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345" r:id="rId3"/>
    <p:sldId id="346" r:id="rId4"/>
    <p:sldId id="454" r:id="rId5"/>
    <p:sldId id="455" r:id="rId6"/>
    <p:sldId id="456" r:id="rId7"/>
    <p:sldId id="457" r:id="rId8"/>
    <p:sldId id="458" r:id="rId9"/>
    <p:sldId id="459" r:id="rId10"/>
    <p:sldId id="460" r:id="rId11"/>
    <p:sldId id="461" r:id="rId12"/>
    <p:sldId id="462" r:id="rId13"/>
    <p:sldId id="463" r:id="rId14"/>
    <p:sldId id="464" r:id="rId15"/>
    <p:sldId id="465" r:id="rId16"/>
    <p:sldId id="466" r:id="rId17"/>
    <p:sldId id="467" r:id="rId18"/>
    <p:sldId id="468" r:id="rId19"/>
    <p:sldId id="469" r:id="rId20"/>
    <p:sldId id="470" r:id="rId21"/>
    <p:sldId id="494" r:id="rId22"/>
    <p:sldId id="448" r:id="rId23"/>
    <p:sldId id="495" r:id="rId24"/>
    <p:sldId id="496" r:id="rId25"/>
    <p:sldId id="497" r:id="rId26"/>
    <p:sldId id="498" r:id="rId27"/>
    <p:sldId id="452" r:id="rId28"/>
    <p:sldId id="44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guide id="3" orient="horz" pos="696" userDrawn="1">
          <p15:clr>
            <a:srgbClr val="A4A3A4"/>
          </p15:clr>
        </p15:guide>
        <p15:guide id="4" pos="240" userDrawn="1">
          <p15:clr>
            <a:srgbClr val="A4A3A4"/>
          </p15:clr>
        </p15:guide>
        <p15:guide id="5" orient="horz" pos="9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BAC5E8"/>
    <a:srgbClr val="65A240"/>
    <a:srgbClr val="536683"/>
    <a:srgbClr val="A81496"/>
    <a:srgbClr val="FBDDF7"/>
    <a:srgbClr val="F9CDF4"/>
    <a:srgbClr val="3A485C"/>
    <a:srgbClr val="D6DCE5"/>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1111" autoAdjust="0"/>
  </p:normalViewPr>
  <p:slideViewPr>
    <p:cSldViewPr snapToGrid="0" showGuides="1">
      <p:cViewPr varScale="1">
        <p:scale>
          <a:sx n="72" d="100"/>
          <a:sy n="72" d="100"/>
        </p:scale>
        <p:origin x="778" y="53"/>
      </p:cViewPr>
      <p:guideLst>
        <p:guide orient="horz" pos="2184"/>
        <p:guide pos="3840"/>
        <p:guide orient="horz" pos="696"/>
        <p:guide pos="240"/>
        <p:guide orient="horz" pos="9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7C0EE9-2322-498B-8754-4E9618F20966}" type="datetimeFigureOut">
              <a:rPr lang="en-US" smtClean="0"/>
              <a:t>7/18/2024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79CEDC-48B4-4F4E-8668-0C220F1F51E3}" type="slidenum">
              <a:rPr lang="en-US" smtClean="0"/>
              <a:t>‹#›</a:t>
            </a:fld>
            <a:endParaRPr lang="en-US"/>
          </a:p>
        </p:txBody>
      </p:sp>
    </p:spTree>
    <p:extLst>
      <p:ext uri="{BB962C8B-B14F-4D97-AF65-F5344CB8AC3E}">
        <p14:creationId xmlns:p14="http://schemas.microsoft.com/office/powerpoint/2010/main" val="3291662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979CEDC-48B4-4F4E-8668-0C220F1F51E3}" type="slidenum">
              <a:rPr lang="en-US" smtClean="0"/>
              <a:t>1</a:t>
            </a:fld>
            <a:endParaRPr lang="en-US"/>
          </a:p>
        </p:txBody>
      </p:sp>
    </p:spTree>
    <p:extLst>
      <p:ext uri="{BB962C8B-B14F-4D97-AF65-F5344CB8AC3E}">
        <p14:creationId xmlns:p14="http://schemas.microsoft.com/office/powerpoint/2010/main" val="3453906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1979CEDC-48B4-4F4E-8668-0C220F1F51E3}" type="slidenum">
              <a:rPr lang="en-US" smtClean="0"/>
              <a:t>12</a:t>
            </a:fld>
            <a:endParaRPr lang="en-US"/>
          </a:p>
        </p:txBody>
      </p:sp>
    </p:spTree>
    <p:extLst>
      <p:ext uri="{BB962C8B-B14F-4D97-AF65-F5344CB8AC3E}">
        <p14:creationId xmlns:p14="http://schemas.microsoft.com/office/powerpoint/2010/main" val="12148850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1979CEDC-48B4-4F4E-8668-0C220F1F51E3}" type="slidenum">
              <a:rPr lang="en-US" smtClean="0"/>
              <a:t>13</a:t>
            </a:fld>
            <a:endParaRPr lang="en-US"/>
          </a:p>
        </p:txBody>
      </p:sp>
    </p:spTree>
    <p:extLst>
      <p:ext uri="{BB962C8B-B14F-4D97-AF65-F5344CB8AC3E}">
        <p14:creationId xmlns:p14="http://schemas.microsoft.com/office/powerpoint/2010/main" val="1344763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1979CEDC-48B4-4F4E-8668-0C220F1F51E3}" type="slidenum">
              <a:rPr lang="en-US" smtClean="0"/>
              <a:t>14</a:t>
            </a:fld>
            <a:endParaRPr lang="en-US"/>
          </a:p>
        </p:txBody>
      </p:sp>
    </p:spTree>
    <p:extLst>
      <p:ext uri="{BB962C8B-B14F-4D97-AF65-F5344CB8AC3E}">
        <p14:creationId xmlns:p14="http://schemas.microsoft.com/office/powerpoint/2010/main" val="3119535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1979CEDC-48B4-4F4E-8668-0C220F1F51E3}" type="slidenum">
              <a:rPr lang="en-US" smtClean="0"/>
              <a:t>15</a:t>
            </a:fld>
            <a:endParaRPr lang="en-US"/>
          </a:p>
        </p:txBody>
      </p:sp>
    </p:spTree>
    <p:extLst>
      <p:ext uri="{BB962C8B-B14F-4D97-AF65-F5344CB8AC3E}">
        <p14:creationId xmlns:p14="http://schemas.microsoft.com/office/powerpoint/2010/main" val="3115664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1979CEDC-48B4-4F4E-8668-0C220F1F51E3}" type="slidenum">
              <a:rPr lang="en-US" smtClean="0"/>
              <a:t>16</a:t>
            </a:fld>
            <a:endParaRPr lang="en-US"/>
          </a:p>
        </p:txBody>
      </p:sp>
    </p:spTree>
    <p:extLst>
      <p:ext uri="{BB962C8B-B14F-4D97-AF65-F5344CB8AC3E}">
        <p14:creationId xmlns:p14="http://schemas.microsoft.com/office/powerpoint/2010/main" val="3659588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1979CEDC-48B4-4F4E-8668-0C220F1F51E3}" type="slidenum">
              <a:rPr lang="en-US" smtClean="0"/>
              <a:t>17</a:t>
            </a:fld>
            <a:endParaRPr lang="en-US"/>
          </a:p>
        </p:txBody>
      </p:sp>
    </p:spTree>
    <p:extLst>
      <p:ext uri="{BB962C8B-B14F-4D97-AF65-F5344CB8AC3E}">
        <p14:creationId xmlns:p14="http://schemas.microsoft.com/office/powerpoint/2010/main" val="37539437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1979CEDC-48B4-4F4E-8668-0C220F1F51E3}" type="slidenum">
              <a:rPr lang="en-US" smtClean="0"/>
              <a:t>18</a:t>
            </a:fld>
            <a:endParaRPr lang="en-US"/>
          </a:p>
        </p:txBody>
      </p:sp>
    </p:spTree>
    <p:extLst>
      <p:ext uri="{BB962C8B-B14F-4D97-AF65-F5344CB8AC3E}">
        <p14:creationId xmlns:p14="http://schemas.microsoft.com/office/powerpoint/2010/main" val="3879187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1979CEDC-48B4-4F4E-8668-0C220F1F51E3}" type="slidenum">
              <a:rPr lang="en-US" smtClean="0"/>
              <a:t>19</a:t>
            </a:fld>
            <a:endParaRPr lang="en-US"/>
          </a:p>
        </p:txBody>
      </p:sp>
    </p:spTree>
    <p:extLst>
      <p:ext uri="{BB962C8B-B14F-4D97-AF65-F5344CB8AC3E}">
        <p14:creationId xmlns:p14="http://schemas.microsoft.com/office/powerpoint/2010/main" val="892321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1979CEDC-48B4-4F4E-8668-0C220F1F51E3}" type="slidenum">
              <a:rPr lang="en-US" smtClean="0"/>
              <a:t>20</a:t>
            </a:fld>
            <a:endParaRPr lang="en-US"/>
          </a:p>
        </p:txBody>
      </p:sp>
    </p:spTree>
    <p:extLst>
      <p:ext uri="{BB962C8B-B14F-4D97-AF65-F5344CB8AC3E}">
        <p14:creationId xmlns:p14="http://schemas.microsoft.com/office/powerpoint/2010/main" val="26988731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979CEDC-48B4-4F4E-8668-0C220F1F51E3}" type="slidenum">
              <a:rPr lang="en-US" smtClean="0"/>
              <a:t>21</a:t>
            </a:fld>
            <a:endParaRPr lang="en-US"/>
          </a:p>
        </p:txBody>
      </p:sp>
    </p:spTree>
    <p:extLst>
      <p:ext uri="{BB962C8B-B14F-4D97-AF65-F5344CB8AC3E}">
        <p14:creationId xmlns:p14="http://schemas.microsoft.com/office/powerpoint/2010/main" val="4216633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1979CEDC-48B4-4F4E-8668-0C220F1F51E3}" type="slidenum">
              <a:rPr lang="en-US" smtClean="0"/>
              <a:t>4</a:t>
            </a:fld>
            <a:endParaRPr lang="en-US"/>
          </a:p>
        </p:txBody>
      </p:sp>
    </p:spTree>
    <p:extLst>
      <p:ext uri="{BB962C8B-B14F-4D97-AF65-F5344CB8AC3E}">
        <p14:creationId xmlns:p14="http://schemas.microsoft.com/office/powerpoint/2010/main" val="4126326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endParaRPr lang="en-IN"/>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313505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endParaRPr lang="en-IN"/>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146456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endParaRPr lang="en-IN"/>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862793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endParaRPr lang="en-IN"/>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505814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endParaRPr lang="en-IN"/>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842782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96303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1979CEDC-48B4-4F4E-8668-0C220F1F51E3}" type="slidenum">
              <a:rPr lang="en-US" smtClean="0"/>
              <a:t>5</a:t>
            </a:fld>
            <a:endParaRPr lang="en-US"/>
          </a:p>
        </p:txBody>
      </p:sp>
    </p:spTree>
    <p:extLst>
      <p:ext uri="{BB962C8B-B14F-4D97-AF65-F5344CB8AC3E}">
        <p14:creationId xmlns:p14="http://schemas.microsoft.com/office/powerpoint/2010/main" val="3619290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1979CEDC-48B4-4F4E-8668-0C220F1F51E3}" type="slidenum">
              <a:rPr lang="en-US" smtClean="0"/>
              <a:t>6</a:t>
            </a:fld>
            <a:endParaRPr lang="en-US"/>
          </a:p>
        </p:txBody>
      </p:sp>
    </p:spTree>
    <p:extLst>
      <p:ext uri="{BB962C8B-B14F-4D97-AF65-F5344CB8AC3E}">
        <p14:creationId xmlns:p14="http://schemas.microsoft.com/office/powerpoint/2010/main" val="5113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1979CEDC-48B4-4F4E-8668-0C220F1F51E3}" type="slidenum">
              <a:rPr lang="en-US" smtClean="0"/>
              <a:t>7</a:t>
            </a:fld>
            <a:endParaRPr lang="en-US"/>
          </a:p>
        </p:txBody>
      </p:sp>
    </p:spTree>
    <p:extLst>
      <p:ext uri="{BB962C8B-B14F-4D97-AF65-F5344CB8AC3E}">
        <p14:creationId xmlns:p14="http://schemas.microsoft.com/office/powerpoint/2010/main" val="726132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1979CEDC-48B4-4F4E-8668-0C220F1F51E3}" type="slidenum">
              <a:rPr lang="en-US" smtClean="0"/>
              <a:t>8</a:t>
            </a:fld>
            <a:endParaRPr lang="en-US"/>
          </a:p>
        </p:txBody>
      </p:sp>
    </p:spTree>
    <p:extLst>
      <p:ext uri="{BB962C8B-B14F-4D97-AF65-F5344CB8AC3E}">
        <p14:creationId xmlns:p14="http://schemas.microsoft.com/office/powerpoint/2010/main" val="1611468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1979CEDC-48B4-4F4E-8668-0C220F1F51E3}" type="slidenum">
              <a:rPr lang="en-US" smtClean="0"/>
              <a:t>9</a:t>
            </a:fld>
            <a:endParaRPr lang="en-US"/>
          </a:p>
        </p:txBody>
      </p:sp>
    </p:spTree>
    <p:extLst>
      <p:ext uri="{BB962C8B-B14F-4D97-AF65-F5344CB8AC3E}">
        <p14:creationId xmlns:p14="http://schemas.microsoft.com/office/powerpoint/2010/main" val="3238459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1979CEDC-48B4-4F4E-8668-0C220F1F51E3}" type="slidenum">
              <a:rPr lang="en-US" smtClean="0"/>
              <a:t>10</a:t>
            </a:fld>
            <a:endParaRPr lang="en-US"/>
          </a:p>
        </p:txBody>
      </p:sp>
    </p:spTree>
    <p:extLst>
      <p:ext uri="{BB962C8B-B14F-4D97-AF65-F5344CB8AC3E}">
        <p14:creationId xmlns:p14="http://schemas.microsoft.com/office/powerpoint/2010/main" val="2668529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1979CEDC-48B4-4F4E-8668-0C220F1F51E3}" type="slidenum">
              <a:rPr lang="en-US" smtClean="0"/>
              <a:t>11</a:t>
            </a:fld>
            <a:endParaRPr lang="en-US"/>
          </a:p>
        </p:txBody>
      </p:sp>
    </p:spTree>
    <p:extLst>
      <p:ext uri="{BB962C8B-B14F-4D97-AF65-F5344CB8AC3E}">
        <p14:creationId xmlns:p14="http://schemas.microsoft.com/office/powerpoint/2010/main" val="3100251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Google Shape;21;p28">
            <a:extLst>
              <a:ext uri="{FF2B5EF4-FFF2-40B4-BE49-F238E27FC236}">
                <a16:creationId xmlns:a16="http://schemas.microsoft.com/office/drawing/2014/main" id="{E9EB0F63-2DC9-7F0B-6D1D-5617E5793761}"/>
              </a:ext>
            </a:extLst>
          </p:cNvPr>
          <p:cNvSpPr txBox="1">
            <a:spLocks noGrp="1"/>
          </p:cNvSpPr>
          <p:nvPr>
            <p:ph type="title"/>
          </p:nvPr>
        </p:nvSpPr>
        <p:spPr>
          <a:xfrm>
            <a:off x="264161" y="759787"/>
            <a:ext cx="11775571" cy="39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2000" b="1">
                <a:solidFill>
                  <a:srgbClr val="002060"/>
                </a:solidFill>
                <a:latin typeface="Arial" panose="020B0604020202020204" pitchFamily="34" charset="0"/>
                <a:cs typeface="Arial" panose="020B0604020202020204" pitchFamily="34" charset="0"/>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dirty="0"/>
          </a:p>
        </p:txBody>
      </p:sp>
      <p:sp>
        <p:nvSpPr>
          <p:cNvPr id="8" name="Google Shape;22;p28">
            <a:extLst>
              <a:ext uri="{FF2B5EF4-FFF2-40B4-BE49-F238E27FC236}">
                <a16:creationId xmlns:a16="http://schemas.microsoft.com/office/drawing/2014/main" id="{EC5DCE44-A7AC-F9A7-97D8-2D3DEBEC5463}"/>
              </a:ext>
            </a:extLst>
          </p:cNvPr>
          <p:cNvSpPr txBox="1">
            <a:spLocks noGrp="1"/>
          </p:cNvSpPr>
          <p:nvPr>
            <p:ph type="body" idx="1"/>
          </p:nvPr>
        </p:nvSpPr>
        <p:spPr>
          <a:xfrm>
            <a:off x="264160" y="1153387"/>
            <a:ext cx="11775572" cy="3416400"/>
          </a:xfrm>
          <a:prstGeom prst="rect">
            <a:avLst/>
          </a:prstGeom>
          <a:noFill/>
          <a:ln>
            <a:noFill/>
          </a:ln>
        </p:spPr>
        <p:txBody>
          <a:bodyPr spcFirstLastPara="1" wrap="square" lIns="91425" tIns="91425" rIns="91425" bIns="91425" anchor="t" anchorCtr="0">
            <a:noAutofit/>
          </a:bodyPr>
          <a:lstStyle>
            <a:lvl1pPr marL="0" lvl="0" indent="-285750" algn="l">
              <a:lnSpc>
                <a:spcPct val="115000"/>
              </a:lnSpc>
              <a:spcBef>
                <a:spcPts val="800"/>
              </a:spcBef>
              <a:spcAft>
                <a:spcPts val="0"/>
              </a:spcAft>
              <a:buSzPts val="1400"/>
              <a:buFont typeface="Arial" panose="020B0604020202020204" pitchFamily="34" charset="0"/>
              <a:buChar char="•"/>
              <a:defRPr sz="1800">
                <a:solidFill>
                  <a:schemeClr val="tx1"/>
                </a:solidFill>
                <a:latin typeface="Arial" panose="020B0604020202020204" pitchFamily="34" charset="0"/>
                <a:cs typeface="Arial" panose="020B0604020202020204" pitchFamily="34" charset="0"/>
              </a:defRPr>
            </a:lvl1pPr>
            <a:lvl2pPr marL="914355" lvl="1" indent="-304786" algn="l">
              <a:lnSpc>
                <a:spcPct val="115000"/>
              </a:lnSpc>
              <a:spcBef>
                <a:spcPts val="1600"/>
              </a:spcBef>
              <a:spcAft>
                <a:spcPts val="0"/>
              </a:spcAft>
              <a:buSzPts val="1200"/>
              <a:buChar char="○"/>
              <a:defRPr sz="1200"/>
            </a:lvl2pPr>
            <a:lvl3pPr marL="1371532" lvl="2" indent="-304786" algn="l">
              <a:lnSpc>
                <a:spcPct val="115000"/>
              </a:lnSpc>
              <a:spcBef>
                <a:spcPts val="1600"/>
              </a:spcBef>
              <a:spcAft>
                <a:spcPts val="0"/>
              </a:spcAft>
              <a:buSzPts val="1200"/>
              <a:buChar char="■"/>
              <a:defRPr sz="1200"/>
            </a:lvl3pPr>
            <a:lvl4pPr marL="1828709" lvl="3" indent="-304786" algn="l">
              <a:lnSpc>
                <a:spcPct val="115000"/>
              </a:lnSpc>
              <a:spcBef>
                <a:spcPts val="1600"/>
              </a:spcBef>
              <a:spcAft>
                <a:spcPts val="0"/>
              </a:spcAft>
              <a:buSzPts val="1200"/>
              <a:buChar char="●"/>
              <a:defRPr sz="1200"/>
            </a:lvl4pPr>
            <a:lvl5pPr marL="2285886" lvl="4" indent="-304786" algn="l">
              <a:lnSpc>
                <a:spcPct val="115000"/>
              </a:lnSpc>
              <a:spcBef>
                <a:spcPts val="1600"/>
              </a:spcBef>
              <a:spcAft>
                <a:spcPts val="0"/>
              </a:spcAft>
              <a:buSzPts val="1200"/>
              <a:buChar char="○"/>
              <a:defRPr sz="1200"/>
            </a:lvl5pPr>
            <a:lvl6pPr marL="2743064" lvl="5" indent="-304786" algn="l">
              <a:lnSpc>
                <a:spcPct val="115000"/>
              </a:lnSpc>
              <a:spcBef>
                <a:spcPts val="1600"/>
              </a:spcBef>
              <a:spcAft>
                <a:spcPts val="0"/>
              </a:spcAft>
              <a:buSzPts val="1200"/>
              <a:buChar char="■"/>
              <a:defRPr sz="1200"/>
            </a:lvl6pPr>
            <a:lvl7pPr marL="3200240" lvl="6" indent="-304786" algn="l">
              <a:lnSpc>
                <a:spcPct val="115000"/>
              </a:lnSpc>
              <a:spcBef>
                <a:spcPts val="1600"/>
              </a:spcBef>
              <a:spcAft>
                <a:spcPts val="0"/>
              </a:spcAft>
              <a:buSzPts val="1200"/>
              <a:buChar char="●"/>
              <a:defRPr sz="1200"/>
            </a:lvl7pPr>
            <a:lvl8pPr marL="3657418" lvl="7" indent="-304786" algn="l">
              <a:lnSpc>
                <a:spcPct val="115000"/>
              </a:lnSpc>
              <a:spcBef>
                <a:spcPts val="1600"/>
              </a:spcBef>
              <a:spcAft>
                <a:spcPts val="0"/>
              </a:spcAft>
              <a:buSzPts val="1200"/>
              <a:buChar char="○"/>
              <a:defRPr sz="1200"/>
            </a:lvl8pPr>
            <a:lvl9pPr marL="4114595" lvl="8" indent="-304786" algn="l">
              <a:lnSpc>
                <a:spcPct val="115000"/>
              </a:lnSpc>
              <a:spcBef>
                <a:spcPts val="1600"/>
              </a:spcBef>
              <a:spcAft>
                <a:spcPts val="1600"/>
              </a:spcAft>
              <a:buSzPts val="1200"/>
              <a:buChar char="■"/>
              <a:defRPr sz="1200"/>
            </a:lvl9pPr>
          </a:lstStyle>
          <a:p>
            <a:endParaRPr dirty="0"/>
          </a:p>
        </p:txBody>
      </p:sp>
    </p:spTree>
    <p:extLst>
      <p:ext uri="{BB962C8B-B14F-4D97-AF65-F5344CB8AC3E}">
        <p14:creationId xmlns:p14="http://schemas.microsoft.com/office/powerpoint/2010/main" val="29698329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0764830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81F885B-E5C9-4BF4-EA8F-88B24578E776}"/>
              </a:ext>
            </a:extLst>
          </p:cNvPr>
          <p:cNvPicPr>
            <a:picLocks noChangeAspect="1"/>
          </p:cNvPicPr>
          <p:nvPr userDrawn="1"/>
        </p:nvPicPr>
        <p:blipFill>
          <a:blip r:embed="rId4" cstate="hqprint">
            <a:extLst>
              <a:ext uri="{28A0092B-C50C-407E-A947-70E740481C1C}">
                <a14:useLocalDpi xmlns:a14="http://schemas.microsoft.com/office/drawing/2010/main" val="0"/>
              </a:ext>
            </a:extLst>
          </a:blip>
          <a:srcRect/>
          <a:stretch/>
        </p:blipFill>
        <p:spPr>
          <a:xfrm>
            <a:off x="10308872" y="95072"/>
            <a:ext cx="1633291" cy="531215"/>
          </a:xfrm>
          <a:prstGeom prst="rect">
            <a:avLst/>
          </a:prstGeom>
        </p:spPr>
      </p:pic>
    </p:spTree>
    <p:extLst>
      <p:ext uri="{BB962C8B-B14F-4D97-AF65-F5344CB8AC3E}">
        <p14:creationId xmlns:p14="http://schemas.microsoft.com/office/powerpoint/2010/main" val="121702960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9.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geeksforgeeks.org/introduction-to-recurrent-neural-network/" TargetMode="External"/><Relationship Id="rId2" Type="http://schemas.openxmlformats.org/officeDocument/2006/relationships/hyperlink" Target="https://www.ibm.com/topics/recurrent-neural-networks" TargetMode="External"/><Relationship Id="rId1" Type="http://schemas.openxmlformats.org/officeDocument/2006/relationships/slideLayout" Target="../slideLayouts/slideLayout1.xml"/><Relationship Id="rId6" Type="http://schemas.openxmlformats.org/officeDocument/2006/relationships/hyperlink" Target="https://medium.com/@muradatcorvit23/unlocking-the-power-of-lstm-gru-and-the-struggles-of-rnn-in-managing-extended-sequences-05879b6899d3" TargetMode="External"/><Relationship Id="rId5" Type="http://schemas.openxmlformats.org/officeDocument/2006/relationships/hyperlink" Target="https://medium.com/aimonks/recurrent-neural-network-working-applications-challenges-f445f5f297c9" TargetMode="External"/><Relationship Id="rId4" Type="http://schemas.openxmlformats.org/officeDocument/2006/relationships/hyperlink" Target="https://towardsdatascience.com/illustrated-guide-to-lstms-and-gru-s-a-step-by-step-explanation-44e9eb85bf21"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CE834D2-C07F-01C2-DE30-9E8DA494A2C8}"/>
              </a:ext>
            </a:extLst>
          </p:cNvPr>
          <p:cNvSpPr/>
          <p:nvPr/>
        </p:nvSpPr>
        <p:spPr>
          <a:xfrm>
            <a:off x="0" y="0"/>
            <a:ext cx="12192000" cy="6858000"/>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7BFEA009-2F90-7EC3-B668-6C51350D1358}"/>
              </a:ext>
            </a:extLst>
          </p:cNvPr>
          <p:cNvSpPr/>
          <p:nvPr/>
        </p:nvSpPr>
        <p:spPr>
          <a:xfrm>
            <a:off x="680720" y="650240"/>
            <a:ext cx="10820400" cy="5486400"/>
          </a:xfrm>
          <a:prstGeom prst="rect">
            <a:avLst/>
          </a:prstGeom>
          <a:solidFill>
            <a:srgbClr val="0070C0">
              <a:alpha val="3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08B5B33-25B1-6C3F-9C06-1C6A533B75F7}"/>
              </a:ext>
            </a:extLst>
          </p:cNvPr>
          <p:cNvSpPr/>
          <p:nvPr/>
        </p:nvSpPr>
        <p:spPr>
          <a:xfrm>
            <a:off x="965200" y="945882"/>
            <a:ext cx="10251440" cy="4895117"/>
          </a:xfrm>
          <a:prstGeom prst="rect">
            <a:avLst/>
          </a:prstGeom>
          <a:solidFill>
            <a:srgbClr val="EDECF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86DBAAC-2CC5-C126-48EF-D7B960103F4B}"/>
              </a:ext>
            </a:extLst>
          </p:cNvPr>
          <p:cNvSpPr/>
          <p:nvPr/>
        </p:nvSpPr>
        <p:spPr>
          <a:xfrm>
            <a:off x="1178560" y="2721029"/>
            <a:ext cx="86714" cy="1457573"/>
          </a:xfrm>
          <a:prstGeom prst="rect">
            <a:avLst/>
          </a:prstGeom>
          <a:solidFill>
            <a:srgbClr val="841910"/>
          </a:solidFill>
          <a:ln>
            <a:solidFill>
              <a:srgbClr val="84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22">
            <a:extLst>
              <a:ext uri="{FF2B5EF4-FFF2-40B4-BE49-F238E27FC236}">
                <a16:creationId xmlns:a16="http://schemas.microsoft.com/office/drawing/2014/main" id="{FCCF7EC0-9FBB-48BA-FAE3-9E3DADF6E984}"/>
              </a:ext>
            </a:extLst>
          </p:cNvPr>
          <p:cNvPicPr>
            <a:picLocks noChangeAspect="1"/>
          </p:cNvPicPr>
          <p:nvPr/>
        </p:nvPicPr>
        <p:blipFill rotWithShape="1">
          <a:blip r:embed="rId3">
            <a:extLst>
              <a:ext uri="{28A0092B-C50C-407E-A947-70E740481C1C}">
                <a14:useLocalDpi xmlns:a14="http://schemas.microsoft.com/office/drawing/2010/main" val="0"/>
              </a:ext>
            </a:extLst>
          </a:blip>
          <a:srcRect r="12007"/>
          <a:stretch/>
        </p:blipFill>
        <p:spPr>
          <a:xfrm>
            <a:off x="1827186" y="665200"/>
            <a:ext cx="9679014" cy="5466639"/>
          </a:xfrm>
          <a:prstGeom prst="rect">
            <a:avLst/>
          </a:prstGeom>
        </p:spPr>
      </p:pic>
      <p:sp>
        <p:nvSpPr>
          <p:cNvPr id="11" name="TextBox 10">
            <a:extLst>
              <a:ext uri="{FF2B5EF4-FFF2-40B4-BE49-F238E27FC236}">
                <a16:creationId xmlns:a16="http://schemas.microsoft.com/office/drawing/2014/main" id="{BF682874-EB13-1D09-3A3F-0938FEF703F5}"/>
              </a:ext>
            </a:extLst>
          </p:cNvPr>
          <p:cNvSpPr txBox="1"/>
          <p:nvPr/>
        </p:nvSpPr>
        <p:spPr>
          <a:xfrm>
            <a:off x="1271231" y="2788096"/>
            <a:ext cx="4176143" cy="1323439"/>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Recurrent Neural</a:t>
            </a:r>
          </a:p>
          <a:p>
            <a:r>
              <a:rPr lang="en-US" sz="4000" dirty="0">
                <a:latin typeface="Arial" panose="020B0604020202020204" pitchFamily="34" charset="0"/>
                <a:cs typeface="Arial" panose="020B0604020202020204" pitchFamily="34" charset="0"/>
              </a:rPr>
              <a:t>Networks (RNNs)</a:t>
            </a:r>
          </a:p>
        </p:txBody>
      </p:sp>
      <p:pic>
        <p:nvPicPr>
          <p:cNvPr id="12" name="Google Shape;110;p4" descr="A close up of a sign&#10;&#10;Description automatically generated">
            <a:extLst>
              <a:ext uri="{FF2B5EF4-FFF2-40B4-BE49-F238E27FC236}">
                <a16:creationId xmlns:a16="http://schemas.microsoft.com/office/drawing/2014/main" id="{0231831A-9EB8-86BA-D26D-D6398C84799A}"/>
              </a:ext>
            </a:extLst>
          </p:cNvPr>
          <p:cNvPicPr preferRelativeResize="0"/>
          <p:nvPr/>
        </p:nvPicPr>
        <p:blipFill rotWithShape="1">
          <a:blip r:embed="rId4">
            <a:alphaModFix/>
          </a:blip>
          <a:srcRect/>
          <a:stretch/>
        </p:blipFill>
        <p:spPr>
          <a:xfrm>
            <a:off x="1142354" y="1083244"/>
            <a:ext cx="2078279" cy="694756"/>
          </a:xfrm>
          <a:prstGeom prst="rect">
            <a:avLst/>
          </a:prstGeom>
          <a:noFill/>
          <a:ln>
            <a:noFill/>
          </a:ln>
        </p:spPr>
      </p:pic>
    </p:spTree>
    <p:extLst>
      <p:ext uri="{BB962C8B-B14F-4D97-AF65-F5344CB8AC3E}">
        <p14:creationId xmlns:p14="http://schemas.microsoft.com/office/powerpoint/2010/main" val="1918237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678849-BF6C-F32B-BEC5-2A7950351CE8}"/>
              </a:ext>
            </a:extLst>
          </p:cNvPr>
          <p:cNvSpPr>
            <a:spLocks noGrp="1"/>
          </p:cNvSpPr>
          <p:nvPr>
            <p:ph type="title"/>
          </p:nvPr>
        </p:nvSpPr>
        <p:spPr>
          <a:xfrm>
            <a:off x="295334" y="759787"/>
            <a:ext cx="11775571" cy="393600"/>
          </a:xfrm>
        </p:spPr>
        <p:txBody>
          <a:bodyPr/>
          <a:lstStyle/>
          <a:p>
            <a:r>
              <a:rPr lang="en-US" sz="2000" b="1" dirty="0"/>
              <a:t>How RNN works?</a:t>
            </a:r>
          </a:p>
        </p:txBody>
      </p:sp>
      <p:sp>
        <p:nvSpPr>
          <p:cNvPr id="5" name="Text Placeholder 4">
            <a:extLst>
              <a:ext uri="{FF2B5EF4-FFF2-40B4-BE49-F238E27FC236}">
                <a16:creationId xmlns:a16="http://schemas.microsoft.com/office/drawing/2014/main" id="{A7BB5F2B-94F8-6A39-0040-58ACDD78ED2B}"/>
              </a:ext>
            </a:extLst>
          </p:cNvPr>
          <p:cNvSpPr>
            <a:spLocks noGrp="1"/>
          </p:cNvSpPr>
          <p:nvPr>
            <p:ph type="body" idx="1"/>
          </p:nvPr>
        </p:nvSpPr>
        <p:spPr>
          <a:xfrm>
            <a:off x="295332" y="1236515"/>
            <a:ext cx="11666296" cy="4366843"/>
          </a:xfrm>
        </p:spPr>
        <p:txBody>
          <a:bodyPr/>
          <a:lstStyle/>
          <a:p>
            <a:pPr indent="0">
              <a:lnSpc>
                <a:spcPct val="100000"/>
              </a:lnSpc>
              <a:spcBef>
                <a:spcPts val="0"/>
              </a:spcBef>
              <a:spcAft>
                <a:spcPts val="800"/>
              </a:spcAft>
              <a:buSzPct val="100000"/>
              <a:buNone/>
            </a:pPr>
            <a:r>
              <a:rPr lang="en-US" sz="1800" b="1" dirty="0"/>
              <a:t>Output Calculation:</a:t>
            </a:r>
          </a:p>
          <a:p>
            <a:pPr marL="285750">
              <a:lnSpc>
                <a:spcPct val="100000"/>
              </a:lnSpc>
              <a:spcBef>
                <a:spcPts val="0"/>
              </a:spcBef>
              <a:spcAft>
                <a:spcPts val="800"/>
              </a:spcAft>
              <a:buSzPct val="100000"/>
            </a:pPr>
            <a:r>
              <a:rPr lang="en-US" sz="1800" dirty="0"/>
              <a:t>Based on the current hidden state ℎ_𝑡, the RNN calculates the output at time 𝑡, denoted as 𝑦_𝑡, using the function 𝑔.</a:t>
            </a:r>
          </a:p>
          <a:p>
            <a:pPr marL="285750">
              <a:lnSpc>
                <a:spcPct val="100000"/>
              </a:lnSpc>
              <a:spcBef>
                <a:spcPts val="0"/>
              </a:spcBef>
              <a:spcAft>
                <a:spcPts val="800"/>
              </a:spcAft>
              <a:buSzPct val="100000"/>
            </a:pPr>
            <a:r>
              <a:rPr lang="en-US" sz="1800" dirty="0"/>
              <a:t>𝑦_𝑡=𝑔(ℎ_𝑡)</a:t>
            </a:r>
          </a:p>
          <a:p>
            <a:pPr marL="285750">
              <a:lnSpc>
                <a:spcPct val="100000"/>
              </a:lnSpc>
              <a:spcBef>
                <a:spcPts val="0"/>
              </a:spcBef>
              <a:spcAft>
                <a:spcPts val="800"/>
              </a:spcAft>
              <a:buSzPct val="100000"/>
            </a:pPr>
            <a:r>
              <a:rPr lang="en-US" sz="1800" dirty="0"/>
              <a:t>This function produces the output based on the hidden state. The output can be used for various tasks such as prediction, classification, or sequence generation.</a:t>
            </a:r>
          </a:p>
          <a:p>
            <a:pPr indent="0">
              <a:lnSpc>
                <a:spcPct val="100000"/>
              </a:lnSpc>
              <a:spcBef>
                <a:spcPts val="0"/>
              </a:spcBef>
              <a:spcAft>
                <a:spcPts val="800"/>
              </a:spcAft>
              <a:buSzPct val="100000"/>
              <a:buNone/>
            </a:pPr>
            <a:r>
              <a:rPr lang="en-US" sz="1800" b="1" dirty="0"/>
              <a:t>Recurrent Connections:</a:t>
            </a:r>
          </a:p>
          <a:p>
            <a:pPr marL="285750">
              <a:lnSpc>
                <a:spcPct val="100000"/>
              </a:lnSpc>
              <a:spcBef>
                <a:spcPts val="0"/>
              </a:spcBef>
              <a:spcAft>
                <a:spcPts val="800"/>
              </a:spcAft>
              <a:buSzPct val="100000"/>
            </a:pPr>
            <a:r>
              <a:rPr lang="en-US" sz="1800" dirty="0"/>
              <a:t>The output 𝑦_𝑡 can be optionally fed back into the RNN as the input for the next time step 𝑡+1.</a:t>
            </a:r>
          </a:p>
          <a:p>
            <a:pPr marL="285750">
              <a:lnSpc>
                <a:spcPct val="100000"/>
              </a:lnSpc>
              <a:spcBef>
                <a:spcPts val="0"/>
              </a:spcBef>
              <a:spcAft>
                <a:spcPts val="800"/>
              </a:spcAft>
              <a:buSzPct val="100000"/>
            </a:pPr>
            <a:r>
              <a:rPr lang="en-US" sz="1800" dirty="0"/>
              <a:t>This feedback loop allows the RNN to incorporate its own output as input for future predictions, enabling it to capture dependencies over time.</a:t>
            </a:r>
          </a:p>
          <a:p>
            <a:pPr indent="0">
              <a:lnSpc>
                <a:spcPct val="100000"/>
              </a:lnSpc>
              <a:spcBef>
                <a:spcPts val="0"/>
              </a:spcBef>
              <a:spcAft>
                <a:spcPts val="800"/>
              </a:spcAft>
              <a:buSzPct val="100000"/>
              <a:buNone/>
            </a:pPr>
            <a:r>
              <a:rPr lang="en-US" sz="1800" b="1" dirty="0"/>
              <a:t>Repeat:</a:t>
            </a:r>
          </a:p>
          <a:p>
            <a:pPr marL="285750">
              <a:lnSpc>
                <a:spcPct val="100000"/>
              </a:lnSpc>
              <a:spcBef>
                <a:spcPts val="0"/>
              </a:spcBef>
              <a:spcAft>
                <a:spcPts val="800"/>
              </a:spcAft>
              <a:buSzPct val="100000"/>
            </a:pPr>
            <a:r>
              <a:rPr lang="en-US" sz="1800" dirty="0"/>
              <a:t>Steps 3-5 are repeated for each time step in the input sequence until the end of the sequence T is reached.</a:t>
            </a:r>
          </a:p>
          <a:p>
            <a:pPr indent="0">
              <a:lnSpc>
                <a:spcPct val="100000"/>
              </a:lnSpc>
              <a:spcBef>
                <a:spcPts val="0"/>
              </a:spcBef>
              <a:spcAft>
                <a:spcPts val="800"/>
              </a:spcAft>
              <a:buSzPct val="100000"/>
              <a:buNone/>
            </a:pPr>
            <a:endParaRPr lang="en-US" sz="1800" dirty="0"/>
          </a:p>
        </p:txBody>
      </p:sp>
    </p:spTree>
    <p:extLst>
      <p:ext uri="{BB962C8B-B14F-4D97-AF65-F5344CB8AC3E}">
        <p14:creationId xmlns:p14="http://schemas.microsoft.com/office/powerpoint/2010/main" val="1066225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678849-BF6C-F32B-BEC5-2A7950351CE8}"/>
              </a:ext>
            </a:extLst>
          </p:cNvPr>
          <p:cNvSpPr>
            <a:spLocks noGrp="1"/>
          </p:cNvSpPr>
          <p:nvPr>
            <p:ph type="title"/>
          </p:nvPr>
        </p:nvSpPr>
        <p:spPr>
          <a:xfrm>
            <a:off x="295334" y="759787"/>
            <a:ext cx="11775571" cy="393600"/>
          </a:xfrm>
        </p:spPr>
        <p:txBody>
          <a:bodyPr/>
          <a:lstStyle/>
          <a:p>
            <a:r>
              <a:rPr lang="en-US" sz="2000" b="1" dirty="0"/>
              <a:t>How RNN works?</a:t>
            </a:r>
          </a:p>
        </p:txBody>
      </p:sp>
      <p:sp>
        <p:nvSpPr>
          <p:cNvPr id="5" name="Text Placeholder 4">
            <a:extLst>
              <a:ext uri="{FF2B5EF4-FFF2-40B4-BE49-F238E27FC236}">
                <a16:creationId xmlns:a16="http://schemas.microsoft.com/office/drawing/2014/main" id="{A7BB5F2B-94F8-6A39-0040-58ACDD78ED2B}"/>
              </a:ext>
            </a:extLst>
          </p:cNvPr>
          <p:cNvSpPr>
            <a:spLocks noGrp="1"/>
          </p:cNvSpPr>
          <p:nvPr>
            <p:ph type="body" idx="1"/>
          </p:nvPr>
        </p:nvSpPr>
        <p:spPr>
          <a:xfrm>
            <a:off x="295332" y="1236515"/>
            <a:ext cx="11708826" cy="4366843"/>
          </a:xfrm>
        </p:spPr>
        <p:txBody>
          <a:bodyPr/>
          <a:lstStyle/>
          <a:p>
            <a:pPr indent="0">
              <a:lnSpc>
                <a:spcPct val="100000"/>
              </a:lnSpc>
              <a:spcBef>
                <a:spcPts val="0"/>
              </a:spcBef>
              <a:spcAft>
                <a:spcPts val="800"/>
              </a:spcAft>
              <a:buSzPct val="100000"/>
              <a:buNone/>
            </a:pPr>
            <a:r>
              <a:rPr lang="en-US" sz="1800" b="1" dirty="0"/>
              <a:t>Loss Calculation and Training:</a:t>
            </a:r>
          </a:p>
          <a:p>
            <a:pPr marL="285750">
              <a:lnSpc>
                <a:spcPct val="100000"/>
              </a:lnSpc>
              <a:spcBef>
                <a:spcPts val="0"/>
              </a:spcBef>
              <a:spcAft>
                <a:spcPts val="800"/>
              </a:spcAft>
              <a:buSzPct val="100000"/>
            </a:pPr>
            <a:r>
              <a:rPr lang="en-US" sz="1800" dirty="0"/>
              <a:t>Once the entire input sequence is processed, the predicted outputs {𝑦_1, 𝑦_2, …, 𝑦_𝑇} are compared to the true targets.</a:t>
            </a:r>
          </a:p>
          <a:p>
            <a:pPr marL="285750">
              <a:lnSpc>
                <a:spcPct val="100000"/>
              </a:lnSpc>
              <a:spcBef>
                <a:spcPts val="0"/>
              </a:spcBef>
              <a:spcAft>
                <a:spcPts val="800"/>
              </a:spcAft>
              <a:buSzPct val="100000"/>
            </a:pPr>
            <a:r>
              <a:rPr lang="en-US" sz="1800" dirty="0"/>
              <a:t>A loss function is used to measure the discrepancy between the predicted and target outputs.</a:t>
            </a:r>
          </a:p>
          <a:p>
            <a:pPr marL="285750">
              <a:lnSpc>
                <a:spcPct val="100000"/>
              </a:lnSpc>
              <a:spcBef>
                <a:spcPts val="0"/>
              </a:spcBef>
              <a:spcAft>
                <a:spcPts val="800"/>
              </a:spcAft>
              <a:buSzPct val="100000"/>
            </a:pPr>
            <a:r>
              <a:rPr lang="en-US" sz="1800" dirty="0"/>
              <a:t>The weights and biases of the RNN are updated using backpropagation through time (BPTT) to minimize the loss.</a:t>
            </a:r>
          </a:p>
          <a:p>
            <a:pPr marL="285750">
              <a:lnSpc>
                <a:spcPct val="100000"/>
              </a:lnSpc>
              <a:spcBef>
                <a:spcPts val="0"/>
              </a:spcBef>
              <a:spcAft>
                <a:spcPts val="800"/>
              </a:spcAft>
              <a:buSzPct val="100000"/>
            </a:pPr>
            <a:r>
              <a:rPr lang="en-US" sz="1800" dirty="0"/>
              <a:t>This process is typically done using optimization algorithms like stochastic gradient descent (SGD) or its variants.</a:t>
            </a:r>
          </a:p>
          <a:p>
            <a:pPr indent="0">
              <a:lnSpc>
                <a:spcPct val="100000"/>
              </a:lnSpc>
              <a:spcBef>
                <a:spcPts val="0"/>
              </a:spcBef>
              <a:spcAft>
                <a:spcPts val="800"/>
              </a:spcAft>
              <a:buSzPct val="100000"/>
              <a:buNone/>
            </a:pPr>
            <a:r>
              <a:rPr lang="en-US" sz="1800" b="1" dirty="0"/>
              <a:t>Repeat for Training and Inference:</a:t>
            </a:r>
          </a:p>
          <a:p>
            <a:pPr marL="285750">
              <a:lnSpc>
                <a:spcPct val="100000"/>
              </a:lnSpc>
              <a:spcBef>
                <a:spcPts val="0"/>
              </a:spcBef>
              <a:spcAft>
                <a:spcPts val="800"/>
              </a:spcAft>
              <a:buSzPct val="100000"/>
            </a:pPr>
            <a:r>
              <a:rPr lang="en-US" sz="1800" dirty="0"/>
              <a:t>The RNN can be trained on a dataset with labeled sequences to learn patterns and dependencies in the data.</a:t>
            </a:r>
          </a:p>
          <a:p>
            <a:pPr marL="285750">
              <a:lnSpc>
                <a:spcPct val="100000"/>
              </a:lnSpc>
              <a:spcBef>
                <a:spcPts val="0"/>
              </a:spcBef>
              <a:spcAft>
                <a:spcPts val="800"/>
              </a:spcAft>
              <a:buSzPct val="100000"/>
            </a:pPr>
            <a:r>
              <a:rPr lang="en-US" sz="1800" dirty="0"/>
              <a:t>After training, the RNN can be used to make predictions on new, unseen sequences.</a:t>
            </a:r>
          </a:p>
        </p:txBody>
      </p:sp>
    </p:spTree>
    <p:extLst>
      <p:ext uri="{BB962C8B-B14F-4D97-AF65-F5344CB8AC3E}">
        <p14:creationId xmlns:p14="http://schemas.microsoft.com/office/powerpoint/2010/main" val="4239396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678849-BF6C-F32B-BEC5-2A7950351CE8}"/>
              </a:ext>
            </a:extLst>
          </p:cNvPr>
          <p:cNvSpPr>
            <a:spLocks noGrp="1"/>
          </p:cNvSpPr>
          <p:nvPr>
            <p:ph type="title"/>
          </p:nvPr>
        </p:nvSpPr>
        <p:spPr>
          <a:xfrm>
            <a:off x="295334" y="759787"/>
            <a:ext cx="11775571" cy="393600"/>
          </a:xfrm>
        </p:spPr>
        <p:txBody>
          <a:bodyPr/>
          <a:lstStyle/>
          <a:p>
            <a:r>
              <a:rPr lang="en-US" sz="2000" b="1" dirty="0"/>
              <a:t>Lab Exercise - Code Implementation for RNN</a:t>
            </a:r>
          </a:p>
        </p:txBody>
      </p:sp>
      <p:sp>
        <p:nvSpPr>
          <p:cNvPr id="6" name="Rectangle: Rounded Corners 5">
            <a:extLst>
              <a:ext uri="{FF2B5EF4-FFF2-40B4-BE49-F238E27FC236}">
                <a16:creationId xmlns:a16="http://schemas.microsoft.com/office/drawing/2014/main" id="{1AC08BB8-E02A-1B6D-5CCA-C51E9221D0CB}"/>
              </a:ext>
            </a:extLst>
          </p:cNvPr>
          <p:cNvSpPr/>
          <p:nvPr/>
        </p:nvSpPr>
        <p:spPr>
          <a:xfrm>
            <a:off x="358848" y="3125971"/>
            <a:ext cx="7210647" cy="2429541"/>
          </a:xfrm>
          <a:prstGeom prst="roundRect">
            <a:avLst/>
          </a:prstGeom>
          <a:solidFill>
            <a:srgbClr val="EEE2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pic>
        <p:nvPicPr>
          <p:cNvPr id="8" name="Picture 7" descr="A cartoon of a child pushing a light bulb&#10;&#10;Description automatically generated">
            <a:extLst>
              <a:ext uri="{FF2B5EF4-FFF2-40B4-BE49-F238E27FC236}">
                <a16:creationId xmlns:a16="http://schemas.microsoft.com/office/drawing/2014/main" id="{92ECBAE7-582F-5E85-1B6D-3D642B5C9FC5}"/>
              </a:ext>
            </a:extLst>
          </p:cNvPr>
          <p:cNvPicPr>
            <a:picLocks noChangeAspect="1"/>
          </p:cNvPicPr>
          <p:nvPr/>
        </p:nvPicPr>
        <p:blipFill rotWithShape="1">
          <a:blip r:embed="rId3">
            <a:extLst>
              <a:ext uri="{28A0092B-C50C-407E-A947-70E740481C1C}">
                <a14:useLocalDpi xmlns:a14="http://schemas.microsoft.com/office/drawing/2010/main" val="0"/>
              </a:ext>
            </a:extLst>
          </a:blip>
          <a:srcRect r="4505" b="10251"/>
          <a:stretch/>
        </p:blipFill>
        <p:spPr>
          <a:xfrm>
            <a:off x="5011260" y="1291856"/>
            <a:ext cx="6821893" cy="4274288"/>
          </a:xfrm>
          <a:prstGeom prst="rect">
            <a:avLst/>
          </a:prstGeom>
        </p:spPr>
      </p:pic>
      <p:sp>
        <p:nvSpPr>
          <p:cNvPr id="9" name="Text Placeholder 4">
            <a:extLst>
              <a:ext uri="{FF2B5EF4-FFF2-40B4-BE49-F238E27FC236}">
                <a16:creationId xmlns:a16="http://schemas.microsoft.com/office/drawing/2014/main" id="{0F93EE42-C339-996B-3615-BA37F243709C}"/>
              </a:ext>
            </a:extLst>
          </p:cNvPr>
          <p:cNvSpPr>
            <a:spLocks noGrp="1"/>
          </p:cNvSpPr>
          <p:nvPr/>
        </p:nvSpPr>
        <p:spPr>
          <a:xfrm>
            <a:off x="538995" y="4428012"/>
            <a:ext cx="6382800" cy="803217"/>
          </a:xfrm>
          <a:prstGeom prst="rect">
            <a:avLst/>
          </a:prstGeom>
          <a:noFill/>
          <a:ln>
            <a:noFill/>
          </a:ln>
        </p:spPr>
        <p:txBody>
          <a:bodyPr spcFirstLastPara="1" wrap="square" lIns="91425" tIns="91425" rIns="91425" bIns="91425"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00000"/>
              </a:lnSpc>
              <a:spcBef>
                <a:spcPts val="0"/>
              </a:spcBef>
              <a:buSzPct val="100000"/>
              <a:buFont typeface="Arial" panose="020B0604020202020204" pitchFamily="34" charset="0"/>
              <a:buChar char="•"/>
            </a:pPr>
            <a:r>
              <a:rPr lang="en-US" sz="1800" dirty="0"/>
              <a:t>Build a CNN model for CIFAR10 dataset. (Refer: Lab-1)</a:t>
            </a:r>
          </a:p>
        </p:txBody>
      </p:sp>
      <p:sp>
        <p:nvSpPr>
          <p:cNvPr id="10" name="Title 3">
            <a:extLst>
              <a:ext uri="{FF2B5EF4-FFF2-40B4-BE49-F238E27FC236}">
                <a16:creationId xmlns:a16="http://schemas.microsoft.com/office/drawing/2014/main" id="{738D8162-8624-1389-08A5-EA1FFB36EA15}"/>
              </a:ext>
            </a:extLst>
          </p:cNvPr>
          <p:cNvSpPr txBox="1">
            <a:spLocks/>
          </p:cNvSpPr>
          <p:nvPr/>
        </p:nvSpPr>
        <p:spPr>
          <a:xfrm>
            <a:off x="2516659" y="3413045"/>
            <a:ext cx="2118256" cy="568842"/>
          </a:xfrm>
          <a:prstGeom prst="rect">
            <a:avLst/>
          </a:prstGeom>
          <a:noFill/>
          <a:ln>
            <a:noFill/>
          </a:ln>
        </p:spPr>
        <p:txBody>
          <a:bodyPr spcFirstLastPara="1" wrap="square" lIns="91425" tIns="91425" rIns="91425" bIns="91425"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500" b="1" dirty="0">
                <a:solidFill>
                  <a:srgbClr val="002060"/>
                </a:solidFill>
              </a:rPr>
              <a:t>Hands On</a:t>
            </a:r>
          </a:p>
        </p:txBody>
      </p:sp>
      <p:sp>
        <p:nvSpPr>
          <p:cNvPr id="11" name="Text Placeholder 4">
            <a:extLst>
              <a:ext uri="{FF2B5EF4-FFF2-40B4-BE49-F238E27FC236}">
                <a16:creationId xmlns:a16="http://schemas.microsoft.com/office/drawing/2014/main" id="{B9A18081-81BF-7253-194A-F7F1464BD83F}"/>
              </a:ext>
            </a:extLst>
          </p:cNvPr>
          <p:cNvSpPr txBox="1">
            <a:spLocks/>
          </p:cNvSpPr>
          <p:nvPr/>
        </p:nvSpPr>
        <p:spPr>
          <a:xfrm>
            <a:off x="528362" y="3970799"/>
            <a:ext cx="1682323" cy="532083"/>
          </a:xfrm>
          <a:prstGeom prst="rect">
            <a:avLst/>
          </a:prstGeom>
          <a:noFill/>
          <a:ln>
            <a:noFill/>
          </a:ln>
        </p:spPr>
        <p:txBody>
          <a:bodyPr spcFirstLastPara="1" wrap="square" lIns="91425" tIns="91425" rIns="91425" bIns="91425"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ct val="100000"/>
              </a:lnSpc>
              <a:spcBef>
                <a:spcPts val="0"/>
              </a:spcBef>
              <a:buSzPct val="100000"/>
              <a:buFont typeface="Arial" panose="020B0604020202020204" pitchFamily="34" charset="0"/>
              <a:buNone/>
            </a:pPr>
            <a:r>
              <a:rPr lang="en-US" b="1" dirty="0"/>
              <a:t>Refer: Lab 1</a:t>
            </a:r>
            <a:endParaRPr lang="en-US" dirty="0">
              <a:solidFill>
                <a:srgbClr val="0000FF"/>
              </a:solidFill>
            </a:endParaRPr>
          </a:p>
        </p:txBody>
      </p:sp>
    </p:spTree>
    <p:extLst>
      <p:ext uri="{BB962C8B-B14F-4D97-AF65-F5344CB8AC3E}">
        <p14:creationId xmlns:p14="http://schemas.microsoft.com/office/powerpoint/2010/main" val="1758186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678849-BF6C-F32B-BEC5-2A7950351CE8}"/>
              </a:ext>
            </a:extLst>
          </p:cNvPr>
          <p:cNvSpPr>
            <a:spLocks noGrp="1"/>
          </p:cNvSpPr>
          <p:nvPr>
            <p:ph type="title"/>
          </p:nvPr>
        </p:nvSpPr>
        <p:spPr>
          <a:xfrm>
            <a:off x="295334" y="759787"/>
            <a:ext cx="11775571" cy="393600"/>
          </a:xfrm>
        </p:spPr>
        <p:txBody>
          <a:bodyPr/>
          <a:lstStyle/>
          <a:p>
            <a:r>
              <a:rPr lang="en-US" sz="2000" b="1" dirty="0"/>
              <a:t>Variants of RNNs</a:t>
            </a:r>
          </a:p>
        </p:txBody>
      </p:sp>
      <p:sp>
        <p:nvSpPr>
          <p:cNvPr id="5" name="Text Placeholder 4">
            <a:extLst>
              <a:ext uri="{FF2B5EF4-FFF2-40B4-BE49-F238E27FC236}">
                <a16:creationId xmlns:a16="http://schemas.microsoft.com/office/drawing/2014/main" id="{A7BB5F2B-94F8-6A39-0040-58ACDD78ED2B}"/>
              </a:ext>
            </a:extLst>
          </p:cNvPr>
          <p:cNvSpPr>
            <a:spLocks noGrp="1"/>
          </p:cNvSpPr>
          <p:nvPr>
            <p:ph type="body" idx="1"/>
          </p:nvPr>
        </p:nvSpPr>
        <p:spPr>
          <a:xfrm>
            <a:off x="295331" y="1236515"/>
            <a:ext cx="11613133" cy="4366843"/>
          </a:xfrm>
        </p:spPr>
        <p:txBody>
          <a:bodyPr/>
          <a:lstStyle/>
          <a:p>
            <a:pPr indent="0">
              <a:lnSpc>
                <a:spcPct val="100000"/>
              </a:lnSpc>
              <a:spcBef>
                <a:spcPts val="0"/>
              </a:spcBef>
              <a:spcAft>
                <a:spcPts val="800"/>
              </a:spcAft>
              <a:buSzPct val="100000"/>
              <a:buNone/>
            </a:pPr>
            <a:r>
              <a:rPr lang="en-US" sz="1800" dirty="0"/>
              <a:t>There are several variants of Recurrent Neural Networks (RNNs) designed to address their limitations and improve performance on various tasks. </a:t>
            </a:r>
          </a:p>
          <a:p>
            <a:pPr indent="0">
              <a:lnSpc>
                <a:spcPct val="100000"/>
              </a:lnSpc>
              <a:spcBef>
                <a:spcPts val="0"/>
              </a:spcBef>
              <a:spcAft>
                <a:spcPts val="800"/>
              </a:spcAft>
              <a:buSzPct val="100000"/>
              <a:buNone/>
            </a:pPr>
            <a:r>
              <a:rPr lang="en-US" sz="1800" dirty="0"/>
              <a:t>Here are some of the most common variants:</a:t>
            </a:r>
          </a:p>
          <a:p>
            <a:pPr indent="0">
              <a:lnSpc>
                <a:spcPct val="100000"/>
              </a:lnSpc>
              <a:spcBef>
                <a:spcPts val="0"/>
              </a:spcBef>
              <a:spcAft>
                <a:spcPts val="800"/>
              </a:spcAft>
              <a:buSzPct val="100000"/>
              <a:buNone/>
            </a:pPr>
            <a:r>
              <a:rPr lang="en-US" sz="1800" b="1" dirty="0"/>
              <a:t>Long Short-Term Memory (LSTM):</a:t>
            </a:r>
          </a:p>
          <a:p>
            <a:pPr marL="285750">
              <a:lnSpc>
                <a:spcPct val="100000"/>
              </a:lnSpc>
              <a:spcBef>
                <a:spcPts val="0"/>
              </a:spcBef>
              <a:spcAft>
                <a:spcPts val="800"/>
              </a:spcAft>
              <a:buSzPct val="100000"/>
            </a:pPr>
            <a:r>
              <a:rPr lang="en-US" sz="1800" dirty="0"/>
              <a:t>LSTM networks were introduced to address the vanishing gradient problem in traditional RNNs and to capture long-range dependencies more effectively.</a:t>
            </a:r>
          </a:p>
          <a:p>
            <a:pPr marL="285750">
              <a:lnSpc>
                <a:spcPct val="100000"/>
              </a:lnSpc>
              <a:spcBef>
                <a:spcPts val="0"/>
              </a:spcBef>
              <a:spcAft>
                <a:spcPts val="800"/>
              </a:spcAft>
              <a:buSzPct val="100000"/>
            </a:pPr>
            <a:r>
              <a:rPr lang="en-US" sz="1800" dirty="0"/>
              <a:t>They introduce specialized memory cells with self-connections and gating mechanisms that regulate the flow of information.</a:t>
            </a:r>
          </a:p>
          <a:p>
            <a:pPr marL="285750">
              <a:lnSpc>
                <a:spcPct val="100000"/>
              </a:lnSpc>
              <a:spcBef>
                <a:spcPts val="0"/>
              </a:spcBef>
              <a:spcAft>
                <a:spcPts val="800"/>
              </a:spcAft>
              <a:buSzPct val="100000"/>
            </a:pPr>
            <a:r>
              <a:rPr lang="en-US" sz="1800" dirty="0"/>
              <a:t>The key components of an LSTM cell are the input gate, forget gate, output gate, and cell state.</a:t>
            </a:r>
          </a:p>
          <a:p>
            <a:pPr marL="285750">
              <a:lnSpc>
                <a:spcPct val="100000"/>
              </a:lnSpc>
              <a:spcBef>
                <a:spcPts val="0"/>
              </a:spcBef>
              <a:spcAft>
                <a:spcPts val="800"/>
              </a:spcAft>
              <a:buSzPct val="100000"/>
            </a:pPr>
            <a:r>
              <a:rPr lang="en-US" sz="1800" dirty="0"/>
              <a:t>LSTM cells allow for better gradient flow through time and have been highly successful in sequence modeling tasks.</a:t>
            </a:r>
          </a:p>
          <a:p>
            <a:pPr indent="0">
              <a:lnSpc>
                <a:spcPct val="100000"/>
              </a:lnSpc>
              <a:spcBef>
                <a:spcPts val="0"/>
              </a:spcBef>
              <a:spcAft>
                <a:spcPts val="800"/>
              </a:spcAft>
              <a:buSzPct val="100000"/>
              <a:buNone/>
            </a:pPr>
            <a:endParaRPr lang="en-US" sz="1800" dirty="0"/>
          </a:p>
        </p:txBody>
      </p:sp>
    </p:spTree>
    <p:extLst>
      <p:ext uri="{BB962C8B-B14F-4D97-AF65-F5344CB8AC3E}">
        <p14:creationId xmlns:p14="http://schemas.microsoft.com/office/powerpoint/2010/main" val="2810853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678849-BF6C-F32B-BEC5-2A7950351CE8}"/>
              </a:ext>
            </a:extLst>
          </p:cNvPr>
          <p:cNvSpPr>
            <a:spLocks noGrp="1"/>
          </p:cNvSpPr>
          <p:nvPr>
            <p:ph type="title"/>
          </p:nvPr>
        </p:nvSpPr>
        <p:spPr>
          <a:xfrm>
            <a:off x="295334" y="759787"/>
            <a:ext cx="11775571" cy="393600"/>
          </a:xfrm>
        </p:spPr>
        <p:txBody>
          <a:bodyPr/>
          <a:lstStyle/>
          <a:p>
            <a:r>
              <a:rPr lang="en-US" sz="2000" b="1" dirty="0"/>
              <a:t>Variants of RNNs</a:t>
            </a:r>
          </a:p>
        </p:txBody>
      </p:sp>
      <p:sp>
        <p:nvSpPr>
          <p:cNvPr id="5" name="Text Placeholder 4">
            <a:extLst>
              <a:ext uri="{FF2B5EF4-FFF2-40B4-BE49-F238E27FC236}">
                <a16:creationId xmlns:a16="http://schemas.microsoft.com/office/drawing/2014/main" id="{A7BB5F2B-94F8-6A39-0040-58ACDD78ED2B}"/>
              </a:ext>
            </a:extLst>
          </p:cNvPr>
          <p:cNvSpPr>
            <a:spLocks noGrp="1"/>
          </p:cNvSpPr>
          <p:nvPr>
            <p:ph type="body" idx="1"/>
          </p:nvPr>
        </p:nvSpPr>
        <p:spPr>
          <a:xfrm>
            <a:off x="295331" y="1236515"/>
            <a:ext cx="11559971" cy="4366843"/>
          </a:xfrm>
        </p:spPr>
        <p:txBody>
          <a:bodyPr/>
          <a:lstStyle/>
          <a:p>
            <a:pPr indent="0">
              <a:lnSpc>
                <a:spcPct val="100000"/>
              </a:lnSpc>
              <a:spcBef>
                <a:spcPts val="0"/>
              </a:spcBef>
              <a:spcAft>
                <a:spcPts val="800"/>
              </a:spcAft>
              <a:buSzPct val="100000"/>
              <a:buNone/>
            </a:pPr>
            <a:r>
              <a:rPr lang="en-US" sz="1800" b="1" dirty="0"/>
              <a:t>Gated Recurrent Unit (GRU):</a:t>
            </a:r>
          </a:p>
          <a:p>
            <a:pPr marL="285750">
              <a:lnSpc>
                <a:spcPct val="100000"/>
              </a:lnSpc>
              <a:spcBef>
                <a:spcPts val="0"/>
              </a:spcBef>
              <a:spcAft>
                <a:spcPts val="800"/>
              </a:spcAft>
              <a:buSzPct val="100000"/>
            </a:pPr>
            <a:r>
              <a:rPr lang="en-US" sz="1800" dirty="0"/>
              <a:t>GRU is a simplified version of LSTM, designed to be more computationally efficient while offering similar capabilities.</a:t>
            </a:r>
          </a:p>
          <a:p>
            <a:pPr marL="285750">
              <a:lnSpc>
                <a:spcPct val="100000"/>
              </a:lnSpc>
              <a:spcBef>
                <a:spcPts val="0"/>
              </a:spcBef>
              <a:spcAft>
                <a:spcPts val="800"/>
              </a:spcAft>
              <a:buSzPct val="100000"/>
            </a:pPr>
            <a:r>
              <a:rPr lang="en-US" sz="1800" dirty="0"/>
              <a:t>It combines the forget and input gates of LSTM into a single update gate and merges the cell state and hidden state.</a:t>
            </a:r>
          </a:p>
          <a:p>
            <a:pPr marL="285750">
              <a:lnSpc>
                <a:spcPct val="100000"/>
              </a:lnSpc>
              <a:spcBef>
                <a:spcPts val="0"/>
              </a:spcBef>
              <a:spcAft>
                <a:spcPts val="800"/>
              </a:spcAft>
              <a:buSzPct val="100000"/>
            </a:pPr>
            <a:r>
              <a:rPr lang="en-US" sz="1800" dirty="0"/>
              <a:t>GRU networks are easier to train and have fewer parameters compared to LSTM, making them popular choices for various applications.</a:t>
            </a:r>
          </a:p>
          <a:p>
            <a:pPr indent="0">
              <a:lnSpc>
                <a:spcPct val="100000"/>
              </a:lnSpc>
              <a:spcBef>
                <a:spcPts val="0"/>
              </a:spcBef>
              <a:spcAft>
                <a:spcPts val="800"/>
              </a:spcAft>
              <a:buSzPct val="100000"/>
              <a:buNone/>
            </a:pPr>
            <a:r>
              <a:rPr lang="en-US" sz="1800" b="1" dirty="0"/>
              <a:t>Bidirectional RNNs (Bi-RNN):</a:t>
            </a:r>
          </a:p>
          <a:p>
            <a:pPr marL="285750">
              <a:lnSpc>
                <a:spcPct val="100000"/>
              </a:lnSpc>
              <a:spcBef>
                <a:spcPts val="0"/>
              </a:spcBef>
              <a:spcAft>
                <a:spcPts val="800"/>
              </a:spcAft>
              <a:buSzPct val="100000"/>
            </a:pPr>
            <a:r>
              <a:rPr lang="en-US" sz="1800" dirty="0"/>
              <a:t>Bi-RNNs process input sequences in both forward and backward directions, allowing them to capture information from past and future contexts simultaneously.</a:t>
            </a:r>
          </a:p>
          <a:p>
            <a:pPr marL="285750">
              <a:lnSpc>
                <a:spcPct val="100000"/>
              </a:lnSpc>
              <a:spcBef>
                <a:spcPts val="0"/>
              </a:spcBef>
              <a:spcAft>
                <a:spcPts val="800"/>
              </a:spcAft>
              <a:buSzPct val="100000"/>
            </a:pPr>
            <a:r>
              <a:rPr lang="en-US" sz="1800" dirty="0"/>
              <a:t>They consist of two separate RNNs: one processing the sequence in the forward direction and the other in the backward direction.</a:t>
            </a:r>
          </a:p>
          <a:p>
            <a:pPr marL="285750">
              <a:lnSpc>
                <a:spcPct val="100000"/>
              </a:lnSpc>
              <a:spcBef>
                <a:spcPts val="0"/>
              </a:spcBef>
              <a:spcAft>
                <a:spcPts val="800"/>
              </a:spcAft>
              <a:buSzPct val="100000"/>
            </a:pPr>
            <a:r>
              <a:rPr lang="en-US" sz="1800" dirty="0"/>
              <a:t>The final hidden state of each direction is typically concatenated or combined to produce the final output.</a:t>
            </a:r>
          </a:p>
        </p:txBody>
      </p:sp>
    </p:spTree>
    <p:extLst>
      <p:ext uri="{BB962C8B-B14F-4D97-AF65-F5344CB8AC3E}">
        <p14:creationId xmlns:p14="http://schemas.microsoft.com/office/powerpoint/2010/main" val="3742967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678849-BF6C-F32B-BEC5-2A7950351CE8}"/>
              </a:ext>
            </a:extLst>
          </p:cNvPr>
          <p:cNvSpPr>
            <a:spLocks noGrp="1"/>
          </p:cNvSpPr>
          <p:nvPr>
            <p:ph type="title"/>
          </p:nvPr>
        </p:nvSpPr>
        <p:spPr>
          <a:xfrm>
            <a:off x="295334" y="759787"/>
            <a:ext cx="11775571" cy="393600"/>
          </a:xfrm>
        </p:spPr>
        <p:txBody>
          <a:bodyPr/>
          <a:lstStyle/>
          <a:p>
            <a:r>
              <a:rPr lang="en-US" sz="2000" b="1" dirty="0"/>
              <a:t>Variants of RNNs</a:t>
            </a:r>
          </a:p>
        </p:txBody>
      </p:sp>
      <p:sp>
        <p:nvSpPr>
          <p:cNvPr id="5" name="Text Placeholder 4">
            <a:extLst>
              <a:ext uri="{FF2B5EF4-FFF2-40B4-BE49-F238E27FC236}">
                <a16:creationId xmlns:a16="http://schemas.microsoft.com/office/drawing/2014/main" id="{A7BB5F2B-94F8-6A39-0040-58ACDD78ED2B}"/>
              </a:ext>
            </a:extLst>
          </p:cNvPr>
          <p:cNvSpPr>
            <a:spLocks noGrp="1"/>
          </p:cNvSpPr>
          <p:nvPr>
            <p:ph type="body" idx="1"/>
          </p:nvPr>
        </p:nvSpPr>
        <p:spPr>
          <a:xfrm>
            <a:off x="295331" y="1236515"/>
            <a:ext cx="11559971" cy="4366843"/>
          </a:xfrm>
        </p:spPr>
        <p:txBody>
          <a:bodyPr/>
          <a:lstStyle/>
          <a:p>
            <a:pPr indent="0">
              <a:lnSpc>
                <a:spcPct val="100000"/>
              </a:lnSpc>
              <a:spcBef>
                <a:spcPts val="0"/>
              </a:spcBef>
              <a:spcAft>
                <a:spcPts val="800"/>
              </a:spcAft>
              <a:buSzPct val="100000"/>
              <a:buNone/>
            </a:pPr>
            <a:r>
              <a:rPr lang="en-US" sz="1800" b="1" dirty="0"/>
              <a:t>Deep RNNs:</a:t>
            </a:r>
          </a:p>
          <a:p>
            <a:pPr marL="285750">
              <a:lnSpc>
                <a:spcPct val="100000"/>
              </a:lnSpc>
              <a:spcBef>
                <a:spcPts val="0"/>
              </a:spcBef>
              <a:spcAft>
                <a:spcPts val="800"/>
              </a:spcAft>
              <a:buSzPct val="100000"/>
            </a:pPr>
            <a:r>
              <a:rPr lang="en-US" sz="1800" dirty="0"/>
              <a:t>Deep RNNs stack multiple recurrent layers on top of each other, allowing for hierarchical representation learning.</a:t>
            </a:r>
          </a:p>
          <a:p>
            <a:pPr marL="285750">
              <a:lnSpc>
                <a:spcPct val="100000"/>
              </a:lnSpc>
              <a:spcBef>
                <a:spcPts val="0"/>
              </a:spcBef>
              <a:spcAft>
                <a:spcPts val="800"/>
              </a:spcAft>
              <a:buSzPct val="100000"/>
            </a:pPr>
            <a:r>
              <a:rPr lang="en-US" sz="1800" dirty="0"/>
              <a:t>Each layer captures different levels of abstraction in the data, similar to deep feedforward neural networks.</a:t>
            </a:r>
          </a:p>
          <a:p>
            <a:pPr marL="285750">
              <a:lnSpc>
                <a:spcPct val="100000"/>
              </a:lnSpc>
              <a:spcBef>
                <a:spcPts val="0"/>
              </a:spcBef>
              <a:spcAft>
                <a:spcPts val="800"/>
              </a:spcAft>
              <a:buSzPct val="100000"/>
            </a:pPr>
            <a:r>
              <a:rPr lang="en-US" sz="1800" dirty="0"/>
              <a:t>Deep RNNs can learn more complex patterns and representations, but they are more challenging to train and can suffer from vanishing gradients.</a:t>
            </a:r>
          </a:p>
          <a:p>
            <a:pPr indent="0">
              <a:lnSpc>
                <a:spcPct val="100000"/>
              </a:lnSpc>
              <a:spcBef>
                <a:spcPts val="0"/>
              </a:spcBef>
              <a:spcAft>
                <a:spcPts val="800"/>
              </a:spcAft>
              <a:buSzPct val="100000"/>
              <a:buNone/>
            </a:pPr>
            <a:r>
              <a:rPr lang="en-US" sz="1800" b="1" dirty="0"/>
              <a:t>Clockwork RNN:</a:t>
            </a:r>
          </a:p>
          <a:p>
            <a:pPr marL="285750">
              <a:lnSpc>
                <a:spcPct val="100000"/>
              </a:lnSpc>
              <a:spcBef>
                <a:spcPts val="0"/>
              </a:spcBef>
              <a:spcAft>
                <a:spcPts val="800"/>
              </a:spcAft>
              <a:buSzPct val="100000"/>
            </a:pPr>
            <a:r>
              <a:rPr lang="en-US" sz="1800" dirty="0"/>
              <a:t>Clockwork RNNs partition the hidden units into groups, with each group processing inputs at its own time scale.</a:t>
            </a:r>
          </a:p>
          <a:p>
            <a:pPr marL="285750">
              <a:lnSpc>
                <a:spcPct val="100000"/>
              </a:lnSpc>
              <a:spcBef>
                <a:spcPts val="0"/>
              </a:spcBef>
              <a:spcAft>
                <a:spcPts val="800"/>
              </a:spcAft>
              <a:buSzPct val="100000"/>
            </a:pPr>
            <a:r>
              <a:rPr lang="en-US" sz="1800" dirty="0"/>
              <a:t>The idea is to allocate computational resources more efficiently by allowing some hidden units to update at a higher frequency than others.</a:t>
            </a:r>
          </a:p>
          <a:p>
            <a:pPr marL="285750">
              <a:lnSpc>
                <a:spcPct val="100000"/>
              </a:lnSpc>
              <a:spcBef>
                <a:spcPts val="0"/>
              </a:spcBef>
              <a:spcAft>
                <a:spcPts val="800"/>
              </a:spcAft>
              <a:buSzPct val="100000"/>
            </a:pPr>
            <a:r>
              <a:rPr lang="en-US" sz="1800" dirty="0"/>
              <a:t>Clockwork RNNs have shown improved performance in tasks where the input has a hierarchical temporal structure.</a:t>
            </a:r>
          </a:p>
        </p:txBody>
      </p:sp>
    </p:spTree>
    <p:extLst>
      <p:ext uri="{BB962C8B-B14F-4D97-AF65-F5344CB8AC3E}">
        <p14:creationId xmlns:p14="http://schemas.microsoft.com/office/powerpoint/2010/main" val="2917919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678849-BF6C-F32B-BEC5-2A7950351CE8}"/>
              </a:ext>
            </a:extLst>
          </p:cNvPr>
          <p:cNvSpPr>
            <a:spLocks noGrp="1"/>
          </p:cNvSpPr>
          <p:nvPr>
            <p:ph type="title"/>
          </p:nvPr>
        </p:nvSpPr>
        <p:spPr>
          <a:xfrm>
            <a:off x="295334" y="759787"/>
            <a:ext cx="11775571" cy="393600"/>
          </a:xfrm>
        </p:spPr>
        <p:txBody>
          <a:bodyPr/>
          <a:lstStyle/>
          <a:p>
            <a:r>
              <a:rPr lang="en-US" sz="2000" b="1" dirty="0"/>
              <a:t>Variants of RNNs</a:t>
            </a:r>
          </a:p>
        </p:txBody>
      </p:sp>
      <p:sp>
        <p:nvSpPr>
          <p:cNvPr id="5" name="Text Placeholder 4">
            <a:extLst>
              <a:ext uri="{FF2B5EF4-FFF2-40B4-BE49-F238E27FC236}">
                <a16:creationId xmlns:a16="http://schemas.microsoft.com/office/drawing/2014/main" id="{A7BB5F2B-94F8-6A39-0040-58ACDD78ED2B}"/>
              </a:ext>
            </a:extLst>
          </p:cNvPr>
          <p:cNvSpPr>
            <a:spLocks noGrp="1"/>
          </p:cNvSpPr>
          <p:nvPr>
            <p:ph type="body" idx="1"/>
          </p:nvPr>
        </p:nvSpPr>
        <p:spPr>
          <a:xfrm>
            <a:off x="295331" y="1236515"/>
            <a:ext cx="5800669" cy="4366843"/>
          </a:xfrm>
        </p:spPr>
        <p:txBody>
          <a:bodyPr/>
          <a:lstStyle/>
          <a:p>
            <a:pPr indent="0">
              <a:lnSpc>
                <a:spcPct val="100000"/>
              </a:lnSpc>
              <a:spcBef>
                <a:spcPts val="0"/>
              </a:spcBef>
              <a:spcAft>
                <a:spcPts val="800"/>
              </a:spcAft>
              <a:buSzPct val="100000"/>
              <a:buNone/>
            </a:pPr>
            <a:r>
              <a:rPr lang="en-US" sz="1800" b="1" dirty="0"/>
              <a:t>Attention Mechanisms:</a:t>
            </a:r>
          </a:p>
          <a:p>
            <a:pPr marL="285750">
              <a:lnSpc>
                <a:spcPct val="100000"/>
              </a:lnSpc>
              <a:spcBef>
                <a:spcPts val="0"/>
              </a:spcBef>
              <a:spcAft>
                <a:spcPts val="800"/>
              </a:spcAft>
              <a:buSzPct val="100000"/>
            </a:pPr>
            <a:r>
              <a:rPr lang="en-US" sz="1800" dirty="0"/>
              <a:t>Attention mechanisms allow the model to focus on different parts of the input sequence, rather than treating all inputs equally.</a:t>
            </a:r>
          </a:p>
          <a:p>
            <a:pPr marL="285750">
              <a:lnSpc>
                <a:spcPct val="100000"/>
              </a:lnSpc>
              <a:spcBef>
                <a:spcPts val="0"/>
              </a:spcBef>
              <a:spcAft>
                <a:spcPts val="800"/>
              </a:spcAft>
              <a:buSzPct val="100000"/>
            </a:pPr>
            <a:r>
              <a:rPr lang="en-US" sz="1800" dirty="0"/>
              <a:t>They dynamically weigh the importance of each input based on its relevance to the current step, allowing the model to attend to relevant information.</a:t>
            </a:r>
          </a:p>
          <a:p>
            <a:pPr marL="285750">
              <a:lnSpc>
                <a:spcPct val="100000"/>
              </a:lnSpc>
              <a:spcBef>
                <a:spcPts val="0"/>
              </a:spcBef>
              <a:spcAft>
                <a:spcPts val="800"/>
              </a:spcAft>
              <a:buSzPct val="100000"/>
            </a:pPr>
            <a:r>
              <a:rPr lang="en-US" sz="1800" dirty="0"/>
              <a:t>Attention mechanisms have been integrated with RNNs and have greatly improved their performance in tasks such as machine translation, text summarization, and image captioning.</a:t>
            </a:r>
          </a:p>
        </p:txBody>
      </p:sp>
      <p:pic>
        <p:nvPicPr>
          <p:cNvPr id="6" name="Graphic 5" descr="Gears with solid fill">
            <a:extLst>
              <a:ext uri="{FF2B5EF4-FFF2-40B4-BE49-F238E27FC236}">
                <a16:creationId xmlns:a16="http://schemas.microsoft.com/office/drawing/2014/main" id="{FCB00B97-1837-072B-7A2F-7787B86F536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55218" y="1321981"/>
            <a:ext cx="5046921" cy="5046921"/>
          </a:xfrm>
          <a:prstGeom prst="rect">
            <a:avLst/>
          </a:prstGeom>
        </p:spPr>
      </p:pic>
    </p:spTree>
    <p:extLst>
      <p:ext uri="{BB962C8B-B14F-4D97-AF65-F5344CB8AC3E}">
        <p14:creationId xmlns:p14="http://schemas.microsoft.com/office/powerpoint/2010/main" val="553041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678849-BF6C-F32B-BEC5-2A7950351CE8}"/>
              </a:ext>
            </a:extLst>
          </p:cNvPr>
          <p:cNvSpPr>
            <a:spLocks noGrp="1"/>
          </p:cNvSpPr>
          <p:nvPr>
            <p:ph type="title"/>
          </p:nvPr>
        </p:nvSpPr>
        <p:spPr>
          <a:xfrm>
            <a:off x="295334" y="759787"/>
            <a:ext cx="11775571" cy="393600"/>
          </a:xfrm>
        </p:spPr>
        <p:txBody>
          <a:bodyPr/>
          <a:lstStyle/>
          <a:p>
            <a:r>
              <a:rPr lang="en-US" sz="2000" b="1" dirty="0"/>
              <a:t>Long Short-Term Memory (LSTM)</a:t>
            </a:r>
          </a:p>
        </p:txBody>
      </p:sp>
      <p:sp>
        <p:nvSpPr>
          <p:cNvPr id="5" name="Text Placeholder 4">
            <a:extLst>
              <a:ext uri="{FF2B5EF4-FFF2-40B4-BE49-F238E27FC236}">
                <a16:creationId xmlns:a16="http://schemas.microsoft.com/office/drawing/2014/main" id="{A7BB5F2B-94F8-6A39-0040-58ACDD78ED2B}"/>
              </a:ext>
            </a:extLst>
          </p:cNvPr>
          <p:cNvSpPr>
            <a:spLocks noGrp="1"/>
          </p:cNvSpPr>
          <p:nvPr>
            <p:ph type="body" idx="1"/>
          </p:nvPr>
        </p:nvSpPr>
        <p:spPr>
          <a:xfrm>
            <a:off x="295331" y="1236515"/>
            <a:ext cx="11804520" cy="4366843"/>
          </a:xfrm>
        </p:spPr>
        <p:txBody>
          <a:bodyPr/>
          <a:lstStyle/>
          <a:p>
            <a:pPr marL="285750">
              <a:lnSpc>
                <a:spcPct val="100000"/>
              </a:lnSpc>
              <a:spcBef>
                <a:spcPts val="0"/>
              </a:spcBef>
              <a:buSzPct val="100000"/>
            </a:pPr>
            <a:r>
              <a:rPr lang="en-US" sz="1800" dirty="0"/>
              <a:t>Long Short-Term Memory (LSTM) networks are a type of recurrent neural network (RNN) architecture, specifically designed to address the vanishing gradient problem and to capture long-range dependencies in sequential data. LSTM networks introduce memory cells with gated units that regulate the flow of information, allowing them to learn and remember over long sequences. </a:t>
            </a:r>
          </a:p>
          <a:p>
            <a:pPr indent="0">
              <a:lnSpc>
                <a:spcPct val="100000"/>
              </a:lnSpc>
              <a:spcBef>
                <a:spcPts val="0"/>
              </a:spcBef>
              <a:buSzPct val="100000"/>
              <a:buNone/>
            </a:pPr>
            <a:r>
              <a:rPr lang="en-US" sz="1800" dirty="0"/>
              <a:t>Here's how LSTM works:</a:t>
            </a:r>
          </a:p>
          <a:p>
            <a:pPr indent="0">
              <a:lnSpc>
                <a:spcPct val="100000"/>
              </a:lnSpc>
              <a:spcBef>
                <a:spcPts val="0"/>
              </a:spcBef>
              <a:buSzPct val="100000"/>
              <a:buNone/>
            </a:pPr>
            <a:r>
              <a:rPr lang="en-US" sz="1800" b="1" dirty="0"/>
              <a:t>Memory Cell:</a:t>
            </a:r>
          </a:p>
          <a:p>
            <a:pPr marL="285750">
              <a:lnSpc>
                <a:spcPct val="100000"/>
              </a:lnSpc>
              <a:spcBef>
                <a:spcPts val="0"/>
              </a:spcBef>
              <a:buSzPct val="100000"/>
            </a:pPr>
            <a:r>
              <a:rPr lang="en-US" sz="1800" dirty="0"/>
              <a:t>The fundamental component of an LSTM is the memory cell. Each cell maintains an internal state, which serves as a form of long-term memory.</a:t>
            </a:r>
          </a:p>
          <a:p>
            <a:pPr marL="285750">
              <a:lnSpc>
                <a:spcPct val="100000"/>
              </a:lnSpc>
              <a:spcBef>
                <a:spcPts val="0"/>
              </a:spcBef>
              <a:buSzPct val="100000"/>
            </a:pPr>
            <a:r>
              <a:rPr lang="en-US" sz="1800" dirty="0"/>
              <a:t>The cell state​ 𝐶_𝑡 runs through the entire chain of LSTM units and can be modified by three main gates: the forget gate, the input gate, and the output gate.</a:t>
            </a:r>
          </a:p>
          <a:p>
            <a:pPr indent="0">
              <a:lnSpc>
                <a:spcPct val="100000"/>
              </a:lnSpc>
              <a:spcBef>
                <a:spcPts val="0"/>
              </a:spcBef>
              <a:buSzPct val="100000"/>
              <a:buNone/>
            </a:pPr>
            <a:r>
              <a:rPr lang="en-US" sz="1800" b="1" dirty="0"/>
              <a:t>Forget Gate:</a:t>
            </a:r>
          </a:p>
          <a:p>
            <a:pPr marL="285750">
              <a:lnSpc>
                <a:spcPct val="100000"/>
              </a:lnSpc>
              <a:spcBef>
                <a:spcPts val="0"/>
              </a:spcBef>
              <a:buSzPct val="100000"/>
            </a:pPr>
            <a:r>
              <a:rPr lang="en-US" sz="1800" dirty="0"/>
              <a:t>The forget gate decides what information should be discarded or kept in the cell state from the previous time step.</a:t>
            </a:r>
          </a:p>
          <a:p>
            <a:pPr marL="285750">
              <a:lnSpc>
                <a:spcPct val="100000"/>
              </a:lnSpc>
              <a:spcBef>
                <a:spcPts val="0"/>
              </a:spcBef>
              <a:buSzPct val="100000"/>
            </a:pPr>
            <a:r>
              <a:rPr lang="en-US" sz="1800" dirty="0"/>
              <a:t>It takes as input the previous hidden state ℎ_(𝑡−1) and the current input 𝑥_𝑡 and outputs a number between 0 and 1 for each component of the cell state.</a:t>
            </a:r>
          </a:p>
          <a:p>
            <a:pPr marL="285750">
              <a:lnSpc>
                <a:spcPct val="100000"/>
              </a:lnSpc>
              <a:spcBef>
                <a:spcPts val="0"/>
              </a:spcBef>
              <a:buSzPct val="100000"/>
            </a:pPr>
            <a:r>
              <a:rPr lang="en-US" sz="1800" dirty="0"/>
              <a:t>The output of the forget gate, 𝑓_𝑡 is computed as:</a:t>
            </a:r>
          </a:p>
          <a:p>
            <a:pPr indent="0" algn="ctr">
              <a:lnSpc>
                <a:spcPct val="100000"/>
              </a:lnSpc>
              <a:spcBef>
                <a:spcPts val="0"/>
              </a:spcBef>
              <a:buSzPct val="100000"/>
              <a:buNone/>
            </a:pPr>
            <a:r>
              <a:rPr lang="en-US" sz="1800" dirty="0"/>
              <a:t>𝑓_𝑡=𝜎(𝑊_𝑓⋅[ℎ_(𝑡−1), 𝑥_𝑡 ]+𝑏_𝑓)</a:t>
            </a:r>
          </a:p>
          <a:p>
            <a:pPr marL="285750">
              <a:lnSpc>
                <a:spcPct val="100000"/>
              </a:lnSpc>
              <a:spcBef>
                <a:spcPts val="0"/>
              </a:spcBef>
              <a:buSzPct val="100000"/>
            </a:pPr>
            <a:r>
              <a:rPr lang="en-US" sz="1800" dirty="0"/>
              <a:t>Here, 𝑊_𝑓 and 𝑏_𝑓 are weights and biases specific to the forget gate, and 𝜎 is the sigmoid activation function.</a:t>
            </a:r>
          </a:p>
        </p:txBody>
      </p:sp>
    </p:spTree>
    <p:extLst>
      <p:ext uri="{BB962C8B-B14F-4D97-AF65-F5344CB8AC3E}">
        <p14:creationId xmlns:p14="http://schemas.microsoft.com/office/powerpoint/2010/main" val="3036841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678849-BF6C-F32B-BEC5-2A7950351CE8}"/>
              </a:ext>
            </a:extLst>
          </p:cNvPr>
          <p:cNvSpPr>
            <a:spLocks noGrp="1"/>
          </p:cNvSpPr>
          <p:nvPr>
            <p:ph type="title"/>
          </p:nvPr>
        </p:nvSpPr>
        <p:spPr>
          <a:xfrm>
            <a:off x="295334" y="759787"/>
            <a:ext cx="11775571" cy="393600"/>
          </a:xfrm>
        </p:spPr>
        <p:txBody>
          <a:bodyPr/>
          <a:lstStyle/>
          <a:p>
            <a:r>
              <a:rPr lang="en-US" sz="2000" b="1" dirty="0"/>
              <a:t>Long Short-Term Memory (LSTM)</a:t>
            </a:r>
          </a:p>
        </p:txBody>
      </p:sp>
      <p:sp>
        <p:nvSpPr>
          <p:cNvPr id="5" name="Text Placeholder 4">
            <a:extLst>
              <a:ext uri="{FF2B5EF4-FFF2-40B4-BE49-F238E27FC236}">
                <a16:creationId xmlns:a16="http://schemas.microsoft.com/office/drawing/2014/main" id="{A7BB5F2B-94F8-6A39-0040-58ACDD78ED2B}"/>
              </a:ext>
            </a:extLst>
          </p:cNvPr>
          <p:cNvSpPr>
            <a:spLocks noGrp="1"/>
          </p:cNvSpPr>
          <p:nvPr>
            <p:ph type="body" idx="1"/>
          </p:nvPr>
        </p:nvSpPr>
        <p:spPr>
          <a:xfrm>
            <a:off x="295331" y="1236515"/>
            <a:ext cx="11804520" cy="5079225"/>
          </a:xfrm>
        </p:spPr>
        <p:txBody>
          <a:bodyPr/>
          <a:lstStyle/>
          <a:p>
            <a:pPr indent="0">
              <a:lnSpc>
                <a:spcPct val="100000"/>
              </a:lnSpc>
              <a:spcBef>
                <a:spcPts val="0"/>
              </a:spcBef>
              <a:spcAft>
                <a:spcPts val="800"/>
              </a:spcAft>
              <a:buSzPct val="100000"/>
              <a:buNone/>
            </a:pPr>
            <a:r>
              <a:rPr lang="en-US" sz="1800" b="1" dirty="0"/>
              <a:t>Input Gate:</a:t>
            </a:r>
          </a:p>
          <a:p>
            <a:pPr marL="285750">
              <a:lnSpc>
                <a:spcPct val="100000"/>
              </a:lnSpc>
              <a:spcBef>
                <a:spcPts val="0"/>
              </a:spcBef>
              <a:spcAft>
                <a:spcPts val="800"/>
              </a:spcAft>
              <a:buSzPct val="100000"/>
            </a:pPr>
            <a:r>
              <a:rPr lang="en-US" sz="1800" dirty="0"/>
              <a:t>The input gate controls the flow of new information into the cell state.</a:t>
            </a:r>
          </a:p>
          <a:p>
            <a:pPr marL="285750">
              <a:lnSpc>
                <a:spcPct val="100000"/>
              </a:lnSpc>
              <a:spcBef>
                <a:spcPts val="0"/>
              </a:spcBef>
              <a:spcAft>
                <a:spcPts val="800"/>
              </a:spcAft>
              <a:buSzPct val="100000"/>
            </a:pPr>
            <a:r>
              <a:rPr lang="en-US" sz="1800" dirty="0"/>
              <a:t>It consists of two parts: an input gate and a tanh layer that creates a candidate value vector to be added to the cell state.</a:t>
            </a:r>
          </a:p>
          <a:p>
            <a:pPr marL="285750">
              <a:lnSpc>
                <a:spcPct val="100000"/>
              </a:lnSpc>
              <a:spcBef>
                <a:spcPts val="0"/>
              </a:spcBef>
              <a:spcAft>
                <a:spcPts val="800"/>
              </a:spcAft>
              <a:buSzPct val="100000"/>
            </a:pPr>
            <a:r>
              <a:rPr lang="en-US" sz="1800" dirty="0"/>
              <a:t>The input gate decides which values from the candidate vector should be added to the cell state.</a:t>
            </a:r>
          </a:p>
          <a:p>
            <a:pPr marL="285750">
              <a:lnSpc>
                <a:spcPct val="100000"/>
              </a:lnSpc>
              <a:spcBef>
                <a:spcPts val="0"/>
              </a:spcBef>
              <a:spcAft>
                <a:spcPts val="800"/>
              </a:spcAft>
              <a:buSzPct val="100000"/>
            </a:pPr>
            <a:r>
              <a:rPr lang="en-US" sz="1800" dirty="0"/>
              <a:t>The input gate output, 𝑖_𝑡 and the candidate value, (𝐶_𝑡 ) ̃ are computed as:</a:t>
            </a:r>
          </a:p>
          <a:p>
            <a:pPr indent="0" algn="ctr">
              <a:lnSpc>
                <a:spcPct val="100000"/>
              </a:lnSpc>
              <a:spcBef>
                <a:spcPts val="0"/>
              </a:spcBef>
              <a:spcAft>
                <a:spcPts val="800"/>
              </a:spcAft>
              <a:buSzPct val="100000"/>
              <a:buNone/>
            </a:pPr>
            <a:r>
              <a:rPr lang="en-US" sz="1800" dirty="0"/>
              <a:t>𝑖_𝑡=𝜎(𝑊_𝑖⋅[ℎ_(𝑡−1), 𝑥_𝑡 ]+𝑏_𝑖)</a:t>
            </a:r>
          </a:p>
          <a:p>
            <a:pPr indent="0" algn="ctr">
              <a:lnSpc>
                <a:spcPct val="100000"/>
              </a:lnSpc>
              <a:spcBef>
                <a:spcPts val="0"/>
              </a:spcBef>
              <a:spcAft>
                <a:spcPts val="800"/>
              </a:spcAft>
              <a:buSzPct val="100000"/>
              <a:buNone/>
            </a:pPr>
            <a:r>
              <a:rPr lang="en-US" sz="1800" dirty="0"/>
              <a:t>(𝐶_𝑡 ) ̃=tanh⁡(𝑊_𝑐⋅[ℎ_(𝑡−1),𝑥_𝑡 ]+𝑏_𝑐)</a:t>
            </a:r>
          </a:p>
          <a:p>
            <a:pPr indent="0">
              <a:lnSpc>
                <a:spcPct val="100000"/>
              </a:lnSpc>
              <a:spcBef>
                <a:spcPts val="0"/>
              </a:spcBef>
              <a:spcAft>
                <a:spcPts val="800"/>
              </a:spcAft>
              <a:buSzPct val="100000"/>
              <a:buNone/>
            </a:pPr>
            <a:r>
              <a:rPr lang="en-US" sz="1800" b="1" dirty="0"/>
              <a:t>Update Cell State</a:t>
            </a:r>
            <a:r>
              <a:rPr lang="en-US" sz="1800" dirty="0"/>
              <a:t>:</a:t>
            </a:r>
          </a:p>
          <a:p>
            <a:pPr marL="285750">
              <a:lnSpc>
                <a:spcPct val="100000"/>
              </a:lnSpc>
              <a:spcBef>
                <a:spcPts val="0"/>
              </a:spcBef>
              <a:spcAft>
                <a:spcPts val="800"/>
              </a:spcAft>
              <a:buSzPct val="100000"/>
            </a:pPr>
            <a:r>
              <a:rPr lang="en-US" sz="1800" dirty="0"/>
              <a:t>The new cell state, 𝐶_𝑡 , is computed by combining the information from the previous cell state and the candidate values, modified by the forget and input gates.</a:t>
            </a:r>
          </a:p>
          <a:p>
            <a:pPr marL="285750">
              <a:lnSpc>
                <a:spcPct val="100000"/>
              </a:lnSpc>
              <a:spcBef>
                <a:spcPts val="0"/>
              </a:spcBef>
              <a:spcAft>
                <a:spcPts val="800"/>
              </a:spcAft>
              <a:buSzPct val="100000"/>
            </a:pPr>
            <a:r>
              <a:rPr lang="en-US" sz="1800" dirty="0"/>
              <a:t>The cell state update is calculated as:</a:t>
            </a:r>
          </a:p>
          <a:p>
            <a:pPr indent="0" algn="ctr">
              <a:lnSpc>
                <a:spcPct val="100000"/>
              </a:lnSpc>
              <a:spcBef>
                <a:spcPts val="0"/>
              </a:spcBef>
              <a:spcAft>
                <a:spcPts val="800"/>
              </a:spcAft>
              <a:buSzPct val="100000"/>
              <a:buNone/>
            </a:pPr>
            <a:r>
              <a:rPr lang="en-US" sz="1800" dirty="0"/>
              <a:t>𝐶_𝑡=𝑓_𝑡⋅𝐶_(𝑡−1)+𝑖_𝑡⋅(𝐶_𝑡 ) ̃</a:t>
            </a:r>
          </a:p>
        </p:txBody>
      </p:sp>
    </p:spTree>
    <p:extLst>
      <p:ext uri="{BB962C8B-B14F-4D97-AF65-F5344CB8AC3E}">
        <p14:creationId xmlns:p14="http://schemas.microsoft.com/office/powerpoint/2010/main" val="2426208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678849-BF6C-F32B-BEC5-2A7950351CE8}"/>
              </a:ext>
            </a:extLst>
          </p:cNvPr>
          <p:cNvSpPr>
            <a:spLocks noGrp="1"/>
          </p:cNvSpPr>
          <p:nvPr>
            <p:ph type="title"/>
          </p:nvPr>
        </p:nvSpPr>
        <p:spPr>
          <a:xfrm>
            <a:off x="295334" y="759787"/>
            <a:ext cx="11775571" cy="393600"/>
          </a:xfrm>
        </p:spPr>
        <p:txBody>
          <a:bodyPr/>
          <a:lstStyle/>
          <a:p>
            <a:r>
              <a:rPr lang="en-US" sz="2000" b="1" dirty="0"/>
              <a:t>Long Short-Term Memory (LSTM)</a:t>
            </a:r>
          </a:p>
        </p:txBody>
      </p:sp>
      <p:sp>
        <p:nvSpPr>
          <p:cNvPr id="5" name="Text Placeholder 4">
            <a:extLst>
              <a:ext uri="{FF2B5EF4-FFF2-40B4-BE49-F238E27FC236}">
                <a16:creationId xmlns:a16="http://schemas.microsoft.com/office/drawing/2014/main" id="{A7BB5F2B-94F8-6A39-0040-58ACDD78ED2B}"/>
              </a:ext>
            </a:extLst>
          </p:cNvPr>
          <p:cNvSpPr>
            <a:spLocks noGrp="1"/>
          </p:cNvSpPr>
          <p:nvPr>
            <p:ph type="body" idx="1"/>
          </p:nvPr>
        </p:nvSpPr>
        <p:spPr>
          <a:xfrm>
            <a:off x="295331" y="1236515"/>
            <a:ext cx="11804520" cy="5079225"/>
          </a:xfrm>
        </p:spPr>
        <p:txBody>
          <a:bodyPr/>
          <a:lstStyle/>
          <a:p>
            <a:pPr indent="0">
              <a:lnSpc>
                <a:spcPct val="100000"/>
              </a:lnSpc>
              <a:spcBef>
                <a:spcPts val="0"/>
              </a:spcBef>
              <a:spcAft>
                <a:spcPts val="800"/>
              </a:spcAft>
              <a:buSzPct val="100000"/>
              <a:buNone/>
            </a:pPr>
            <a:r>
              <a:rPr lang="en-US" sz="1800" b="1" dirty="0"/>
              <a:t>Output Gate:</a:t>
            </a:r>
          </a:p>
          <a:p>
            <a:pPr marL="285750">
              <a:lnSpc>
                <a:spcPct val="100000"/>
              </a:lnSpc>
              <a:spcBef>
                <a:spcPts val="0"/>
              </a:spcBef>
              <a:spcAft>
                <a:spcPts val="800"/>
              </a:spcAft>
              <a:buSzPct val="100000"/>
            </a:pPr>
            <a:r>
              <a:rPr lang="en-US" sz="1800" dirty="0"/>
              <a:t>The output gate decides what information from the cell state should be output as the hidden state.</a:t>
            </a:r>
          </a:p>
          <a:p>
            <a:pPr marL="285750">
              <a:lnSpc>
                <a:spcPct val="100000"/>
              </a:lnSpc>
              <a:spcBef>
                <a:spcPts val="0"/>
              </a:spcBef>
              <a:spcAft>
                <a:spcPts val="800"/>
              </a:spcAft>
              <a:buSzPct val="100000"/>
            </a:pPr>
            <a:r>
              <a:rPr lang="en-US" sz="1800" dirty="0"/>
              <a:t>It takes the previous hidden state ​ℎ_(𝑡−1) and the current input 𝑥_𝑡 as input and produces the new hidden state ℎ_𝑡.</a:t>
            </a:r>
          </a:p>
          <a:p>
            <a:pPr marL="285750">
              <a:lnSpc>
                <a:spcPct val="100000"/>
              </a:lnSpc>
              <a:spcBef>
                <a:spcPts val="0"/>
              </a:spcBef>
              <a:spcAft>
                <a:spcPts val="800"/>
              </a:spcAft>
              <a:buSzPct val="100000"/>
            </a:pPr>
            <a:r>
              <a:rPr lang="en-US" sz="1800" dirty="0"/>
              <a:t>The output gate output, 𝑜_𝑡, and the new hidden state, ℎ_𝑡, are computed as:</a:t>
            </a:r>
          </a:p>
          <a:p>
            <a:pPr indent="0" algn="ctr">
              <a:lnSpc>
                <a:spcPct val="100000"/>
              </a:lnSpc>
              <a:spcBef>
                <a:spcPts val="0"/>
              </a:spcBef>
              <a:spcAft>
                <a:spcPts val="800"/>
              </a:spcAft>
              <a:buSzPct val="100000"/>
              <a:buNone/>
            </a:pPr>
            <a:r>
              <a:rPr lang="en-US" sz="1800" dirty="0"/>
              <a:t>𝑜_𝑡=𝜎(𝑊_𝑜⋅[ℎ_(𝑡−1), 𝑥_𝑡 ]+𝑏_𝑜 )</a:t>
            </a:r>
          </a:p>
          <a:p>
            <a:pPr indent="0" algn="ctr">
              <a:lnSpc>
                <a:spcPct val="100000"/>
              </a:lnSpc>
              <a:spcBef>
                <a:spcPts val="0"/>
              </a:spcBef>
              <a:spcAft>
                <a:spcPts val="800"/>
              </a:spcAft>
              <a:buSzPct val="100000"/>
              <a:buNone/>
            </a:pPr>
            <a:r>
              <a:rPr lang="en-US" sz="1800" dirty="0"/>
              <a:t>ℎ_𝑡=𝑜_𝑡⋅tanh⁡(𝐶_𝑡)</a:t>
            </a:r>
          </a:p>
          <a:p>
            <a:pPr indent="0">
              <a:lnSpc>
                <a:spcPct val="100000"/>
              </a:lnSpc>
              <a:spcBef>
                <a:spcPts val="0"/>
              </a:spcBef>
              <a:spcAft>
                <a:spcPts val="800"/>
              </a:spcAft>
              <a:buSzPct val="100000"/>
              <a:buNone/>
            </a:pPr>
            <a:r>
              <a:rPr lang="en-US" sz="1800" b="1" dirty="0"/>
              <a:t>Output:</a:t>
            </a:r>
          </a:p>
          <a:p>
            <a:pPr marL="285750">
              <a:lnSpc>
                <a:spcPct val="100000"/>
              </a:lnSpc>
              <a:spcBef>
                <a:spcPts val="0"/>
              </a:spcBef>
              <a:spcAft>
                <a:spcPts val="800"/>
              </a:spcAft>
              <a:buSzPct val="100000"/>
            </a:pPr>
            <a:r>
              <a:rPr lang="en-US" sz="1800" dirty="0"/>
              <a:t>The output 𝑦_𝑡 at each time step can be obtained from the hidden state ℎ_𝑡 using a separate output layer or can be directly used for the task at hand.</a:t>
            </a:r>
          </a:p>
        </p:txBody>
      </p:sp>
    </p:spTree>
    <p:extLst>
      <p:ext uri="{BB962C8B-B14F-4D97-AF65-F5344CB8AC3E}">
        <p14:creationId xmlns:p14="http://schemas.microsoft.com/office/powerpoint/2010/main" val="2045321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9AF870A-16F5-30E1-3492-7D74637249F2}"/>
              </a:ext>
            </a:extLst>
          </p:cNvPr>
          <p:cNvSpPr txBox="1"/>
          <p:nvPr/>
        </p:nvSpPr>
        <p:spPr>
          <a:xfrm>
            <a:off x="885983" y="3039150"/>
            <a:ext cx="10420033" cy="707886"/>
          </a:xfrm>
          <a:prstGeom prst="rect">
            <a:avLst/>
          </a:prstGeom>
          <a:noFill/>
        </p:spPr>
        <p:txBody>
          <a:bodyPr wrap="none" rtlCol="0">
            <a:spAutoFit/>
          </a:bodyPr>
          <a:lstStyle/>
          <a:p>
            <a:pPr algn="ctr"/>
            <a:r>
              <a:rPr lang="en-US" sz="2000" b="1" dirty="0">
                <a:latin typeface="Arial" panose="020B0604020202020204" pitchFamily="34" charset="0"/>
                <a:cs typeface="Arial" panose="020B0604020202020204" pitchFamily="34" charset="0"/>
              </a:rPr>
              <a:t>Disclaimer</a:t>
            </a:r>
          </a:p>
          <a:p>
            <a:pPr algn="ctr"/>
            <a:r>
              <a:rPr lang="en-US" sz="2000" dirty="0">
                <a:latin typeface="Arial" panose="020B0604020202020204" pitchFamily="34" charset="0"/>
                <a:cs typeface="Arial" panose="020B0604020202020204" pitchFamily="34" charset="0"/>
              </a:rPr>
              <a:t>The content is curated from online/offline resources and used for educational purpose only</a:t>
            </a:r>
          </a:p>
        </p:txBody>
      </p:sp>
    </p:spTree>
    <p:extLst>
      <p:ext uri="{BB962C8B-B14F-4D97-AF65-F5344CB8AC3E}">
        <p14:creationId xmlns:p14="http://schemas.microsoft.com/office/powerpoint/2010/main" val="373132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678849-BF6C-F32B-BEC5-2A7950351CE8}"/>
              </a:ext>
            </a:extLst>
          </p:cNvPr>
          <p:cNvSpPr>
            <a:spLocks noGrp="1"/>
          </p:cNvSpPr>
          <p:nvPr>
            <p:ph type="title"/>
          </p:nvPr>
        </p:nvSpPr>
        <p:spPr>
          <a:xfrm>
            <a:off x="295334" y="759787"/>
            <a:ext cx="11775571" cy="393600"/>
          </a:xfrm>
        </p:spPr>
        <p:txBody>
          <a:bodyPr/>
          <a:lstStyle/>
          <a:p>
            <a:r>
              <a:rPr lang="en-US" sz="2000" b="1" dirty="0"/>
              <a:t>Hands On: Code Implementation for LSTM</a:t>
            </a:r>
          </a:p>
        </p:txBody>
      </p:sp>
      <p:sp>
        <p:nvSpPr>
          <p:cNvPr id="6" name="Rectangle: Rounded Corners 5">
            <a:extLst>
              <a:ext uri="{FF2B5EF4-FFF2-40B4-BE49-F238E27FC236}">
                <a16:creationId xmlns:a16="http://schemas.microsoft.com/office/drawing/2014/main" id="{CDCB9312-4229-F3CF-5FCE-B68DAB581252}"/>
              </a:ext>
            </a:extLst>
          </p:cNvPr>
          <p:cNvSpPr/>
          <p:nvPr/>
        </p:nvSpPr>
        <p:spPr>
          <a:xfrm>
            <a:off x="358848" y="3125971"/>
            <a:ext cx="7210647" cy="2429541"/>
          </a:xfrm>
          <a:prstGeom prst="roundRect">
            <a:avLst/>
          </a:prstGeom>
          <a:solidFill>
            <a:srgbClr val="EEE2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pic>
        <p:nvPicPr>
          <p:cNvPr id="8" name="Picture 7" descr="A cartoon of a child pushing a light bulb&#10;&#10;Description automatically generated">
            <a:extLst>
              <a:ext uri="{FF2B5EF4-FFF2-40B4-BE49-F238E27FC236}">
                <a16:creationId xmlns:a16="http://schemas.microsoft.com/office/drawing/2014/main" id="{A5E373A5-D101-8D8A-6E74-61E447062318}"/>
              </a:ext>
            </a:extLst>
          </p:cNvPr>
          <p:cNvPicPr>
            <a:picLocks noChangeAspect="1"/>
          </p:cNvPicPr>
          <p:nvPr/>
        </p:nvPicPr>
        <p:blipFill rotWithShape="1">
          <a:blip r:embed="rId3">
            <a:extLst>
              <a:ext uri="{28A0092B-C50C-407E-A947-70E740481C1C}">
                <a14:useLocalDpi xmlns:a14="http://schemas.microsoft.com/office/drawing/2010/main" val="0"/>
              </a:ext>
            </a:extLst>
          </a:blip>
          <a:srcRect r="4505" b="10251"/>
          <a:stretch/>
        </p:blipFill>
        <p:spPr>
          <a:xfrm>
            <a:off x="5011260" y="1291856"/>
            <a:ext cx="6821893" cy="4274288"/>
          </a:xfrm>
          <a:prstGeom prst="rect">
            <a:avLst/>
          </a:prstGeom>
        </p:spPr>
      </p:pic>
      <p:sp>
        <p:nvSpPr>
          <p:cNvPr id="9" name="Text Placeholder 4">
            <a:extLst>
              <a:ext uri="{FF2B5EF4-FFF2-40B4-BE49-F238E27FC236}">
                <a16:creationId xmlns:a16="http://schemas.microsoft.com/office/drawing/2014/main" id="{C9829241-AF4F-2EB8-5F98-E0B1C4F98F64}"/>
              </a:ext>
            </a:extLst>
          </p:cNvPr>
          <p:cNvSpPr>
            <a:spLocks noGrp="1"/>
          </p:cNvSpPr>
          <p:nvPr/>
        </p:nvSpPr>
        <p:spPr>
          <a:xfrm>
            <a:off x="538995" y="4428012"/>
            <a:ext cx="6382800" cy="803217"/>
          </a:xfrm>
          <a:prstGeom prst="rect">
            <a:avLst/>
          </a:prstGeom>
          <a:noFill/>
          <a:ln>
            <a:noFill/>
          </a:ln>
        </p:spPr>
        <p:txBody>
          <a:bodyPr spcFirstLastPara="1" wrap="square" lIns="91425" tIns="91425" rIns="91425" bIns="91425"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00000"/>
              </a:lnSpc>
              <a:spcBef>
                <a:spcPts val="0"/>
              </a:spcBef>
              <a:buSzPct val="100000"/>
              <a:buFont typeface="Arial" panose="020B0604020202020204" pitchFamily="34" charset="0"/>
              <a:buChar char="•"/>
            </a:pPr>
            <a:r>
              <a:rPr lang="en-US" sz="1800" dirty="0"/>
              <a:t>Build a CNN model for CIFAR10 dataset. (Refer: Lab-2)</a:t>
            </a:r>
          </a:p>
        </p:txBody>
      </p:sp>
      <p:sp>
        <p:nvSpPr>
          <p:cNvPr id="10" name="Title 3">
            <a:extLst>
              <a:ext uri="{FF2B5EF4-FFF2-40B4-BE49-F238E27FC236}">
                <a16:creationId xmlns:a16="http://schemas.microsoft.com/office/drawing/2014/main" id="{A4C20953-0DE4-201C-A31F-97C75FD0BEBE}"/>
              </a:ext>
            </a:extLst>
          </p:cNvPr>
          <p:cNvSpPr txBox="1">
            <a:spLocks/>
          </p:cNvSpPr>
          <p:nvPr/>
        </p:nvSpPr>
        <p:spPr>
          <a:xfrm>
            <a:off x="2516659" y="3413045"/>
            <a:ext cx="2118256" cy="568842"/>
          </a:xfrm>
          <a:prstGeom prst="rect">
            <a:avLst/>
          </a:prstGeom>
          <a:noFill/>
          <a:ln>
            <a:noFill/>
          </a:ln>
        </p:spPr>
        <p:txBody>
          <a:bodyPr spcFirstLastPara="1" wrap="square" lIns="91425" tIns="91425" rIns="91425" bIns="91425"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500" b="1" dirty="0">
                <a:solidFill>
                  <a:srgbClr val="002060"/>
                </a:solidFill>
              </a:rPr>
              <a:t>Hands On</a:t>
            </a:r>
          </a:p>
        </p:txBody>
      </p:sp>
      <p:sp>
        <p:nvSpPr>
          <p:cNvPr id="11" name="Text Placeholder 4">
            <a:extLst>
              <a:ext uri="{FF2B5EF4-FFF2-40B4-BE49-F238E27FC236}">
                <a16:creationId xmlns:a16="http://schemas.microsoft.com/office/drawing/2014/main" id="{0D3BA4B2-7F7F-E893-811F-8BBBE2D68EB9}"/>
              </a:ext>
            </a:extLst>
          </p:cNvPr>
          <p:cNvSpPr txBox="1">
            <a:spLocks/>
          </p:cNvSpPr>
          <p:nvPr/>
        </p:nvSpPr>
        <p:spPr>
          <a:xfrm>
            <a:off x="528362" y="3970799"/>
            <a:ext cx="1682323" cy="532083"/>
          </a:xfrm>
          <a:prstGeom prst="rect">
            <a:avLst/>
          </a:prstGeom>
          <a:noFill/>
          <a:ln>
            <a:noFill/>
          </a:ln>
        </p:spPr>
        <p:txBody>
          <a:bodyPr spcFirstLastPara="1" wrap="square" lIns="91425" tIns="91425" rIns="91425" bIns="91425"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ct val="100000"/>
              </a:lnSpc>
              <a:spcBef>
                <a:spcPts val="0"/>
              </a:spcBef>
              <a:buSzPct val="100000"/>
              <a:buFont typeface="Arial" panose="020B0604020202020204" pitchFamily="34" charset="0"/>
              <a:buNone/>
            </a:pPr>
            <a:r>
              <a:rPr lang="en-US" b="1" dirty="0"/>
              <a:t>Refer: Lab 2</a:t>
            </a:r>
            <a:endParaRPr lang="en-US" dirty="0">
              <a:solidFill>
                <a:srgbClr val="0000FF"/>
              </a:solidFill>
            </a:endParaRPr>
          </a:p>
        </p:txBody>
      </p:sp>
    </p:spTree>
    <p:extLst>
      <p:ext uri="{BB962C8B-B14F-4D97-AF65-F5344CB8AC3E}">
        <p14:creationId xmlns:p14="http://schemas.microsoft.com/office/powerpoint/2010/main" val="1387970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678849-BF6C-F32B-BEC5-2A7950351CE8}"/>
              </a:ext>
            </a:extLst>
          </p:cNvPr>
          <p:cNvSpPr>
            <a:spLocks noGrp="1"/>
          </p:cNvSpPr>
          <p:nvPr>
            <p:ph type="title"/>
          </p:nvPr>
        </p:nvSpPr>
        <p:spPr>
          <a:xfrm>
            <a:off x="284943" y="759787"/>
            <a:ext cx="11775571" cy="393600"/>
          </a:xfrm>
        </p:spPr>
        <p:txBody>
          <a:bodyPr/>
          <a:lstStyle/>
          <a:p>
            <a:r>
              <a:rPr lang="en-US" sz="2000"/>
              <a:t>Conclusion</a:t>
            </a:r>
          </a:p>
        </p:txBody>
      </p:sp>
      <p:sp>
        <p:nvSpPr>
          <p:cNvPr id="5" name="Text Placeholder 4">
            <a:extLst>
              <a:ext uri="{FF2B5EF4-FFF2-40B4-BE49-F238E27FC236}">
                <a16:creationId xmlns:a16="http://schemas.microsoft.com/office/drawing/2014/main" id="{A7BB5F2B-94F8-6A39-0040-58ACDD78ED2B}"/>
              </a:ext>
            </a:extLst>
          </p:cNvPr>
          <p:cNvSpPr>
            <a:spLocks noGrp="1"/>
          </p:cNvSpPr>
          <p:nvPr>
            <p:ph type="body" idx="1"/>
          </p:nvPr>
        </p:nvSpPr>
        <p:spPr>
          <a:xfrm>
            <a:off x="295333" y="1259717"/>
            <a:ext cx="5713730" cy="3334216"/>
          </a:xfrm>
        </p:spPr>
        <p:txBody>
          <a:bodyPr>
            <a:spAutoFit/>
          </a:bodyPr>
          <a:lstStyle/>
          <a:p>
            <a:pPr indent="0">
              <a:lnSpc>
                <a:spcPct val="100000"/>
              </a:lnSpc>
              <a:spcBef>
                <a:spcPts val="0"/>
              </a:spcBef>
              <a:spcAft>
                <a:spcPts val="800"/>
              </a:spcAft>
              <a:buSzPct val="100000"/>
              <a:buNone/>
            </a:pPr>
            <a:r>
              <a:rPr lang="en-US" sz="1800" dirty="0"/>
              <a:t>Congratulations! You have completed this course and now have a comprehensive understanding of Recurrent Neural Networks (RNNs). You have learned about the structure and function of recurrent layers, Long Short-Term Memory (LSTM) units, and Gated Recurrent Units (GRUs). You have explored the applications of RNNs in sequential data processing, the challenges faced by traditional RNNs, and the solutions provided by LSTM and GRU architectures. Additionally, you have gained practical experience in implementing a basic RNN model.</a:t>
            </a:r>
          </a:p>
        </p:txBody>
      </p:sp>
      <p:pic>
        <p:nvPicPr>
          <p:cNvPr id="3" name="Picture 2">
            <a:extLst>
              <a:ext uri="{FF2B5EF4-FFF2-40B4-BE49-F238E27FC236}">
                <a16:creationId xmlns:a16="http://schemas.microsoft.com/office/drawing/2014/main" id="{6BFCB313-1E71-B962-7F7F-F300DBA517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2200" y="1409700"/>
            <a:ext cx="3665537" cy="4775287"/>
          </a:xfrm>
          <a:prstGeom prst="rect">
            <a:avLst/>
          </a:prstGeom>
        </p:spPr>
      </p:pic>
    </p:spTree>
    <p:extLst>
      <p:ext uri="{BB962C8B-B14F-4D97-AF65-F5344CB8AC3E}">
        <p14:creationId xmlns:p14="http://schemas.microsoft.com/office/powerpoint/2010/main" val="3730460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5C9585-AABF-16FE-D3FB-767230A764AF}"/>
              </a:ext>
            </a:extLst>
          </p:cNvPr>
          <p:cNvSpPr txBox="1"/>
          <p:nvPr/>
        </p:nvSpPr>
        <p:spPr>
          <a:xfrm>
            <a:off x="256426" y="1279227"/>
            <a:ext cx="7104384" cy="2369880"/>
          </a:xfrm>
          <a:prstGeom prst="rect">
            <a:avLst/>
          </a:prstGeom>
          <a:noFill/>
        </p:spPr>
        <p:txBody>
          <a:bodyPr wrap="square" lIns="121920" tIns="60960" rIns="121920" bIns="60960" rtlCol="0" anchor="t">
            <a:spAutoFit/>
          </a:bodyPr>
          <a:lstStyle/>
          <a:p>
            <a:pPr marL="342900" indent="-342900">
              <a:buAutoNum type="arabicPeriod"/>
            </a:pPr>
            <a:r>
              <a:rPr lang="en-US" b="1" dirty="0"/>
              <a:t>What is the primary purpose of Recurrent Neural Networks (RNNs)?</a:t>
            </a:r>
          </a:p>
          <a:p>
            <a:pPr marL="342900" indent="-342900">
              <a:buAutoNum type="arabicPeriod"/>
            </a:pPr>
            <a:endParaRPr lang="en-US" b="1" dirty="0"/>
          </a:p>
          <a:p>
            <a:pPr>
              <a:spcAft>
                <a:spcPts val="800"/>
              </a:spcAft>
            </a:pPr>
            <a:r>
              <a:rPr lang="en-US" dirty="0"/>
              <a:t>A) To process static images</a:t>
            </a:r>
          </a:p>
          <a:p>
            <a:pPr>
              <a:spcAft>
                <a:spcPts val="800"/>
              </a:spcAft>
            </a:pPr>
            <a:r>
              <a:rPr lang="en-US" dirty="0"/>
              <a:t>B) To process and analyze sequential data</a:t>
            </a:r>
          </a:p>
          <a:p>
            <a:pPr>
              <a:spcAft>
                <a:spcPts val="800"/>
              </a:spcAft>
            </a:pPr>
            <a:r>
              <a:rPr lang="en-US" dirty="0"/>
              <a:t>C) To perform clustering</a:t>
            </a:r>
          </a:p>
          <a:p>
            <a:pPr>
              <a:spcAft>
                <a:spcPts val="800"/>
              </a:spcAft>
            </a:pPr>
            <a:r>
              <a:rPr lang="en-US" dirty="0"/>
              <a:t>D) To reduce dimensionality of data</a:t>
            </a:r>
          </a:p>
        </p:txBody>
      </p:sp>
      <p:sp>
        <p:nvSpPr>
          <p:cNvPr id="3" name="Google Shape;61;g5fab984687_2_0">
            <a:extLst>
              <a:ext uri="{FF2B5EF4-FFF2-40B4-BE49-F238E27FC236}">
                <a16:creationId xmlns:a16="http://schemas.microsoft.com/office/drawing/2014/main" id="{76211E66-F125-18BF-CAA9-02602459B4F1}"/>
              </a:ext>
            </a:extLst>
          </p:cNvPr>
          <p:cNvSpPr txBox="1">
            <a:spLocks/>
          </p:cNvSpPr>
          <p:nvPr/>
        </p:nvSpPr>
        <p:spPr>
          <a:xfrm>
            <a:off x="269516" y="724467"/>
            <a:ext cx="5910393" cy="64592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a:solidFill>
                  <a:srgbClr val="213163"/>
                </a:solidFill>
              </a:rPr>
              <a:t>Quiz</a:t>
            </a:r>
          </a:p>
        </p:txBody>
      </p:sp>
      <p:pic>
        <p:nvPicPr>
          <p:cNvPr id="16" name="Picture 15">
            <a:extLst>
              <a:ext uri="{FF2B5EF4-FFF2-40B4-BE49-F238E27FC236}">
                <a16:creationId xmlns:a16="http://schemas.microsoft.com/office/drawing/2014/main" id="{36BD17ED-CDDD-7F09-310E-5107EE00DE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16359">
            <a:off x="7047729" y="1328086"/>
            <a:ext cx="4800600" cy="4057650"/>
          </a:xfrm>
          <a:prstGeom prst="rect">
            <a:avLst/>
          </a:prstGeom>
        </p:spPr>
      </p:pic>
      <p:grpSp>
        <p:nvGrpSpPr>
          <p:cNvPr id="17" name="Group 16">
            <a:extLst>
              <a:ext uri="{FF2B5EF4-FFF2-40B4-BE49-F238E27FC236}">
                <a16:creationId xmlns:a16="http://schemas.microsoft.com/office/drawing/2014/main" id="{CB0F4879-8B8D-21E3-F411-9B6127655090}"/>
              </a:ext>
            </a:extLst>
          </p:cNvPr>
          <p:cNvGrpSpPr/>
          <p:nvPr/>
        </p:nvGrpSpPr>
        <p:grpSpPr>
          <a:xfrm>
            <a:off x="304800" y="5619719"/>
            <a:ext cx="11521440" cy="892844"/>
            <a:chOff x="228600" y="4214787"/>
            <a:chExt cx="8641080" cy="669633"/>
          </a:xfrm>
        </p:grpSpPr>
        <p:sp>
          <p:nvSpPr>
            <p:cNvPr id="18" name="Rectangle 17">
              <a:extLst>
                <a:ext uri="{FF2B5EF4-FFF2-40B4-BE49-F238E27FC236}">
                  <a16:creationId xmlns:a16="http://schemas.microsoft.com/office/drawing/2014/main" id="{987D84DF-98AD-BFBA-49A3-96F395B49077}"/>
                </a:ext>
              </a:extLst>
            </p:cNvPr>
            <p:cNvSpPr/>
            <p:nvPr/>
          </p:nvSpPr>
          <p:spPr>
            <a:xfrm>
              <a:off x="228600" y="4214787"/>
              <a:ext cx="8641080" cy="669633"/>
            </a:xfrm>
            <a:prstGeom prst="rect">
              <a:avLst/>
            </a:prstGeom>
            <a:solidFill>
              <a:srgbClr val="EBF2FF"/>
            </a:solidFill>
            <a:ln w="9525">
              <a:solidFill>
                <a:srgbClr val="B9D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 name="TextBox 18">
              <a:extLst>
                <a:ext uri="{FF2B5EF4-FFF2-40B4-BE49-F238E27FC236}">
                  <a16:creationId xmlns:a16="http://schemas.microsoft.com/office/drawing/2014/main" id="{36D95744-C220-DF87-DE77-AB2E119F8874}"/>
                </a:ext>
              </a:extLst>
            </p:cNvPr>
            <p:cNvSpPr txBox="1"/>
            <p:nvPr/>
          </p:nvSpPr>
          <p:spPr>
            <a:xfrm>
              <a:off x="274320" y="4276519"/>
              <a:ext cx="7812944" cy="553998"/>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r>
                <a:rPr lang="en-IN" sz="2000" b="1" dirty="0"/>
                <a:t>Answer: B</a:t>
              </a:r>
            </a:p>
            <a:p>
              <a:r>
                <a:rPr lang="en-US" sz="2000" dirty="0"/>
                <a:t>To process and analyze sequential data</a:t>
              </a:r>
            </a:p>
          </p:txBody>
        </p:sp>
      </p:grpSp>
    </p:spTree>
    <p:extLst>
      <p:ext uri="{BB962C8B-B14F-4D97-AF65-F5344CB8AC3E}">
        <p14:creationId xmlns:p14="http://schemas.microsoft.com/office/powerpoint/2010/main" val="10678890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5C9585-AABF-16FE-D3FB-767230A764AF}"/>
              </a:ext>
            </a:extLst>
          </p:cNvPr>
          <p:cNvSpPr txBox="1"/>
          <p:nvPr/>
        </p:nvSpPr>
        <p:spPr>
          <a:xfrm>
            <a:off x="277692" y="1289860"/>
            <a:ext cx="5818308" cy="2903359"/>
          </a:xfrm>
          <a:prstGeom prst="rect">
            <a:avLst/>
          </a:prstGeom>
          <a:noFill/>
        </p:spPr>
        <p:txBody>
          <a:bodyPr wrap="square" lIns="121920" tIns="60960" rIns="121920" bIns="60960" rtlCol="0" anchor="t">
            <a:spAutoFit/>
          </a:bodyPr>
          <a:lstStyle/>
          <a:p>
            <a:pPr marL="457200" indent="-457200">
              <a:spcBef>
                <a:spcPts val="1200"/>
              </a:spcBef>
            </a:pPr>
            <a:r>
              <a:rPr lang="en-US" b="1" dirty="0"/>
              <a:t>2. What is a key feature of recurrent layers in RNNs?</a:t>
            </a:r>
          </a:p>
          <a:p>
            <a:pPr marL="457200" indent="-457200">
              <a:spcBef>
                <a:spcPts val="1200"/>
              </a:spcBef>
            </a:pPr>
            <a:endParaRPr lang="en-US" b="1" dirty="0"/>
          </a:p>
          <a:p>
            <a:pPr marL="457200" indent="-457200">
              <a:spcAft>
                <a:spcPts val="800"/>
              </a:spcAft>
            </a:pPr>
            <a:r>
              <a:rPr lang="en-US" dirty="0"/>
              <a:t>A)  They have no memory of previous inputs</a:t>
            </a:r>
          </a:p>
          <a:p>
            <a:pPr marL="457200" indent="-457200">
              <a:spcAft>
                <a:spcPts val="800"/>
              </a:spcAft>
            </a:pPr>
            <a:r>
              <a:rPr lang="en-US" dirty="0"/>
              <a:t>B)  They process each input independently</a:t>
            </a:r>
          </a:p>
          <a:p>
            <a:pPr marL="457200" indent="-457200">
              <a:spcAft>
                <a:spcPts val="800"/>
              </a:spcAft>
            </a:pPr>
            <a:r>
              <a:rPr lang="en-US" dirty="0"/>
              <a:t>C)  They maintain a state that captures information</a:t>
            </a:r>
          </a:p>
          <a:p>
            <a:pPr marL="457200" indent="-457200">
              <a:spcAft>
                <a:spcPts val="800"/>
              </a:spcAft>
            </a:pPr>
            <a:r>
              <a:rPr lang="en-US" dirty="0"/>
              <a:t>      from previous inputs</a:t>
            </a:r>
          </a:p>
          <a:p>
            <a:pPr marL="457200" indent="-457200">
              <a:spcAft>
                <a:spcPts val="800"/>
              </a:spcAft>
            </a:pPr>
            <a:r>
              <a:rPr lang="en-US" dirty="0"/>
              <a:t>D)  They only work with image </a:t>
            </a:r>
            <a:r>
              <a:rPr lang="en-US" dirty="0" err="1"/>
              <a:t>dataon</a:t>
            </a:r>
            <a:endParaRPr lang="en-US" dirty="0"/>
          </a:p>
        </p:txBody>
      </p:sp>
      <p:sp>
        <p:nvSpPr>
          <p:cNvPr id="3" name="Google Shape;61;g5fab984687_2_0">
            <a:extLst>
              <a:ext uri="{FF2B5EF4-FFF2-40B4-BE49-F238E27FC236}">
                <a16:creationId xmlns:a16="http://schemas.microsoft.com/office/drawing/2014/main" id="{76211E66-F125-18BF-CAA9-02602459B4F1}"/>
              </a:ext>
            </a:extLst>
          </p:cNvPr>
          <p:cNvSpPr txBox="1">
            <a:spLocks/>
          </p:cNvSpPr>
          <p:nvPr/>
        </p:nvSpPr>
        <p:spPr>
          <a:xfrm>
            <a:off x="269516" y="724467"/>
            <a:ext cx="5910393" cy="64592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a:solidFill>
                  <a:srgbClr val="213163"/>
                </a:solidFill>
              </a:rPr>
              <a:t>Quiz</a:t>
            </a:r>
          </a:p>
        </p:txBody>
      </p:sp>
      <p:pic>
        <p:nvPicPr>
          <p:cNvPr id="16" name="Picture 15">
            <a:extLst>
              <a:ext uri="{FF2B5EF4-FFF2-40B4-BE49-F238E27FC236}">
                <a16:creationId xmlns:a16="http://schemas.microsoft.com/office/drawing/2014/main" id="{36BD17ED-CDDD-7F09-310E-5107EE00DE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16359">
            <a:off x="7047729" y="1328086"/>
            <a:ext cx="4800600" cy="4057650"/>
          </a:xfrm>
          <a:prstGeom prst="rect">
            <a:avLst/>
          </a:prstGeom>
        </p:spPr>
      </p:pic>
      <p:grpSp>
        <p:nvGrpSpPr>
          <p:cNvPr id="17" name="Group 16">
            <a:extLst>
              <a:ext uri="{FF2B5EF4-FFF2-40B4-BE49-F238E27FC236}">
                <a16:creationId xmlns:a16="http://schemas.microsoft.com/office/drawing/2014/main" id="{CB0F4879-8B8D-21E3-F411-9B6127655090}"/>
              </a:ext>
            </a:extLst>
          </p:cNvPr>
          <p:cNvGrpSpPr/>
          <p:nvPr/>
        </p:nvGrpSpPr>
        <p:grpSpPr>
          <a:xfrm>
            <a:off x="304800" y="5619719"/>
            <a:ext cx="11521440" cy="892844"/>
            <a:chOff x="228600" y="4214787"/>
            <a:chExt cx="8641080" cy="669633"/>
          </a:xfrm>
        </p:grpSpPr>
        <p:sp>
          <p:nvSpPr>
            <p:cNvPr id="18" name="Rectangle 17">
              <a:extLst>
                <a:ext uri="{FF2B5EF4-FFF2-40B4-BE49-F238E27FC236}">
                  <a16:creationId xmlns:a16="http://schemas.microsoft.com/office/drawing/2014/main" id="{987D84DF-98AD-BFBA-49A3-96F395B49077}"/>
                </a:ext>
              </a:extLst>
            </p:cNvPr>
            <p:cNvSpPr/>
            <p:nvPr/>
          </p:nvSpPr>
          <p:spPr>
            <a:xfrm>
              <a:off x="228600" y="4214787"/>
              <a:ext cx="8641080" cy="669633"/>
            </a:xfrm>
            <a:prstGeom prst="rect">
              <a:avLst/>
            </a:prstGeom>
            <a:solidFill>
              <a:srgbClr val="EBF2FF"/>
            </a:solidFill>
            <a:ln w="9525">
              <a:solidFill>
                <a:srgbClr val="B9D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 name="TextBox 18">
              <a:extLst>
                <a:ext uri="{FF2B5EF4-FFF2-40B4-BE49-F238E27FC236}">
                  <a16:creationId xmlns:a16="http://schemas.microsoft.com/office/drawing/2014/main" id="{36D95744-C220-DF87-DE77-AB2E119F8874}"/>
                </a:ext>
              </a:extLst>
            </p:cNvPr>
            <p:cNvSpPr txBox="1"/>
            <p:nvPr/>
          </p:nvSpPr>
          <p:spPr>
            <a:xfrm>
              <a:off x="274320" y="4276519"/>
              <a:ext cx="6907171" cy="553998"/>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r>
                <a:rPr lang="en-IN" sz="2000" b="1" dirty="0"/>
                <a:t>Answer: C</a:t>
              </a:r>
            </a:p>
            <a:p>
              <a:r>
                <a:rPr lang="en-US" sz="2000" dirty="0"/>
                <a:t> They maintain a state that captures information from previous inputs</a:t>
              </a:r>
            </a:p>
          </p:txBody>
        </p:sp>
      </p:grpSp>
    </p:spTree>
    <p:extLst>
      <p:ext uri="{BB962C8B-B14F-4D97-AF65-F5344CB8AC3E}">
        <p14:creationId xmlns:p14="http://schemas.microsoft.com/office/powerpoint/2010/main" val="13491511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5C9585-AABF-16FE-D3FB-767230A764AF}"/>
              </a:ext>
            </a:extLst>
          </p:cNvPr>
          <p:cNvSpPr txBox="1"/>
          <p:nvPr/>
        </p:nvSpPr>
        <p:spPr>
          <a:xfrm>
            <a:off x="277692" y="1279227"/>
            <a:ext cx="7104384" cy="2246769"/>
          </a:xfrm>
          <a:prstGeom prst="rect">
            <a:avLst/>
          </a:prstGeom>
          <a:noFill/>
        </p:spPr>
        <p:txBody>
          <a:bodyPr wrap="square" lIns="121920" tIns="60960" rIns="121920" bIns="60960" rtlCol="0" anchor="t">
            <a:spAutoFit/>
          </a:bodyPr>
          <a:lstStyle/>
          <a:p>
            <a:pPr indent="-457200">
              <a:spcBef>
                <a:spcPts val="1200"/>
              </a:spcBef>
            </a:pPr>
            <a:r>
              <a:rPr lang="en-US" b="1" dirty="0"/>
              <a:t>3. What problem do LSTM units address in traditional RNNs?</a:t>
            </a:r>
          </a:p>
          <a:p>
            <a:pPr indent="-457200">
              <a:spcBef>
                <a:spcPts val="1200"/>
              </a:spcBef>
            </a:pPr>
            <a:endParaRPr lang="en-US" b="1" dirty="0"/>
          </a:p>
          <a:p>
            <a:pPr indent="-457200">
              <a:spcAft>
                <a:spcPts val="800"/>
              </a:spcAft>
            </a:pPr>
            <a:r>
              <a:rPr lang="en-US" dirty="0"/>
              <a:t>A)  Inability to process numerical data</a:t>
            </a:r>
          </a:p>
          <a:p>
            <a:pPr indent="-457200">
              <a:spcAft>
                <a:spcPts val="800"/>
              </a:spcAft>
            </a:pPr>
            <a:r>
              <a:rPr lang="en-US" dirty="0"/>
              <a:t>B)  Difficulty in handling long-term dependencies</a:t>
            </a:r>
          </a:p>
          <a:p>
            <a:pPr indent="-457200">
              <a:spcAft>
                <a:spcPts val="800"/>
              </a:spcAft>
            </a:pPr>
            <a:r>
              <a:rPr lang="en-US" dirty="0"/>
              <a:t>C)  High computational cost</a:t>
            </a:r>
          </a:p>
          <a:p>
            <a:pPr indent="-457200">
              <a:spcAft>
                <a:spcPts val="800"/>
              </a:spcAft>
            </a:pPr>
            <a:r>
              <a:rPr lang="en-US" dirty="0"/>
              <a:t>D)  Limited capacity for feature extraction</a:t>
            </a:r>
          </a:p>
        </p:txBody>
      </p:sp>
      <p:sp>
        <p:nvSpPr>
          <p:cNvPr id="3" name="Google Shape;61;g5fab984687_2_0">
            <a:extLst>
              <a:ext uri="{FF2B5EF4-FFF2-40B4-BE49-F238E27FC236}">
                <a16:creationId xmlns:a16="http://schemas.microsoft.com/office/drawing/2014/main" id="{76211E66-F125-18BF-CAA9-02602459B4F1}"/>
              </a:ext>
            </a:extLst>
          </p:cNvPr>
          <p:cNvSpPr txBox="1">
            <a:spLocks/>
          </p:cNvSpPr>
          <p:nvPr/>
        </p:nvSpPr>
        <p:spPr>
          <a:xfrm>
            <a:off x="269516" y="724467"/>
            <a:ext cx="5910393" cy="64592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a:solidFill>
                  <a:srgbClr val="213163"/>
                </a:solidFill>
              </a:rPr>
              <a:t>Quiz</a:t>
            </a:r>
          </a:p>
        </p:txBody>
      </p:sp>
      <p:pic>
        <p:nvPicPr>
          <p:cNvPr id="16" name="Picture 15">
            <a:extLst>
              <a:ext uri="{FF2B5EF4-FFF2-40B4-BE49-F238E27FC236}">
                <a16:creationId xmlns:a16="http://schemas.microsoft.com/office/drawing/2014/main" id="{36BD17ED-CDDD-7F09-310E-5107EE00DE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16359">
            <a:off x="7047729" y="1328086"/>
            <a:ext cx="4800600" cy="4057650"/>
          </a:xfrm>
          <a:prstGeom prst="rect">
            <a:avLst/>
          </a:prstGeom>
        </p:spPr>
      </p:pic>
      <p:grpSp>
        <p:nvGrpSpPr>
          <p:cNvPr id="17" name="Group 16">
            <a:extLst>
              <a:ext uri="{FF2B5EF4-FFF2-40B4-BE49-F238E27FC236}">
                <a16:creationId xmlns:a16="http://schemas.microsoft.com/office/drawing/2014/main" id="{CB0F4879-8B8D-21E3-F411-9B6127655090}"/>
              </a:ext>
            </a:extLst>
          </p:cNvPr>
          <p:cNvGrpSpPr/>
          <p:nvPr/>
        </p:nvGrpSpPr>
        <p:grpSpPr>
          <a:xfrm>
            <a:off x="304800" y="5619719"/>
            <a:ext cx="11521440" cy="892844"/>
            <a:chOff x="228600" y="4214787"/>
            <a:chExt cx="8641080" cy="669633"/>
          </a:xfrm>
        </p:grpSpPr>
        <p:sp>
          <p:nvSpPr>
            <p:cNvPr id="18" name="Rectangle 17">
              <a:extLst>
                <a:ext uri="{FF2B5EF4-FFF2-40B4-BE49-F238E27FC236}">
                  <a16:creationId xmlns:a16="http://schemas.microsoft.com/office/drawing/2014/main" id="{987D84DF-98AD-BFBA-49A3-96F395B49077}"/>
                </a:ext>
              </a:extLst>
            </p:cNvPr>
            <p:cNvSpPr/>
            <p:nvPr/>
          </p:nvSpPr>
          <p:spPr>
            <a:xfrm>
              <a:off x="228600" y="4214787"/>
              <a:ext cx="8641080" cy="669633"/>
            </a:xfrm>
            <a:prstGeom prst="rect">
              <a:avLst/>
            </a:prstGeom>
            <a:solidFill>
              <a:srgbClr val="EBF2FF"/>
            </a:solidFill>
            <a:ln w="9525">
              <a:solidFill>
                <a:srgbClr val="B9D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 name="TextBox 18">
              <a:extLst>
                <a:ext uri="{FF2B5EF4-FFF2-40B4-BE49-F238E27FC236}">
                  <a16:creationId xmlns:a16="http://schemas.microsoft.com/office/drawing/2014/main" id="{36D95744-C220-DF87-DE77-AB2E119F8874}"/>
                </a:ext>
              </a:extLst>
            </p:cNvPr>
            <p:cNvSpPr txBox="1"/>
            <p:nvPr/>
          </p:nvSpPr>
          <p:spPr>
            <a:xfrm>
              <a:off x="274320" y="4276519"/>
              <a:ext cx="5497331" cy="553998"/>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r>
                <a:rPr lang="en-IN" sz="2000" b="1" dirty="0"/>
                <a:t>Answer: B</a:t>
              </a:r>
            </a:p>
            <a:p>
              <a:r>
                <a:rPr lang="en-US" sz="2000" dirty="0"/>
                <a:t>Difficulty in handling long-term dependencies</a:t>
              </a:r>
            </a:p>
          </p:txBody>
        </p:sp>
      </p:grpSp>
    </p:spTree>
    <p:extLst>
      <p:ext uri="{BB962C8B-B14F-4D97-AF65-F5344CB8AC3E}">
        <p14:creationId xmlns:p14="http://schemas.microsoft.com/office/powerpoint/2010/main" val="14079860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5C9585-AABF-16FE-D3FB-767230A764AF}"/>
              </a:ext>
            </a:extLst>
          </p:cNvPr>
          <p:cNvSpPr txBox="1"/>
          <p:nvPr/>
        </p:nvSpPr>
        <p:spPr>
          <a:xfrm>
            <a:off x="277692" y="1279227"/>
            <a:ext cx="7104384" cy="2246769"/>
          </a:xfrm>
          <a:prstGeom prst="rect">
            <a:avLst/>
          </a:prstGeom>
          <a:noFill/>
        </p:spPr>
        <p:txBody>
          <a:bodyPr wrap="square" lIns="121920" tIns="60960" rIns="121920" bIns="60960" rtlCol="0" anchor="t">
            <a:spAutoFit/>
          </a:bodyPr>
          <a:lstStyle/>
          <a:p>
            <a:pPr indent="-457200">
              <a:spcBef>
                <a:spcPts val="1200"/>
              </a:spcBef>
            </a:pPr>
            <a:r>
              <a:rPr lang="en-US" b="1" dirty="0"/>
              <a:t>4. Which of the following is a common application of RNNs?</a:t>
            </a:r>
          </a:p>
          <a:p>
            <a:pPr indent="-457200">
              <a:spcBef>
                <a:spcPts val="1200"/>
              </a:spcBef>
            </a:pPr>
            <a:endParaRPr lang="en-US" b="1" dirty="0"/>
          </a:p>
          <a:p>
            <a:pPr indent="-457200">
              <a:spcAft>
                <a:spcPts val="800"/>
              </a:spcAft>
            </a:pPr>
            <a:r>
              <a:rPr lang="en-US" dirty="0"/>
              <a:t>A)  Image classification</a:t>
            </a:r>
          </a:p>
          <a:p>
            <a:pPr indent="-457200">
              <a:spcAft>
                <a:spcPts val="800"/>
              </a:spcAft>
            </a:pPr>
            <a:r>
              <a:rPr lang="en-US" dirty="0"/>
              <a:t>B)  Speech recognition</a:t>
            </a:r>
          </a:p>
          <a:p>
            <a:pPr indent="-457200">
              <a:spcAft>
                <a:spcPts val="800"/>
              </a:spcAft>
            </a:pPr>
            <a:r>
              <a:rPr lang="en-US" dirty="0"/>
              <a:t>C)  Data clustering</a:t>
            </a:r>
          </a:p>
          <a:p>
            <a:pPr indent="-457200">
              <a:spcAft>
                <a:spcPts val="800"/>
              </a:spcAft>
            </a:pPr>
            <a:r>
              <a:rPr lang="en-US" dirty="0"/>
              <a:t>D)  Principal Component Analysis (PCA)</a:t>
            </a:r>
          </a:p>
        </p:txBody>
      </p:sp>
      <p:sp>
        <p:nvSpPr>
          <p:cNvPr id="3" name="Google Shape;61;g5fab984687_2_0">
            <a:extLst>
              <a:ext uri="{FF2B5EF4-FFF2-40B4-BE49-F238E27FC236}">
                <a16:creationId xmlns:a16="http://schemas.microsoft.com/office/drawing/2014/main" id="{76211E66-F125-18BF-CAA9-02602459B4F1}"/>
              </a:ext>
            </a:extLst>
          </p:cNvPr>
          <p:cNvSpPr txBox="1">
            <a:spLocks/>
          </p:cNvSpPr>
          <p:nvPr/>
        </p:nvSpPr>
        <p:spPr>
          <a:xfrm>
            <a:off x="269516" y="724467"/>
            <a:ext cx="5910393" cy="64592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a:solidFill>
                  <a:srgbClr val="213163"/>
                </a:solidFill>
              </a:rPr>
              <a:t>Quiz</a:t>
            </a:r>
          </a:p>
        </p:txBody>
      </p:sp>
      <p:pic>
        <p:nvPicPr>
          <p:cNvPr id="16" name="Picture 15">
            <a:extLst>
              <a:ext uri="{FF2B5EF4-FFF2-40B4-BE49-F238E27FC236}">
                <a16:creationId xmlns:a16="http://schemas.microsoft.com/office/drawing/2014/main" id="{36BD17ED-CDDD-7F09-310E-5107EE00DE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16359">
            <a:off x="7047729" y="1328086"/>
            <a:ext cx="4800600" cy="4057650"/>
          </a:xfrm>
          <a:prstGeom prst="rect">
            <a:avLst/>
          </a:prstGeom>
        </p:spPr>
      </p:pic>
      <p:grpSp>
        <p:nvGrpSpPr>
          <p:cNvPr id="17" name="Group 16">
            <a:extLst>
              <a:ext uri="{FF2B5EF4-FFF2-40B4-BE49-F238E27FC236}">
                <a16:creationId xmlns:a16="http://schemas.microsoft.com/office/drawing/2014/main" id="{CB0F4879-8B8D-21E3-F411-9B6127655090}"/>
              </a:ext>
            </a:extLst>
          </p:cNvPr>
          <p:cNvGrpSpPr/>
          <p:nvPr/>
        </p:nvGrpSpPr>
        <p:grpSpPr>
          <a:xfrm>
            <a:off x="304800" y="5619719"/>
            <a:ext cx="11521440" cy="892844"/>
            <a:chOff x="228600" y="4214787"/>
            <a:chExt cx="8641080" cy="669633"/>
          </a:xfrm>
        </p:grpSpPr>
        <p:sp>
          <p:nvSpPr>
            <p:cNvPr id="18" name="Rectangle 17">
              <a:extLst>
                <a:ext uri="{FF2B5EF4-FFF2-40B4-BE49-F238E27FC236}">
                  <a16:creationId xmlns:a16="http://schemas.microsoft.com/office/drawing/2014/main" id="{987D84DF-98AD-BFBA-49A3-96F395B49077}"/>
                </a:ext>
              </a:extLst>
            </p:cNvPr>
            <p:cNvSpPr/>
            <p:nvPr/>
          </p:nvSpPr>
          <p:spPr>
            <a:xfrm>
              <a:off x="228600" y="4214787"/>
              <a:ext cx="8641080" cy="669633"/>
            </a:xfrm>
            <a:prstGeom prst="rect">
              <a:avLst/>
            </a:prstGeom>
            <a:solidFill>
              <a:srgbClr val="EBF2FF"/>
            </a:solidFill>
            <a:ln w="9525">
              <a:solidFill>
                <a:srgbClr val="B9D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 name="TextBox 18">
              <a:extLst>
                <a:ext uri="{FF2B5EF4-FFF2-40B4-BE49-F238E27FC236}">
                  <a16:creationId xmlns:a16="http://schemas.microsoft.com/office/drawing/2014/main" id="{36D95744-C220-DF87-DE77-AB2E119F8874}"/>
                </a:ext>
              </a:extLst>
            </p:cNvPr>
            <p:cNvSpPr txBox="1"/>
            <p:nvPr/>
          </p:nvSpPr>
          <p:spPr>
            <a:xfrm>
              <a:off x="274320" y="4276519"/>
              <a:ext cx="7049507" cy="553998"/>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r>
                <a:rPr lang="en-IN" sz="2000" b="1" dirty="0"/>
                <a:t>Answer: B</a:t>
              </a:r>
            </a:p>
            <a:p>
              <a:r>
                <a:rPr lang="en-US" sz="2000" dirty="0"/>
                <a:t>Speech recognition</a:t>
              </a:r>
            </a:p>
          </p:txBody>
        </p:sp>
      </p:grpSp>
    </p:spTree>
    <p:extLst>
      <p:ext uri="{BB962C8B-B14F-4D97-AF65-F5344CB8AC3E}">
        <p14:creationId xmlns:p14="http://schemas.microsoft.com/office/powerpoint/2010/main" val="35547693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5C9585-AABF-16FE-D3FB-767230A764AF}"/>
              </a:ext>
            </a:extLst>
          </p:cNvPr>
          <p:cNvSpPr txBox="1"/>
          <p:nvPr/>
        </p:nvSpPr>
        <p:spPr>
          <a:xfrm>
            <a:off x="277692" y="1343025"/>
            <a:ext cx="7104384" cy="2554545"/>
          </a:xfrm>
          <a:prstGeom prst="rect">
            <a:avLst/>
          </a:prstGeom>
          <a:noFill/>
        </p:spPr>
        <p:txBody>
          <a:bodyPr wrap="square" lIns="121920" tIns="60960" rIns="121920" bIns="60960" rtlCol="0" anchor="t">
            <a:spAutoFit/>
          </a:bodyPr>
          <a:lstStyle/>
          <a:p>
            <a:pPr indent="-457200">
              <a:spcBef>
                <a:spcPts val="1200"/>
              </a:spcBef>
            </a:pPr>
            <a:r>
              <a:rPr lang="en-US" b="1" dirty="0"/>
              <a:t>5. How are RNNs used in natural language processing (NLP)?</a:t>
            </a:r>
          </a:p>
          <a:p>
            <a:pPr indent="-457200">
              <a:spcBef>
                <a:spcPts val="1200"/>
              </a:spcBef>
            </a:pPr>
            <a:endParaRPr lang="en-US" b="1" dirty="0"/>
          </a:p>
          <a:p>
            <a:pPr indent="-457200">
              <a:spcBef>
                <a:spcPts val="1200"/>
              </a:spcBef>
            </a:pPr>
            <a:r>
              <a:rPr lang="en-US" dirty="0"/>
              <a:t>A)  For image segmentation</a:t>
            </a:r>
          </a:p>
          <a:p>
            <a:pPr indent="-457200">
              <a:spcBef>
                <a:spcPts val="1200"/>
              </a:spcBef>
            </a:pPr>
            <a:r>
              <a:rPr lang="en-US" dirty="0"/>
              <a:t>B)  For sequential data prediction and text generation</a:t>
            </a:r>
          </a:p>
          <a:p>
            <a:pPr indent="-457200">
              <a:spcBef>
                <a:spcPts val="1200"/>
              </a:spcBef>
            </a:pPr>
            <a:r>
              <a:rPr lang="en-US" dirty="0"/>
              <a:t>C)  For clustering similar documents</a:t>
            </a:r>
          </a:p>
          <a:p>
            <a:pPr indent="-457200">
              <a:spcBef>
                <a:spcPts val="1200"/>
              </a:spcBef>
            </a:pPr>
            <a:r>
              <a:rPr lang="en-US" dirty="0"/>
              <a:t>D)  For dimensionality reduction</a:t>
            </a:r>
          </a:p>
        </p:txBody>
      </p:sp>
      <p:sp>
        <p:nvSpPr>
          <p:cNvPr id="3" name="Google Shape;61;g5fab984687_2_0">
            <a:extLst>
              <a:ext uri="{FF2B5EF4-FFF2-40B4-BE49-F238E27FC236}">
                <a16:creationId xmlns:a16="http://schemas.microsoft.com/office/drawing/2014/main" id="{76211E66-F125-18BF-CAA9-02602459B4F1}"/>
              </a:ext>
            </a:extLst>
          </p:cNvPr>
          <p:cNvSpPr txBox="1">
            <a:spLocks/>
          </p:cNvSpPr>
          <p:nvPr/>
        </p:nvSpPr>
        <p:spPr>
          <a:xfrm>
            <a:off x="269516" y="724467"/>
            <a:ext cx="5910393" cy="64592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a:solidFill>
                  <a:srgbClr val="213163"/>
                </a:solidFill>
              </a:rPr>
              <a:t>Quiz</a:t>
            </a:r>
          </a:p>
        </p:txBody>
      </p:sp>
      <p:pic>
        <p:nvPicPr>
          <p:cNvPr id="16" name="Picture 15">
            <a:extLst>
              <a:ext uri="{FF2B5EF4-FFF2-40B4-BE49-F238E27FC236}">
                <a16:creationId xmlns:a16="http://schemas.microsoft.com/office/drawing/2014/main" id="{36BD17ED-CDDD-7F09-310E-5107EE00DE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16359">
            <a:off x="7047729" y="1328086"/>
            <a:ext cx="4800600" cy="4057650"/>
          </a:xfrm>
          <a:prstGeom prst="rect">
            <a:avLst/>
          </a:prstGeom>
        </p:spPr>
      </p:pic>
      <p:grpSp>
        <p:nvGrpSpPr>
          <p:cNvPr id="17" name="Group 16">
            <a:extLst>
              <a:ext uri="{FF2B5EF4-FFF2-40B4-BE49-F238E27FC236}">
                <a16:creationId xmlns:a16="http://schemas.microsoft.com/office/drawing/2014/main" id="{CB0F4879-8B8D-21E3-F411-9B6127655090}"/>
              </a:ext>
            </a:extLst>
          </p:cNvPr>
          <p:cNvGrpSpPr/>
          <p:nvPr/>
        </p:nvGrpSpPr>
        <p:grpSpPr>
          <a:xfrm>
            <a:off x="304800" y="5619719"/>
            <a:ext cx="11521440" cy="892844"/>
            <a:chOff x="228600" y="4214787"/>
            <a:chExt cx="8641080" cy="669633"/>
          </a:xfrm>
        </p:grpSpPr>
        <p:sp>
          <p:nvSpPr>
            <p:cNvPr id="18" name="Rectangle 17">
              <a:extLst>
                <a:ext uri="{FF2B5EF4-FFF2-40B4-BE49-F238E27FC236}">
                  <a16:creationId xmlns:a16="http://schemas.microsoft.com/office/drawing/2014/main" id="{987D84DF-98AD-BFBA-49A3-96F395B49077}"/>
                </a:ext>
              </a:extLst>
            </p:cNvPr>
            <p:cNvSpPr/>
            <p:nvPr/>
          </p:nvSpPr>
          <p:spPr>
            <a:xfrm>
              <a:off x="228600" y="4214787"/>
              <a:ext cx="8641080" cy="669633"/>
            </a:xfrm>
            <a:prstGeom prst="rect">
              <a:avLst/>
            </a:prstGeom>
            <a:solidFill>
              <a:srgbClr val="EBF2FF"/>
            </a:solidFill>
            <a:ln w="9525">
              <a:solidFill>
                <a:srgbClr val="B9D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 name="TextBox 18">
              <a:extLst>
                <a:ext uri="{FF2B5EF4-FFF2-40B4-BE49-F238E27FC236}">
                  <a16:creationId xmlns:a16="http://schemas.microsoft.com/office/drawing/2014/main" id="{36D95744-C220-DF87-DE77-AB2E119F8874}"/>
                </a:ext>
              </a:extLst>
            </p:cNvPr>
            <p:cNvSpPr txBox="1"/>
            <p:nvPr/>
          </p:nvSpPr>
          <p:spPr>
            <a:xfrm>
              <a:off x="274320" y="4276519"/>
              <a:ext cx="5497331" cy="553998"/>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r>
                <a:rPr lang="en-IN" sz="2000" b="1" dirty="0"/>
                <a:t>Answer: B</a:t>
              </a:r>
            </a:p>
            <a:p>
              <a:r>
                <a:rPr lang="en-US" sz="2000" dirty="0"/>
                <a:t>For sequential data prediction and text generation</a:t>
              </a:r>
            </a:p>
          </p:txBody>
        </p:sp>
      </p:grpSp>
    </p:spTree>
    <p:extLst>
      <p:ext uri="{BB962C8B-B14F-4D97-AF65-F5344CB8AC3E}">
        <p14:creationId xmlns:p14="http://schemas.microsoft.com/office/powerpoint/2010/main" val="42639361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678849-BF6C-F32B-BEC5-2A7950351CE8}"/>
              </a:ext>
            </a:extLst>
          </p:cNvPr>
          <p:cNvSpPr>
            <a:spLocks noGrp="1"/>
          </p:cNvSpPr>
          <p:nvPr>
            <p:ph type="title"/>
          </p:nvPr>
        </p:nvSpPr>
        <p:spPr>
          <a:xfrm>
            <a:off x="295334" y="759787"/>
            <a:ext cx="11775571" cy="393600"/>
          </a:xfrm>
        </p:spPr>
        <p:txBody>
          <a:bodyPr/>
          <a:lstStyle/>
          <a:p>
            <a:r>
              <a:rPr lang="en-US" sz="2000"/>
              <a:t>References</a:t>
            </a:r>
          </a:p>
        </p:txBody>
      </p:sp>
      <p:sp>
        <p:nvSpPr>
          <p:cNvPr id="5" name="Text Placeholder 4">
            <a:extLst>
              <a:ext uri="{FF2B5EF4-FFF2-40B4-BE49-F238E27FC236}">
                <a16:creationId xmlns:a16="http://schemas.microsoft.com/office/drawing/2014/main" id="{A7BB5F2B-94F8-6A39-0040-58ACDD78ED2B}"/>
              </a:ext>
            </a:extLst>
          </p:cNvPr>
          <p:cNvSpPr>
            <a:spLocks noGrp="1"/>
          </p:cNvSpPr>
          <p:nvPr>
            <p:ph type="body" idx="1"/>
          </p:nvPr>
        </p:nvSpPr>
        <p:spPr>
          <a:xfrm>
            <a:off x="295333" y="1153387"/>
            <a:ext cx="11775572" cy="3416400"/>
          </a:xfrm>
        </p:spPr>
        <p:txBody>
          <a:bodyPr/>
          <a:lstStyle/>
          <a:p>
            <a:pPr marL="285750" lvl="1" indent="-285750">
              <a:spcBef>
                <a:spcPts val="600"/>
              </a:spcBef>
              <a:buClr>
                <a:srgbClr val="213163"/>
              </a:buClr>
              <a:buSzPct val="100000"/>
              <a:buFont typeface="Arial" panose="020B0604020202020204" pitchFamily="34" charset="0"/>
              <a:buChar char="•"/>
            </a:pPr>
            <a:r>
              <a:rPr lang="en-IN" sz="1800" u="sng" spc="-1" dirty="0">
                <a:solidFill>
                  <a:srgbClr val="0000FF"/>
                </a:solidFill>
                <a:ea typeface="Calibri"/>
                <a:hlinkClick r:id="rId2">
                  <a:extLst>
                    <a:ext uri="{A12FA001-AC4F-418D-AE19-62706E023703}">
                      <ahyp:hlinkClr xmlns:ahyp="http://schemas.microsoft.com/office/drawing/2018/hyperlinkcolor" val="tx"/>
                    </a:ext>
                  </a:extLst>
                </a:hlinkClick>
              </a:rPr>
              <a:t>https://www.ibm.com/topics/recurrent-neural-networks</a:t>
            </a:r>
            <a:endParaRPr lang="en-IN" sz="1800" u="sng" spc="-1" dirty="0">
              <a:solidFill>
                <a:srgbClr val="0000FF"/>
              </a:solidFill>
              <a:ea typeface="Calibri"/>
            </a:endParaRPr>
          </a:p>
          <a:p>
            <a:pPr marL="285750" lvl="1" indent="-285750">
              <a:spcBef>
                <a:spcPts val="600"/>
              </a:spcBef>
              <a:buClr>
                <a:srgbClr val="213163"/>
              </a:buClr>
              <a:buSzPct val="100000"/>
              <a:buFont typeface="Arial" panose="020B0604020202020204" pitchFamily="34" charset="0"/>
              <a:buChar char="•"/>
            </a:pPr>
            <a:r>
              <a:rPr lang="en-IN" sz="1800" u="sng" spc="-1" dirty="0">
                <a:solidFill>
                  <a:srgbClr val="0000FF"/>
                </a:solidFill>
                <a:ea typeface="Calibri"/>
                <a:hlinkClick r:id="rId3">
                  <a:extLst>
                    <a:ext uri="{A12FA001-AC4F-418D-AE19-62706E023703}">
                      <ahyp:hlinkClr xmlns:ahyp="http://schemas.microsoft.com/office/drawing/2018/hyperlinkcolor" val="tx"/>
                    </a:ext>
                  </a:extLst>
                </a:hlinkClick>
              </a:rPr>
              <a:t>https://www.geeksforgeeks.org/introduction-to-recurrent-neural-network/</a:t>
            </a:r>
            <a:endParaRPr lang="en-IN" sz="1800" u="sng" spc="-1" dirty="0">
              <a:solidFill>
                <a:srgbClr val="0000FF"/>
              </a:solidFill>
              <a:ea typeface="Calibri"/>
            </a:endParaRPr>
          </a:p>
          <a:p>
            <a:pPr marL="285750" lvl="1" indent="-285750">
              <a:spcBef>
                <a:spcPts val="600"/>
              </a:spcBef>
              <a:buClr>
                <a:srgbClr val="213163"/>
              </a:buClr>
              <a:buSzPct val="100000"/>
              <a:buFont typeface="Arial" panose="020B0604020202020204" pitchFamily="34" charset="0"/>
              <a:buChar char="•"/>
            </a:pPr>
            <a:r>
              <a:rPr lang="en-IN" sz="1800" u="sng" spc="-1" dirty="0">
                <a:solidFill>
                  <a:srgbClr val="0000FF"/>
                </a:solidFill>
                <a:ea typeface="Calibri"/>
                <a:hlinkClick r:id="rId4">
                  <a:extLst>
                    <a:ext uri="{A12FA001-AC4F-418D-AE19-62706E023703}">
                      <ahyp:hlinkClr xmlns:ahyp="http://schemas.microsoft.com/office/drawing/2018/hyperlinkcolor" val="tx"/>
                    </a:ext>
                  </a:extLst>
                </a:hlinkClick>
              </a:rPr>
              <a:t>https://towardsdatascience.com/illustrated-guide-to-lstms-and-gru-s-a-step-by-step-explanation-44e9eb85bf21</a:t>
            </a:r>
            <a:endParaRPr lang="en-IN" sz="1800" u="sng" spc="-1" dirty="0">
              <a:solidFill>
                <a:srgbClr val="0000FF"/>
              </a:solidFill>
              <a:ea typeface="Calibri"/>
            </a:endParaRPr>
          </a:p>
          <a:p>
            <a:pPr marL="285750" lvl="1" indent="-285750">
              <a:spcBef>
                <a:spcPts val="600"/>
              </a:spcBef>
              <a:buClr>
                <a:srgbClr val="213163"/>
              </a:buClr>
              <a:buSzPct val="100000"/>
              <a:buFont typeface="Arial" panose="020B0604020202020204" pitchFamily="34" charset="0"/>
              <a:buChar char="•"/>
            </a:pPr>
            <a:r>
              <a:rPr lang="en-IN" sz="1800" u="sng" spc="-1" dirty="0">
                <a:solidFill>
                  <a:srgbClr val="0000FF"/>
                </a:solidFill>
                <a:ea typeface="Calibri"/>
                <a:hlinkClick r:id="rId5">
                  <a:extLst>
                    <a:ext uri="{A12FA001-AC4F-418D-AE19-62706E023703}">
                      <ahyp:hlinkClr xmlns:ahyp="http://schemas.microsoft.com/office/drawing/2018/hyperlinkcolor" val="tx"/>
                    </a:ext>
                  </a:extLst>
                </a:hlinkClick>
              </a:rPr>
              <a:t>https://medium.com/aimonks/recurrent-neural-network-working-applications-challenges-f445f5f297c9</a:t>
            </a:r>
            <a:endParaRPr lang="en-IN" sz="1800" u="sng" spc="-1" dirty="0">
              <a:solidFill>
                <a:srgbClr val="0000FF"/>
              </a:solidFill>
              <a:ea typeface="Calibri"/>
            </a:endParaRPr>
          </a:p>
          <a:p>
            <a:pPr marL="285750" lvl="1" indent="-285750">
              <a:spcBef>
                <a:spcPts val="600"/>
              </a:spcBef>
              <a:buClr>
                <a:srgbClr val="213163"/>
              </a:buClr>
              <a:buSzPct val="100000"/>
              <a:buFont typeface="Arial" panose="020B0604020202020204" pitchFamily="34" charset="0"/>
              <a:buChar char="•"/>
            </a:pPr>
            <a:r>
              <a:rPr lang="en-IN" sz="1800" u="sng" spc="-1" dirty="0">
                <a:solidFill>
                  <a:srgbClr val="0000FF"/>
                </a:solidFill>
                <a:ea typeface="Calibri"/>
                <a:hlinkClick r:id="rId6">
                  <a:extLst>
                    <a:ext uri="{A12FA001-AC4F-418D-AE19-62706E023703}">
                      <ahyp:hlinkClr xmlns:ahyp="http://schemas.microsoft.com/office/drawing/2018/hyperlinkcolor" val="tx"/>
                    </a:ext>
                  </a:extLst>
                </a:hlinkClick>
              </a:rPr>
              <a:t>https://medium.com/@muradatcorvit23/unlocking-the-power-of-lstm-gru-and-the-struggles-of-rnn-in-managing-extended-sequences-05879b6899d3</a:t>
            </a:r>
            <a:endParaRPr lang="en-IN" sz="1800" u="sng" spc="-1" dirty="0">
              <a:solidFill>
                <a:srgbClr val="0000FF"/>
              </a:solidFill>
              <a:ea typeface="Calibri"/>
            </a:endParaRPr>
          </a:p>
          <a:p>
            <a:pPr marL="285750" lvl="1" indent="-285750">
              <a:spcBef>
                <a:spcPts val="600"/>
              </a:spcBef>
              <a:buClr>
                <a:srgbClr val="213163"/>
              </a:buClr>
              <a:buSzPct val="100000"/>
              <a:buFont typeface="Arial" panose="020B0604020202020204" pitchFamily="34" charset="0"/>
              <a:buChar char="•"/>
            </a:pPr>
            <a:r>
              <a:rPr lang="en-IN" sz="1800" u="sng" spc="-1" dirty="0">
                <a:solidFill>
                  <a:srgbClr val="0000FF"/>
                </a:solidFill>
                <a:ea typeface="Calibri"/>
              </a:rPr>
              <a:t>https://towardsdatascience.com/understanding-rnns-lstms-and-grus-ed62eb584d90</a:t>
            </a:r>
          </a:p>
        </p:txBody>
      </p:sp>
    </p:spTree>
    <p:extLst>
      <p:ext uri="{BB962C8B-B14F-4D97-AF65-F5344CB8AC3E}">
        <p14:creationId xmlns:p14="http://schemas.microsoft.com/office/powerpoint/2010/main" val="498161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 name="TextBox 3">
            <a:extLst>
              <a:ext uri="{FF2B5EF4-FFF2-40B4-BE49-F238E27FC236}">
                <a16:creationId xmlns:a16="http://schemas.microsoft.com/office/drawing/2014/main" id="{9B86732B-EB33-44AF-5C07-8CF847A45FDB}"/>
              </a:ext>
            </a:extLst>
          </p:cNvPr>
          <p:cNvSpPr txBox="1"/>
          <p:nvPr/>
        </p:nvSpPr>
        <p:spPr>
          <a:xfrm>
            <a:off x="4927600" y="3152001"/>
            <a:ext cx="2336800" cy="553998"/>
          </a:xfrm>
          <a:prstGeom prst="rect">
            <a:avLst/>
          </a:prstGeom>
          <a:noFill/>
        </p:spPr>
        <p:txBody>
          <a:bodyPr wrap="square" rtlCol="0">
            <a:spAutoFit/>
          </a:bodyPr>
          <a:lstStyle/>
          <a:p>
            <a:pPr algn="ctr"/>
            <a:r>
              <a:rPr lang="en-US" sz="3000" dirty="0"/>
              <a:t>Thank You!</a:t>
            </a:r>
          </a:p>
        </p:txBody>
      </p:sp>
    </p:spTree>
    <p:extLst>
      <p:ext uri="{BB962C8B-B14F-4D97-AF65-F5344CB8AC3E}">
        <p14:creationId xmlns:p14="http://schemas.microsoft.com/office/powerpoint/2010/main" val="773172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678849-BF6C-F32B-BEC5-2A7950351CE8}"/>
              </a:ext>
            </a:extLst>
          </p:cNvPr>
          <p:cNvSpPr>
            <a:spLocks noGrp="1"/>
          </p:cNvSpPr>
          <p:nvPr>
            <p:ph type="title"/>
          </p:nvPr>
        </p:nvSpPr>
        <p:spPr>
          <a:xfrm>
            <a:off x="284943" y="759787"/>
            <a:ext cx="11775571" cy="393600"/>
          </a:xfrm>
        </p:spPr>
        <p:txBody>
          <a:bodyPr/>
          <a:lstStyle/>
          <a:p>
            <a:r>
              <a:rPr lang="en-US" dirty="0">
                <a:latin typeface="Arial"/>
                <a:cs typeface="Arial"/>
              </a:rPr>
              <a:t>Agenda</a:t>
            </a:r>
            <a:endParaRPr lang="en-US" b="0" dirty="0">
              <a:latin typeface="Arial"/>
              <a:cs typeface="Arial"/>
            </a:endParaRPr>
          </a:p>
          <a:p>
            <a:endParaRPr lang="en-US" dirty="0"/>
          </a:p>
        </p:txBody>
      </p:sp>
      <p:sp>
        <p:nvSpPr>
          <p:cNvPr id="5" name="Text Placeholder 4">
            <a:extLst>
              <a:ext uri="{FF2B5EF4-FFF2-40B4-BE49-F238E27FC236}">
                <a16:creationId xmlns:a16="http://schemas.microsoft.com/office/drawing/2014/main" id="{A7BB5F2B-94F8-6A39-0040-58ACDD78ED2B}"/>
              </a:ext>
            </a:extLst>
          </p:cNvPr>
          <p:cNvSpPr>
            <a:spLocks noGrp="1"/>
          </p:cNvSpPr>
          <p:nvPr>
            <p:ph type="body" idx="1"/>
          </p:nvPr>
        </p:nvSpPr>
        <p:spPr>
          <a:xfrm>
            <a:off x="284942" y="1153387"/>
            <a:ext cx="5811058" cy="2694713"/>
          </a:xfrm>
        </p:spPr>
        <p:txBody>
          <a:bodyPr/>
          <a:lstStyle/>
          <a:p>
            <a:pPr marL="285750">
              <a:lnSpc>
                <a:spcPct val="100000"/>
              </a:lnSpc>
              <a:buSzPct val="100000"/>
            </a:pPr>
            <a:r>
              <a:rPr lang="en-US" sz="1800" dirty="0"/>
              <a:t>Recurrent Neural Networks (RNNs)</a:t>
            </a:r>
          </a:p>
          <a:p>
            <a:pPr marL="285750">
              <a:lnSpc>
                <a:spcPct val="100000"/>
              </a:lnSpc>
              <a:buSzPct val="100000"/>
            </a:pPr>
            <a:r>
              <a:rPr lang="en-US" sz="1800" dirty="0"/>
              <a:t>Recurrent layers, Long Short-Term Memory (LSTM), Gated Recurrent Unit (GRU)</a:t>
            </a:r>
          </a:p>
          <a:p>
            <a:pPr marL="285750">
              <a:lnSpc>
                <a:spcPct val="100000"/>
              </a:lnSpc>
              <a:buSzPct val="100000"/>
            </a:pPr>
            <a:r>
              <a:rPr lang="en-US" sz="1800" dirty="0"/>
              <a:t>RNNs and their applications in sequential data processing</a:t>
            </a:r>
          </a:p>
          <a:p>
            <a:pPr marL="285750">
              <a:lnSpc>
                <a:spcPct val="100000"/>
              </a:lnSpc>
              <a:buSzPct val="100000"/>
            </a:pPr>
            <a:r>
              <a:rPr lang="en-US" sz="1800" dirty="0"/>
              <a:t>Challenges with traditional RNNs and solutions provided by LSTM and GRU</a:t>
            </a:r>
          </a:p>
          <a:p>
            <a:pPr marL="285750">
              <a:lnSpc>
                <a:spcPct val="100000"/>
              </a:lnSpc>
              <a:buSzPct val="100000"/>
            </a:pPr>
            <a:r>
              <a:rPr lang="en-US" sz="1800" dirty="0"/>
              <a:t>Implementation of Basic RNN Model</a:t>
            </a:r>
          </a:p>
        </p:txBody>
      </p:sp>
      <p:pic>
        <p:nvPicPr>
          <p:cNvPr id="2050" name="Picture 2" descr="A notepad with a dart in the center and a dart arrow in the center&#10;&#10;Description automatically generated">
            <a:extLst>
              <a:ext uri="{FF2B5EF4-FFF2-40B4-BE49-F238E27FC236}">
                <a16:creationId xmlns:a16="http://schemas.microsoft.com/office/drawing/2014/main" id="{063318DE-DEFE-5C82-A8D4-6C860AC2A3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1681163"/>
            <a:ext cx="3924300" cy="412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079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678849-BF6C-F32B-BEC5-2A7950351CE8}"/>
              </a:ext>
            </a:extLst>
          </p:cNvPr>
          <p:cNvSpPr>
            <a:spLocks noGrp="1"/>
          </p:cNvSpPr>
          <p:nvPr>
            <p:ph type="title"/>
          </p:nvPr>
        </p:nvSpPr>
        <p:spPr>
          <a:xfrm>
            <a:off x="295334" y="759787"/>
            <a:ext cx="11775571" cy="393600"/>
          </a:xfrm>
        </p:spPr>
        <p:txBody>
          <a:bodyPr/>
          <a:lstStyle/>
          <a:p>
            <a:r>
              <a:rPr lang="en-US" sz="2000" b="1" dirty="0"/>
              <a:t>Recurrent Neural Networks (RNNs)</a:t>
            </a:r>
          </a:p>
        </p:txBody>
      </p:sp>
      <p:sp>
        <p:nvSpPr>
          <p:cNvPr id="5" name="Text Placeholder 4">
            <a:extLst>
              <a:ext uri="{FF2B5EF4-FFF2-40B4-BE49-F238E27FC236}">
                <a16:creationId xmlns:a16="http://schemas.microsoft.com/office/drawing/2014/main" id="{A7BB5F2B-94F8-6A39-0040-58ACDD78ED2B}"/>
              </a:ext>
            </a:extLst>
          </p:cNvPr>
          <p:cNvSpPr>
            <a:spLocks noGrp="1"/>
          </p:cNvSpPr>
          <p:nvPr>
            <p:ph type="body" idx="1"/>
          </p:nvPr>
        </p:nvSpPr>
        <p:spPr>
          <a:xfrm>
            <a:off x="295333" y="1236515"/>
            <a:ext cx="11730089" cy="4941001"/>
          </a:xfrm>
        </p:spPr>
        <p:txBody>
          <a:bodyPr/>
          <a:lstStyle/>
          <a:p>
            <a:pPr marL="285750">
              <a:lnSpc>
                <a:spcPct val="100000"/>
              </a:lnSpc>
              <a:spcBef>
                <a:spcPts val="0"/>
              </a:spcBef>
              <a:spcAft>
                <a:spcPts val="800"/>
              </a:spcAft>
              <a:buSzPct val="100000"/>
            </a:pPr>
            <a:r>
              <a:rPr lang="en-US" sz="1800" dirty="0"/>
              <a:t>Recurrent Neural Networks (RNNs) are a class of artificial neural networks designed to deal with sequential data. Unlike traditional feedforward neural networks, which process inputs in a single direction, from input layer to output layer, RNNs have connections that form directed cycles, allowing them to exhibit dynamic temporal behavior.</a:t>
            </a:r>
          </a:p>
          <a:p>
            <a:pPr indent="0">
              <a:lnSpc>
                <a:spcPct val="100000"/>
              </a:lnSpc>
              <a:spcBef>
                <a:spcPts val="0"/>
              </a:spcBef>
              <a:spcAft>
                <a:spcPts val="800"/>
              </a:spcAft>
              <a:buSzPct val="100000"/>
              <a:buNone/>
            </a:pPr>
            <a:r>
              <a:rPr lang="en-US" sz="1800" dirty="0"/>
              <a:t>Here's how they work:</a:t>
            </a:r>
          </a:p>
          <a:p>
            <a:pPr marL="285750">
              <a:lnSpc>
                <a:spcPct val="100000"/>
              </a:lnSpc>
              <a:spcBef>
                <a:spcPts val="0"/>
              </a:spcBef>
              <a:spcAft>
                <a:spcPts val="800"/>
              </a:spcAft>
              <a:buSzPct val="100000"/>
            </a:pPr>
            <a:r>
              <a:rPr lang="en-US" sz="1800" b="1" dirty="0"/>
              <a:t>Sequential Nature: </a:t>
            </a:r>
            <a:r>
              <a:rPr lang="en-US" sz="1800" dirty="0"/>
              <a:t>RNNs process input sequences step by step. Each input in the sequence is processed along with information from previous inputs, forming a chain-like structure.</a:t>
            </a:r>
          </a:p>
          <a:p>
            <a:pPr marL="285750">
              <a:lnSpc>
                <a:spcPct val="100000"/>
              </a:lnSpc>
              <a:spcBef>
                <a:spcPts val="0"/>
              </a:spcBef>
              <a:spcAft>
                <a:spcPts val="800"/>
              </a:spcAft>
              <a:buSzPct val="100000"/>
            </a:pPr>
            <a:r>
              <a:rPr lang="en-US" sz="1800" b="1" dirty="0"/>
              <a:t>Recurrent Connections: </a:t>
            </a:r>
            <a:r>
              <a:rPr lang="en-US" sz="1800" dirty="0"/>
              <a:t>The key feature of RNNs is the recurrent connection, which allows information to persist over time. The output of a neuron at a particular time step is fed back as input to the network at the next time step.</a:t>
            </a:r>
          </a:p>
          <a:p>
            <a:pPr marL="285750">
              <a:lnSpc>
                <a:spcPct val="100000"/>
              </a:lnSpc>
              <a:spcBef>
                <a:spcPts val="0"/>
              </a:spcBef>
              <a:spcAft>
                <a:spcPts val="800"/>
              </a:spcAft>
              <a:buSzPct val="100000"/>
            </a:pPr>
            <a:r>
              <a:rPr lang="en-US" sz="1800" b="1" dirty="0"/>
              <a:t>Hidden State: </a:t>
            </a:r>
            <a:r>
              <a:rPr lang="en-US" sz="1800" dirty="0"/>
              <a:t>RNNs maintain a hidden state, or memory, that captures information about previous inputs. This hidden state is updated at each time step, incorporating information from the current input and the previous hidden state.</a:t>
            </a:r>
          </a:p>
          <a:p>
            <a:pPr marL="285750">
              <a:lnSpc>
                <a:spcPct val="100000"/>
              </a:lnSpc>
              <a:spcBef>
                <a:spcPts val="0"/>
              </a:spcBef>
              <a:spcAft>
                <a:spcPts val="800"/>
              </a:spcAft>
              <a:buSzPct val="100000"/>
            </a:pPr>
            <a:r>
              <a:rPr lang="en-US" sz="1800" b="1" dirty="0"/>
              <a:t>Parameter Sharing: </a:t>
            </a:r>
            <a:r>
              <a:rPr lang="en-US" sz="1800" dirty="0"/>
              <a:t>RNNs share parameters across different time steps. This means that the same weights and biases are used at each time step, allowing the network to generalize across time.</a:t>
            </a:r>
          </a:p>
        </p:txBody>
      </p:sp>
    </p:spTree>
    <p:extLst>
      <p:ext uri="{BB962C8B-B14F-4D97-AF65-F5344CB8AC3E}">
        <p14:creationId xmlns:p14="http://schemas.microsoft.com/office/powerpoint/2010/main" val="1701036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678849-BF6C-F32B-BEC5-2A7950351CE8}"/>
              </a:ext>
            </a:extLst>
          </p:cNvPr>
          <p:cNvSpPr>
            <a:spLocks noGrp="1"/>
          </p:cNvSpPr>
          <p:nvPr>
            <p:ph type="title"/>
          </p:nvPr>
        </p:nvSpPr>
        <p:spPr>
          <a:xfrm>
            <a:off x="295334" y="759787"/>
            <a:ext cx="11775571" cy="393600"/>
          </a:xfrm>
        </p:spPr>
        <p:txBody>
          <a:bodyPr/>
          <a:lstStyle/>
          <a:p>
            <a:r>
              <a:rPr lang="en-US" sz="2000" b="1" dirty="0"/>
              <a:t>Recurrent Neural Networks (RNNs)</a:t>
            </a:r>
          </a:p>
        </p:txBody>
      </p:sp>
      <p:sp>
        <p:nvSpPr>
          <p:cNvPr id="5" name="Text Placeholder 4">
            <a:extLst>
              <a:ext uri="{FF2B5EF4-FFF2-40B4-BE49-F238E27FC236}">
                <a16:creationId xmlns:a16="http://schemas.microsoft.com/office/drawing/2014/main" id="{A7BB5F2B-94F8-6A39-0040-58ACDD78ED2B}"/>
              </a:ext>
            </a:extLst>
          </p:cNvPr>
          <p:cNvSpPr>
            <a:spLocks noGrp="1"/>
          </p:cNvSpPr>
          <p:nvPr>
            <p:ph type="body" idx="1"/>
          </p:nvPr>
        </p:nvSpPr>
        <p:spPr>
          <a:xfrm>
            <a:off x="295333" y="1236515"/>
            <a:ext cx="5800667" cy="4941001"/>
          </a:xfrm>
        </p:spPr>
        <p:txBody>
          <a:bodyPr/>
          <a:lstStyle/>
          <a:p>
            <a:pPr indent="0">
              <a:lnSpc>
                <a:spcPct val="100000"/>
              </a:lnSpc>
              <a:spcBef>
                <a:spcPts val="0"/>
              </a:spcBef>
              <a:spcAft>
                <a:spcPts val="800"/>
              </a:spcAft>
              <a:buSzPct val="100000"/>
              <a:buNone/>
            </a:pPr>
            <a:r>
              <a:rPr lang="en-US" sz="1800" dirty="0"/>
              <a:t>RNNs can be used for a variety of tasks involving sequential data, such as:</a:t>
            </a:r>
          </a:p>
          <a:p>
            <a:pPr marL="285750">
              <a:lnSpc>
                <a:spcPct val="100000"/>
              </a:lnSpc>
              <a:spcBef>
                <a:spcPts val="0"/>
              </a:spcBef>
              <a:spcAft>
                <a:spcPts val="800"/>
              </a:spcAft>
              <a:buSzPct val="100000"/>
            </a:pPr>
            <a:r>
              <a:rPr lang="en-US" sz="1800" b="1" dirty="0"/>
              <a:t>Sequence Prediction: </a:t>
            </a:r>
            <a:r>
              <a:rPr lang="en-US" sz="1800" dirty="0"/>
              <a:t>Predicting the next item in a sequence (e.g., time series forecasting, next word prediction).</a:t>
            </a:r>
          </a:p>
          <a:p>
            <a:pPr marL="285750">
              <a:lnSpc>
                <a:spcPct val="100000"/>
              </a:lnSpc>
              <a:spcBef>
                <a:spcPts val="0"/>
              </a:spcBef>
              <a:spcAft>
                <a:spcPts val="800"/>
              </a:spcAft>
              <a:buSzPct val="100000"/>
            </a:pPr>
            <a:r>
              <a:rPr lang="en-US" sz="1800" b="1" dirty="0"/>
              <a:t>Sequence Classification: </a:t>
            </a:r>
            <a:r>
              <a:rPr lang="en-US" sz="1800" dirty="0"/>
              <a:t>Classifying sequences into different categories (e.g., sentiment analysis of text).</a:t>
            </a:r>
          </a:p>
          <a:p>
            <a:pPr marL="285750">
              <a:lnSpc>
                <a:spcPct val="100000"/>
              </a:lnSpc>
              <a:spcBef>
                <a:spcPts val="0"/>
              </a:spcBef>
              <a:spcAft>
                <a:spcPts val="800"/>
              </a:spcAft>
              <a:buSzPct val="100000"/>
            </a:pPr>
            <a:r>
              <a:rPr lang="en-US" sz="1800" b="1" dirty="0"/>
              <a:t>Sequence Generation: </a:t>
            </a:r>
            <a:r>
              <a:rPr lang="en-US" sz="1800" dirty="0"/>
              <a:t>Generating new sequences based on learned patterns (e.g., text generation, music composition).</a:t>
            </a:r>
          </a:p>
          <a:p>
            <a:pPr marL="285750">
              <a:lnSpc>
                <a:spcPct val="100000"/>
              </a:lnSpc>
              <a:spcBef>
                <a:spcPts val="0"/>
              </a:spcBef>
              <a:spcAft>
                <a:spcPts val="800"/>
              </a:spcAft>
              <a:buSzPct val="100000"/>
            </a:pPr>
            <a:r>
              <a:rPr lang="en-US" sz="1800" b="1" dirty="0"/>
              <a:t>Sequence-to-Sequence Learning: </a:t>
            </a:r>
            <a:r>
              <a:rPr lang="en-US" sz="1800" dirty="0"/>
              <a:t>Translating one sequence into another (e.g., machine translation).</a:t>
            </a:r>
          </a:p>
        </p:txBody>
      </p:sp>
      <p:pic>
        <p:nvPicPr>
          <p:cNvPr id="2" name="Graphic 1" descr="Workflow">
            <a:extLst>
              <a:ext uri="{FF2B5EF4-FFF2-40B4-BE49-F238E27FC236}">
                <a16:creationId xmlns:a16="http://schemas.microsoft.com/office/drawing/2014/main" id="{80063D3A-364C-527C-4735-6DA5EAC8F8A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58284" y="1339703"/>
            <a:ext cx="4664922" cy="4664922"/>
          </a:xfrm>
          <a:prstGeom prst="rect">
            <a:avLst/>
          </a:prstGeom>
        </p:spPr>
      </p:pic>
    </p:spTree>
    <p:extLst>
      <p:ext uri="{BB962C8B-B14F-4D97-AF65-F5344CB8AC3E}">
        <p14:creationId xmlns:p14="http://schemas.microsoft.com/office/powerpoint/2010/main" val="2752447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678849-BF6C-F32B-BEC5-2A7950351CE8}"/>
              </a:ext>
            </a:extLst>
          </p:cNvPr>
          <p:cNvSpPr>
            <a:spLocks noGrp="1"/>
          </p:cNvSpPr>
          <p:nvPr>
            <p:ph type="title"/>
          </p:nvPr>
        </p:nvSpPr>
        <p:spPr>
          <a:xfrm>
            <a:off x="295334" y="759787"/>
            <a:ext cx="11775571" cy="393600"/>
          </a:xfrm>
        </p:spPr>
        <p:txBody>
          <a:bodyPr/>
          <a:lstStyle/>
          <a:p>
            <a:r>
              <a:rPr lang="en-US" sz="2000" b="1" dirty="0"/>
              <a:t>What is </a:t>
            </a:r>
            <a:r>
              <a:rPr lang="en-US" dirty="0"/>
              <a:t>a</a:t>
            </a:r>
            <a:r>
              <a:rPr lang="en-US" sz="2000" b="1" dirty="0"/>
              <a:t> Sequential Data?</a:t>
            </a:r>
          </a:p>
        </p:txBody>
      </p:sp>
      <p:sp>
        <p:nvSpPr>
          <p:cNvPr id="5" name="Text Placeholder 4">
            <a:extLst>
              <a:ext uri="{FF2B5EF4-FFF2-40B4-BE49-F238E27FC236}">
                <a16:creationId xmlns:a16="http://schemas.microsoft.com/office/drawing/2014/main" id="{A7BB5F2B-94F8-6A39-0040-58ACDD78ED2B}"/>
              </a:ext>
            </a:extLst>
          </p:cNvPr>
          <p:cNvSpPr>
            <a:spLocks noGrp="1"/>
          </p:cNvSpPr>
          <p:nvPr>
            <p:ph type="body" idx="1"/>
          </p:nvPr>
        </p:nvSpPr>
        <p:spPr>
          <a:xfrm>
            <a:off x="295333" y="1236515"/>
            <a:ext cx="11719458" cy="4941001"/>
          </a:xfrm>
        </p:spPr>
        <p:txBody>
          <a:bodyPr/>
          <a:lstStyle/>
          <a:p>
            <a:pPr indent="0">
              <a:lnSpc>
                <a:spcPct val="100000"/>
              </a:lnSpc>
              <a:spcBef>
                <a:spcPts val="0"/>
              </a:spcBef>
              <a:spcAft>
                <a:spcPts val="800"/>
              </a:spcAft>
              <a:buSzPct val="100000"/>
              <a:buNone/>
            </a:pPr>
            <a:r>
              <a:rPr lang="en-US" sz="1800" dirty="0"/>
              <a:t>Sequential data refers to data that is ordered or arranged in a sequence, where the order of the elements is important and carries information. This type of data is commonly found in various domains, including natural language processing, time series analysis, genomics, and more. </a:t>
            </a:r>
          </a:p>
          <a:p>
            <a:pPr indent="0">
              <a:lnSpc>
                <a:spcPct val="100000"/>
              </a:lnSpc>
              <a:spcBef>
                <a:spcPts val="0"/>
              </a:spcBef>
              <a:spcAft>
                <a:spcPts val="800"/>
              </a:spcAft>
              <a:buSzPct val="100000"/>
              <a:buNone/>
            </a:pPr>
            <a:r>
              <a:rPr lang="en-US" sz="1800" dirty="0"/>
              <a:t>Here are some examples of sequential data:</a:t>
            </a:r>
          </a:p>
          <a:p>
            <a:pPr marL="285750">
              <a:lnSpc>
                <a:spcPct val="100000"/>
              </a:lnSpc>
              <a:spcBef>
                <a:spcPts val="0"/>
              </a:spcBef>
              <a:spcAft>
                <a:spcPts val="800"/>
              </a:spcAft>
              <a:buSzPct val="100000"/>
            </a:pPr>
            <a:r>
              <a:rPr lang="en-US" sz="1800" b="1" dirty="0"/>
              <a:t>Time Series Data: </a:t>
            </a:r>
            <a:r>
              <a:rPr lang="en-US" sz="1800" dirty="0"/>
              <a:t>Data collected over time at regular intervals, such as stock prices, temperature readings, sensor data, or audio signals.</a:t>
            </a:r>
          </a:p>
          <a:p>
            <a:pPr marL="285750">
              <a:lnSpc>
                <a:spcPct val="100000"/>
              </a:lnSpc>
              <a:spcBef>
                <a:spcPts val="0"/>
              </a:spcBef>
              <a:spcAft>
                <a:spcPts val="800"/>
              </a:spcAft>
              <a:buSzPct val="100000"/>
            </a:pPr>
            <a:r>
              <a:rPr lang="en-US" sz="1800" b="1" dirty="0"/>
              <a:t>Text Data: </a:t>
            </a:r>
            <a:r>
              <a:rPr lang="en-US" sz="1800" dirty="0"/>
              <a:t>Textual information arranged in a sequence of characters, words, or sentences. Examples include sentences in a paragraph, words in a sentence, or letters in a word.</a:t>
            </a:r>
          </a:p>
          <a:p>
            <a:pPr marL="285750">
              <a:lnSpc>
                <a:spcPct val="100000"/>
              </a:lnSpc>
              <a:spcBef>
                <a:spcPts val="0"/>
              </a:spcBef>
              <a:spcAft>
                <a:spcPts val="800"/>
              </a:spcAft>
              <a:buSzPct val="100000"/>
            </a:pPr>
            <a:r>
              <a:rPr lang="en-US" sz="1800" b="1" dirty="0"/>
              <a:t>Speech Signals: </a:t>
            </a:r>
            <a:r>
              <a:rPr lang="en-US" sz="1800" dirty="0"/>
              <a:t>Audio data represented as a sequence of digital samples, where each sample represents the amplitude of the sound wave at a particular time.</a:t>
            </a:r>
          </a:p>
          <a:p>
            <a:pPr marL="285750">
              <a:lnSpc>
                <a:spcPct val="100000"/>
              </a:lnSpc>
              <a:spcBef>
                <a:spcPts val="0"/>
              </a:spcBef>
              <a:spcAft>
                <a:spcPts val="800"/>
              </a:spcAft>
              <a:buSzPct val="100000"/>
            </a:pPr>
            <a:r>
              <a:rPr lang="en-US" sz="1800" b="1" dirty="0"/>
              <a:t>Musical Scores: </a:t>
            </a:r>
            <a:r>
              <a:rPr lang="en-US" sz="1800" dirty="0"/>
              <a:t>Musical compositions represented as a sequence of notes, chords, or musical events.</a:t>
            </a:r>
          </a:p>
          <a:p>
            <a:pPr marL="285750">
              <a:lnSpc>
                <a:spcPct val="100000"/>
              </a:lnSpc>
              <a:spcBef>
                <a:spcPts val="0"/>
              </a:spcBef>
              <a:spcAft>
                <a:spcPts val="800"/>
              </a:spcAft>
              <a:buSzPct val="100000"/>
            </a:pPr>
            <a:r>
              <a:rPr lang="en-US" sz="1800" b="1" dirty="0"/>
              <a:t>Video Frames: </a:t>
            </a:r>
            <a:r>
              <a:rPr lang="en-US" sz="1800" dirty="0"/>
              <a:t>Video data represented as a sequence of image frames, where each frame captures a snapshot of the scene at a particular moment in time.</a:t>
            </a:r>
          </a:p>
        </p:txBody>
      </p:sp>
    </p:spTree>
    <p:extLst>
      <p:ext uri="{BB962C8B-B14F-4D97-AF65-F5344CB8AC3E}">
        <p14:creationId xmlns:p14="http://schemas.microsoft.com/office/powerpoint/2010/main" val="632338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678849-BF6C-F32B-BEC5-2A7950351CE8}"/>
              </a:ext>
            </a:extLst>
          </p:cNvPr>
          <p:cNvSpPr>
            <a:spLocks noGrp="1"/>
          </p:cNvSpPr>
          <p:nvPr>
            <p:ph type="title"/>
          </p:nvPr>
        </p:nvSpPr>
        <p:spPr>
          <a:xfrm>
            <a:off x="295334" y="759787"/>
            <a:ext cx="11775571" cy="393600"/>
          </a:xfrm>
        </p:spPr>
        <p:txBody>
          <a:bodyPr/>
          <a:lstStyle/>
          <a:p>
            <a:r>
              <a:rPr lang="en-US" sz="2000" b="1" dirty="0"/>
              <a:t>Components of RNNs</a:t>
            </a:r>
          </a:p>
        </p:txBody>
      </p:sp>
      <p:sp>
        <p:nvSpPr>
          <p:cNvPr id="5" name="Text Placeholder 4">
            <a:extLst>
              <a:ext uri="{FF2B5EF4-FFF2-40B4-BE49-F238E27FC236}">
                <a16:creationId xmlns:a16="http://schemas.microsoft.com/office/drawing/2014/main" id="{A7BB5F2B-94F8-6A39-0040-58ACDD78ED2B}"/>
              </a:ext>
            </a:extLst>
          </p:cNvPr>
          <p:cNvSpPr>
            <a:spLocks noGrp="1"/>
          </p:cNvSpPr>
          <p:nvPr>
            <p:ph type="body" idx="1"/>
          </p:nvPr>
        </p:nvSpPr>
        <p:spPr>
          <a:xfrm>
            <a:off x="295333" y="1236515"/>
            <a:ext cx="11655662" cy="3835215"/>
          </a:xfrm>
        </p:spPr>
        <p:txBody>
          <a:bodyPr/>
          <a:lstStyle/>
          <a:p>
            <a:pPr indent="0">
              <a:lnSpc>
                <a:spcPct val="100000"/>
              </a:lnSpc>
              <a:spcBef>
                <a:spcPts val="0"/>
              </a:spcBef>
              <a:spcAft>
                <a:spcPts val="800"/>
              </a:spcAft>
              <a:buSzPct val="100000"/>
              <a:buNone/>
            </a:pPr>
            <a:r>
              <a:rPr lang="en-US" sz="1800" dirty="0"/>
              <a:t>Recurrent Neural Networks (RNNs) consist of several components that work together to process sequential data. </a:t>
            </a:r>
          </a:p>
          <a:p>
            <a:pPr indent="0">
              <a:lnSpc>
                <a:spcPct val="100000"/>
              </a:lnSpc>
              <a:spcBef>
                <a:spcPts val="0"/>
              </a:spcBef>
              <a:spcAft>
                <a:spcPts val="800"/>
              </a:spcAft>
              <a:buSzPct val="100000"/>
              <a:buNone/>
            </a:pPr>
            <a:r>
              <a:rPr lang="en-US" sz="1800" dirty="0"/>
              <a:t>Here are the main components of an RNN:</a:t>
            </a:r>
          </a:p>
          <a:p>
            <a:pPr marL="285750">
              <a:lnSpc>
                <a:spcPct val="100000"/>
              </a:lnSpc>
              <a:spcBef>
                <a:spcPts val="0"/>
              </a:spcBef>
              <a:spcAft>
                <a:spcPts val="800"/>
              </a:spcAft>
              <a:buSzPct val="100000"/>
            </a:pPr>
            <a:r>
              <a:rPr lang="en-US" sz="1800" b="1" dirty="0"/>
              <a:t>Input Sequence: </a:t>
            </a:r>
            <a:r>
              <a:rPr lang="en-US" sz="1800" dirty="0"/>
              <a:t>This is the sequential data that the RNN processes. It could be a sequence of words in a sentence, time-series data, or any other type of sequential data.</a:t>
            </a:r>
          </a:p>
          <a:p>
            <a:pPr marL="285750">
              <a:lnSpc>
                <a:spcPct val="100000"/>
              </a:lnSpc>
              <a:spcBef>
                <a:spcPts val="0"/>
              </a:spcBef>
              <a:spcAft>
                <a:spcPts val="800"/>
              </a:spcAft>
              <a:buSzPct val="100000"/>
            </a:pPr>
            <a:r>
              <a:rPr lang="en-US" sz="1800" b="1" dirty="0"/>
              <a:t>Input Layer: </a:t>
            </a:r>
            <a:r>
              <a:rPr lang="en-US" sz="1800" dirty="0"/>
              <a:t>The input layer of the RNN receives the input sequence. Each element of the sequence is represented as a feature vector, which serves as the input to the network.</a:t>
            </a:r>
          </a:p>
          <a:p>
            <a:pPr marL="285750">
              <a:lnSpc>
                <a:spcPct val="100000"/>
              </a:lnSpc>
              <a:spcBef>
                <a:spcPts val="0"/>
              </a:spcBef>
              <a:spcAft>
                <a:spcPts val="800"/>
              </a:spcAft>
              <a:buSzPct val="100000"/>
            </a:pPr>
            <a:r>
              <a:rPr lang="en-US" sz="1800" b="1" dirty="0"/>
              <a:t>Recurrent Connections: </a:t>
            </a:r>
            <a:r>
              <a:rPr lang="en-US" sz="1800" dirty="0"/>
              <a:t>The recurrent connections allow the RNN to maintain a memory of previous inputs. At each time step, the input is combined with the previous hidden state to produce the current hidden state.</a:t>
            </a:r>
          </a:p>
          <a:p>
            <a:pPr marL="285750">
              <a:lnSpc>
                <a:spcPct val="100000"/>
              </a:lnSpc>
              <a:spcBef>
                <a:spcPts val="0"/>
              </a:spcBef>
              <a:spcAft>
                <a:spcPts val="800"/>
              </a:spcAft>
              <a:buSzPct val="100000"/>
            </a:pPr>
            <a:r>
              <a:rPr lang="en-US" sz="1800" b="1" dirty="0"/>
              <a:t>Hidden State (or Hidden Layer): </a:t>
            </a:r>
            <a:r>
              <a:rPr lang="en-US" sz="1800" dirty="0"/>
              <a:t>The hidden state of the RNN captures information about previous inputs. It serves as the memory of the network, encoding information from the entire input sequence. The hidden state at time t is denoted by ℎ_𝑡.</a:t>
            </a:r>
          </a:p>
        </p:txBody>
      </p:sp>
    </p:spTree>
    <p:extLst>
      <p:ext uri="{BB962C8B-B14F-4D97-AF65-F5344CB8AC3E}">
        <p14:creationId xmlns:p14="http://schemas.microsoft.com/office/powerpoint/2010/main" val="565243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678849-BF6C-F32B-BEC5-2A7950351CE8}"/>
              </a:ext>
            </a:extLst>
          </p:cNvPr>
          <p:cNvSpPr>
            <a:spLocks noGrp="1"/>
          </p:cNvSpPr>
          <p:nvPr>
            <p:ph type="title"/>
          </p:nvPr>
        </p:nvSpPr>
        <p:spPr>
          <a:xfrm>
            <a:off x="295334" y="759787"/>
            <a:ext cx="11775571" cy="393600"/>
          </a:xfrm>
        </p:spPr>
        <p:txBody>
          <a:bodyPr/>
          <a:lstStyle/>
          <a:p>
            <a:r>
              <a:rPr lang="en-US" sz="2000" b="1" dirty="0"/>
              <a:t>Components of RNNs</a:t>
            </a:r>
          </a:p>
        </p:txBody>
      </p:sp>
      <p:sp>
        <p:nvSpPr>
          <p:cNvPr id="5" name="Text Placeholder 4">
            <a:extLst>
              <a:ext uri="{FF2B5EF4-FFF2-40B4-BE49-F238E27FC236}">
                <a16:creationId xmlns:a16="http://schemas.microsoft.com/office/drawing/2014/main" id="{A7BB5F2B-94F8-6A39-0040-58ACDD78ED2B}"/>
              </a:ext>
            </a:extLst>
          </p:cNvPr>
          <p:cNvSpPr>
            <a:spLocks noGrp="1"/>
          </p:cNvSpPr>
          <p:nvPr>
            <p:ph type="body" idx="1"/>
          </p:nvPr>
        </p:nvSpPr>
        <p:spPr>
          <a:xfrm>
            <a:off x="295332" y="1236515"/>
            <a:ext cx="11708826" cy="3835215"/>
          </a:xfrm>
        </p:spPr>
        <p:txBody>
          <a:bodyPr/>
          <a:lstStyle/>
          <a:p>
            <a:pPr marL="285750">
              <a:lnSpc>
                <a:spcPct val="100000"/>
              </a:lnSpc>
              <a:spcBef>
                <a:spcPts val="0"/>
              </a:spcBef>
              <a:spcAft>
                <a:spcPts val="800"/>
              </a:spcAft>
              <a:buSzPct val="100000"/>
            </a:pPr>
            <a:r>
              <a:rPr lang="en-US" sz="1800" b="1" dirty="0"/>
              <a:t>Recurrent Function (or Recurrence Relation): </a:t>
            </a:r>
            <a:r>
              <a:rPr lang="en-US" sz="1800" dirty="0"/>
              <a:t>This function defines how the hidden state evolves over time. It takes the current input and the previous hidden state as input and produces the current hidden state. Mathematically, it can be represented as ℎ_𝑡=𝑓(𝑥_𝑡,ℎ_(𝑡−1)), where 𝑓 is a nonlinear activation function.</a:t>
            </a:r>
          </a:p>
          <a:p>
            <a:pPr marL="285750">
              <a:lnSpc>
                <a:spcPct val="100000"/>
              </a:lnSpc>
              <a:spcBef>
                <a:spcPts val="0"/>
              </a:spcBef>
              <a:spcAft>
                <a:spcPts val="800"/>
              </a:spcAft>
              <a:buSzPct val="100000"/>
            </a:pPr>
            <a:r>
              <a:rPr lang="en-US" sz="1800" b="1" dirty="0"/>
              <a:t>Output Layer: </a:t>
            </a:r>
            <a:r>
              <a:rPr lang="en-US" sz="1800" dirty="0"/>
              <a:t>The output layer of the RNN produces the output at each time step. Depending on the task, this output could be a prediction, a classification, or any other relevant information. The output at time t is denoted by 𝑦_𝑡.</a:t>
            </a:r>
          </a:p>
          <a:p>
            <a:pPr marL="285750">
              <a:lnSpc>
                <a:spcPct val="100000"/>
              </a:lnSpc>
              <a:spcBef>
                <a:spcPts val="0"/>
              </a:spcBef>
              <a:spcAft>
                <a:spcPts val="800"/>
              </a:spcAft>
              <a:buSzPct val="100000"/>
            </a:pPr>
            <a:r>
              <a:rPr lang="en-US" sz="1800" b="1" dirty="0"/>
              <a:t>Output Sequence: </a:t>
            </a:r>
            <a:r>
              <a:rPr lang="en-US" sz="1800" dirty="0"/>
              <a:t>The output sequence consists of the outputs produced by the RNN at each time step. It could have the same length as the input sequence (many-to-many architecture), a single output for the entire input sequence (one-to-many architecture), or a single output for a single input (many-to-one architecture).</a:t>
            </a:r>
          </a:p>
          <a:p>
            <a:pPr marL="285750">
              <a:lnSpc>
                <a:spcPct val="100000"/>
              </a:lnSpc>
              <a:spcBef>
                <a:spcPts val="0"/>
              </a:spcBef>
              <a:spcAft>
                <a:spcPts val="800"/>
              </a:spcAft>
              <a:buSzPct val="100000"/>
            </a:pPr>
            <a:r>
              <a:rPr lang="en-US" sz="1800" b="1" dirty="0"/>
              <a:t>Loss Function: </a:t>
            </a:r>
            <a:r>
              <a:rPr lang="en-US" sz="1800" dirty="0"/>
              <a:t>The loss function measures the difference between the predicted output and the target output. It is used to train the RNN by adjusting its parameters to minimize the loss.</a:t>
            </a:r>
          </a:p>
          <a:p>
            <a:pPr marL="285750">
              <a:lnSpc>
                <a:spcPct val="100000"/>
              </a:lnSpc>
              <a:spcBef>
                <a:spcPts val="0"/>
              </a:spcBef>
              <a:spcAft>
                <a:spcPts val="800"/>
              </a:spcAft>
              <a:buSzPct val="100000"/>
            </a:pPr>
            <a:r>
              <a:rPr lang="en-US" sz="1800" b="1" dirty="0"/>
              <a:t>Backpropagation Through Time (BPTT): </a:t>
            </a:r>
            <a:r>
              <a:rPr lang="en-US" sz="1800" dirty="0"/>
              <a:t>This is the training algorithm used to update the weights of the RNN. It is a variant of backpropagation that takes into account the sequential nature of the data by unrolling the network over time.</a:t>
            </a:r>
          </a:p>
        </p:txBody>
      </p:sp>
    </p:spTree>
    <p:extLst>
      <p:ext uri="{BB962C8B-B14F-4D97-AF65-F5344CB8AC3E}">
        <p14:creationId xmlns:p14="http://schemas.microsoft.com/office/powerpoint/2010/main" val="1552416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678849-BF6C-F32B-BEC5-2A7950351CE8}"/>
              </a:ext>
            </a:extLst>
          </p:cNvPr>
          <p:cNvSpPr>
            <a:spLocks noGrp="1"/>
          </p:cNvSpPr>
          <p:nvPr>
            <p:ph type="title"/>
          </p:nvPr>
        </p:nvSpPr>
        <p:spPr>
          <a:xfrm>
            <a:off x="295334" y="759787"/>
            <a:ext cx="11775571" cy="393600"/>
          </a:xfrm>
        </p:spPr>
        <p:txBody>
          <a:bodyPr/>
          <a:lstStyle/>
          <a:p>
            <a:r>
              <a:rPr lang="en-US" sz="2000" b="1" dirty="0"/>
              <a:t>How RNN works?</a:t>
            </a:r>
          </a:p>
        </p:txBody>
      </p:sp>
      <p:sp>
        <p:nvSpPr>
          <p:cNvPr id="5" name="Text Placeholder 4">
            <a:extLst>
              <a:ext uri="{FF2B5EF4-FFF2-40B4-BE49-F238E27FC236}">
                <a16:creationId xmlns:a16="http://schemas.microsoft.com/office/drawing/2014/main" id="{A7BB5F2B-94F8-6A39-0040-58ACDD78ED2B}"/>
              </a:ext>
            </a:extLst>
          </p:cNvPr>
          <p:cNvSpPr>
            <a:spLocks noGrp="1"/>
          </p:cNvSpPr>
          <p:nvPr>
            <p:ph type="body" idx="1"/>
          </p:nvPr>
        </p:nvSpPr>
        <p:spPr>
          <a:xfrm>
            <a:off x="295332" y="1236515"/>
            <a:ext cx="11708826" cy="3835215"/>
          </a:xfrm>
        </p:spPr>
        <p:txBody>
          <a:bodyPr/>
          <a:lstStyle/>
          <a:p>
            <a:pPr indent="0">
              <a:lnSpc>
                <a:spcPct val="100000"/>
              </a:lnSpc>
              <a:spcBef>
                <a:spcPts val="0"/>
              </a:spcBef>
              <a:spcAft>
                <a:spcPts val="500"/>
              </a:spcAft>
              <a:buSzPct val="100000"/>
              <a:buNone/>
            </a:pPr>
            <a:r>
              <a:rPr lang="en-US" sz="1800" dirty="0"/>
              <a:t>Recurrent Neural Networks (RNNs) are designed to handle sequential data by maintaining a memory of previous inputs through recurrent connections. </a:t>
            </a:r>
          </a:p>
          <a:p>
            <a:pPr indent="0">
              <a:lnSpc>
                <a:spcPct val="100000"/>
              </a:lnSpc>
              <a:spcBef>
                <a:spcPts val="0"/>
              </a:spcBef>
              <a:spcAft>
                <a:spcPts val="500"/>
              </a:spcAft>
              <a:buSzPct val="100000"/>
              <a:buNone/>
            </a:pPr>
            <a:r>
              <a:rPr lang="en-US" sz="1800" dirty="0"/>
              <a:t>Here's a step-by-step explanation of how RNNs work:</a:t>
            </a:r>
          </a:p>
          <a:p>
            <a:pPr indent="0">
              <a:lnSpc>
                <a:spcPct val="100000"/>
              </a:lnSpc>
              <a:spcBef>
                <a:spcPts val="0"/>
              </a:spcBef>
              <a:spcAft>
                <a:spcPts val="500"/>
              </a:spcAft>
              <a:buSzPct val="100000"/>
              <a:buNone/>
            </a:pPr>
            <a:r>
              <a:rPr lang="en-US" sz="1800" b="1" dirty="0"/>
              <a:t>Initialization:</a:t>
            </a:r>
          </a:p>
          <a:p>
            <a:pPr marL="285750">
              <a:lnSpc>
                <a:spcPct val="100000"/>
              </a:lnSpc>
              <a:spcBef>
                <a:spcPts val="0"/>
              </a:spcBef>
              <a:spcAft>
                <a:spcPts val="500"/>
              </a:spcAft>
              <a:buSzPct val="100000"/>
            </a:pPr>
            <a:r>
              <a:rPr lang="en-US" sz="1800" dirty="0"/>
              <a:t>The RNN is initialized with random weights and biases.</a:t>
            </a:r>
          </a:p>
          <a:p>
            <a:pPr marL="285750">
              <a:lnSpc>
                <a:spcPct val="100000"/>
              </a:lnSpc>
              <a:spcBef>
                <a:spcPts val="0"/>
              </a:spcBef>
              <a:spcAft>
                <a:spcPts val="500"/>
              </a:spcAft>
              <a:buSzPct val="100000"/>
            </a:pPr>
            <a:r>
              <a:rPr lang="en-US" sz="1800" dirty="0"/>
              <a:t>The initial hidden state ℎ_0 is usually set to zeros or to small random values.</a:t>
            </a:r>
          </a:p>
          <a:p>
            <a:pPr indent="0">
              <a:lnSpc>
                <a:spcPct val="100000"/>
              </a:lnSpc>
              <a:spcBef>
                <a:spcPts val="0"/>
              </a:spcBef>
              <a:spcAft>
                <a:spcPts val="500"/>
              </a:spcAft>
              <a:buSzPct val="100000"/>
              <a:buNone/>
            </a:pPr>
            <a:r>
              <a:rPr lang="en-US" sz="1800" b="1" dirty="0"/>
              <a:t>Input Sequence Processing:</a:t>
            </a:r>
          </a:p>
          <a:p>
            <a:pPr marL="285750">
              <a:lnSpc>
                <a:spcPct val="100000"/>
              </a:lnSpc>
              <a:spcBef>
                <a:spcPts val="0"/>
              </a:spcBef>
              <a:spcAft>
                <a:spcPts val="500"/>
              </a:spcAft>
              <a:buSzPct val="100000"/>
            </a:pPr>
            <a:r>
              <a:rPr lang="en-US" sz="1800" dirty="0"/>
              <a:t>The input sequence {𝑥_1, 𝑥_2,. ..,𝑥_𝑇} is fed into the RNN one element at a time.</a:t>
            </a:r>
          </a:p>
          <a:p>
            <a:pPr marL="285750">
              <a:lnSpc>
                <a:spcPct val="100000"/>
              </a:lnSpc>
              <a:spcBef>
                <a:spcPts val="0"/>
              </a:spcBef>
              <a:spcAft>
                <a:spcPts val="500"/>
              </a:spcAft>
              <a:buSzPct val="100000"/>
            </a:pPr>
            <a:r>
              <a:rPr lang="en-US" sz="1800" dirty="0"/>
              <a:t>At each time step 𝑡 the RNN receives the input 𝑥_𝑡 and the previous hidden state ℎ_(𝑡−1).</a:t>
            </a:r>
          </a:p>
          <a:p>
            <a:pPr indent="0">
              <a:lnSpc>
                <a:spcPct val="100000"/>
              </a:lnSpc>
              <a:spcBef>
                <a:spcPts val="0"/>
              </a:spcBef>
              <a:spcAft>
                <a:spcPts val="500"/>
              </a:spcAft>
              <a:buSzPct val="100000"/>
              <a:buNone/>
            </a:pPr>
            <a:r>
              <a:rPr lang="en-US" sz="1800" b="1" dirty="0"/>
              <a:t>Update Hidden State:</a:t>
            </a:r>
          </a:p>
          <a:p>
            <a:pPr marL="285750">
              <a:lnSpc>
                <a:spcPct val="100000"/>
              </a:lnSpc>
              <a:spcBef>
                <a:spcPts val="0"/>
              </a:spcBef>
              <a:spcAft>
                <a:spcPts val="500"/>
              </a:spcAft>
              <a:buSzPct val="100000"/>
            </a:pPr>
            <a:r>
              <a:rPr lang="en-US" sz="1800" dirty="0"/>
              <a:t>The RNN computes the current hidden state ℎ_𝑡 using the current input state 𝑥_𝑡 and the previous hidden state ℎ_(𝑡−1) through a recurrent function 𝑓.</a:t>
            </a:r>
          </a:p>
          <a:p>
            <a:pPr marL="285750">
              <a:lnSpc>
                <a:spcPct val="100000"/>
              </a:lnSpc>
              <a:spcBef>
                <a:spcPts val="0"/>
              </a:spcBef>
              <a:spcAft>
                <a:spcPts val="500"/>
              </a:spcAft>
              <a:buSzPct val="100000"/>
            </a:pPr>
            <a:r>
              <a:rPr lang="en-US" sz="1800" dirty="0"/>
              <a:t>ℎ_𝑡=𝑓(𝑥_𝑡, ℎ_(𝑡−1))</a:t>
            </a:r>
          </a:p>
          <a:p>
            <a:pPr marL="285750">
              <a:lnSpc>
                <a:spcPct val="100000"/>
              </a:lnSpc>
              <a:spcBef>
                <a:spcPts val="0"/>
              </a:spcBef>
              <a:spcAft>
                <a:spcPts val="500"/>
              </a:spcAft>
              <a:buSzPct val="100000"/>
            </a:pPr>
            <a:r>
              <a:rPr lang="en-US" sz="1800" dirty="0"/>
              <a:t>This function combines the current input with the previous hidden state to update the current hidden state. It captures the information from the current input and the memory from previous inputs.</a:t>
            </a:r>
          </a:p>
        </p:txBody>
      </p:sp>
    </p:spTree>
    <p:extLst>
      <p:ext uri="{BB962C8B-B14F-4D97-AF65-F5344CB8AC3E}">
        <p14:creationId xmlns:p14="http://schemas.microsoft.com/office/powerpoint/2010/main" val="31987239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2446</TotalTime>
  <Words>3111</Words>
  <Application>Microsoft Office PowerPoint</Application>
  <PresentationFormat>Widescreen</PresentationFormat>
  <Paragraphs>223</Paragraphs>
  <Slides>28</Slides>
  <Notes>25</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PowerPoint Presentation</vt:lpstr>
      <vt:lpstr>PowerPoint Presentation</vt:lpstr>
      <vt:lpstr>Agenda </vt:lpstr>
      <vt:lpstr>Recurrent Neural Networks (RNNs)</vt:lpstr>
      <vt:lpstr>Recurrent Neural Networks (RNNs)</vt:lpstr>
      <vt:lpstr>What is a Sequential Data?</vt:lpstr>
      <vt:lpstr>Components of RNNs</vt:lpstr>
      <vt:lpstr>Components of RNNs</vt:lpstr>
      <vt:lpstr>How RNN works?</vt:lpstr>
      <vt:lpstr>How RNN works?</vt:lpstr>
      <vt:lpstr>How RNN works?</vt:lpstr>
      <vt:lpstr>Lab Exercise - Code Implementation for RNN</vt:lpstr>
      <vt:lpstr>Variants of RNNs</vt:lpstr>
      <vt:lpstr>Variants of RNNs</vt:lpstr>
      <vt:lpstr>Variants of RNNs</vt:lpstr>
      <vt:lpstr>Variants of RNNs</vt:lpstr>
      <vt:lpstr>Long Short-Term Memory (LSTM)</vt:lpstr>
      <vt:lpstr>Long Short-Term Memory (LSTM)</vt:lpstr>
      <vt:lpstr>Long Short-Term Memory (LSTM)</vt:lpstr>
      <vt:lpstr>Hands On: Code Implementation for LSTM</vt:lpstr>
      <vt:lpstr>Conclusion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slide</dc:title>
  <dc:creator>Mohd Kaisar</dc:creator>
  <cp:lastModifiedBy>Vikrant Nath Nagar</cp:lastModifiedBy>
  <cp:revision>133</cp:revision>
  <dcterms:created xsi:type="dcterms:W3CDTF">2023-09-13T13:30:05Z</dcterms:created>
  <dcterms:modified xsi:type="dcterms:W3CDTF">2024-07-18T08:18:53Z</dcterms:modified>
</cp:coreProperties>
</file>