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7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3C84"/>
    <a:srgbClr val="2086AA"/>
    <a:srgbClr val="00BAFF"/>
    <a:srgbClr val="363636"/>
    <a:srgbClr val="2E44D8"/>
    <a:srgbClr val="A100FF"/>
    <a:srgbClr val="461B49"/>
    <a:srgbClr val="963488"/>
    <a:srgbClr val="2831A2"/>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42" d="100"/>
          <a:sy n="42" d="100"/>
        </p:scale>
        <p:origin x="816" y="56"/>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4C1-400B-A1A6-7C4EA52A3FCC}"/>
              </c:ext>
            </c:extLst>
          </c:dPt>
          <c:dPt>
            <c:idx val="1"/>
            <c:bubble3D val="0"/>
            <c:spPr>
              <a:solidFill>
                <a:srgbClr val="883C84"/>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14C1-400B-A1A6-7C4EA52A3FCC}"/>
              </c:ext>
            </c:extLst>
          </c:dPt>
          <c:dPt>
            <c:idx val="2"/>
            <c:bubble3D val="0"/>
            <c:spPr>
              <a:solidFill>
                <a:srgbClr val="00BAFF"/>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14C1-400B-A1A6-7C4EA52A3FCC}"/>
              </c:ext>
            </c:extLst>
          </c:dPt>
          <c:dPt>
            <c:idx val="3"/>
            <c:bubble3D val="0"/>
            <c:spPr>
              <a:solidFill>
                <a:srgbClr val="92D05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14C1-400B-A1A6-7C4EA52A3FCC}"/>
              </c:ext>
            </c:extLst>
          </c:dPt>
          <c:dPt>
            <c:idx val="4"/>
            <c:bubble3D val="0"/>
            <c:spPr>
              <a:solidFill>
                <a:srgbClr val="FFC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2600" b="1" spc="-105" dirty="0">
                <a:solidFill>
                  <a:srgbClr val="FFFFFF"/>
                </a:solidFill>
                <a:latin typeface="Times New Roman" panose="02020603050405020304" pitchFamily="18" charset="0"/>
                <a:cs typeface="Times New Roman" panose="02020603050405020304" pitchFamily="18"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48513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0749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6276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009405"/>
            <a:ext cx="5036754" cy="7963390"/>
          </a:xfrm>
          <a:prstGeom prst="rect">
            <a:avLst/>
          </a:prstGeom>
        </p:spPr>
      </p:pic>
      <p:sp>
        <p:nvSpPr>
          <p:cNvPr id="6" name="TextBox 6"/>
          <p:cNvSpPr txBox="1"/>
          <p:nvPr/>
        </p:nvSpPr>
        <p:spPr>
          <a:xfrm>
            <a:off x="457200" y="43872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3290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3320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028700"/>
            <a:ext cx="7010400" cy="2569457"/>
            <a:chOff x="10972800" y="952500"/>
            <a:chExt cx="7010400" cy="2569457"/>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883657"/>
            </a:xfrm>
            <a:prstGeom prst="rect">
              <a:avLst/>
            </a:prstGeom>
            <a:noFill/>
          </p:spPr>
          <p:txBody>
            <a:bodyPr wrap="square">
              <a:spAutoFit/>
            </a:bodyPr>
            <a:lstStyle/>
            <a:p>
              <a:pPr>
                <a:lnSpc>
                  <a:spcPct val="150000"/>
                </a:lnSpc>
              </a:pPr>
              <a:r>
                <a:rPr lang="en-US" sz="2000" b="0" i="0" dirty="0">
                  <a:effectLst/>
                  <a:latin typeface="Times New Roman" panose="02020603050405020304" pitchFamily="18" charset="0"/>
                  <a:cs typeface="Times New Roman" panose="02020603050405020304" pitchFamily="18" charset="0"/>
                </a:rPr>
                <a:t>Animals and science are two of the most popular content categories, this shows that people enjoy “real-life” and “factual” content the most. So I would recommend that you keep creating more contents relating to these two categories.</a:t>
              </a:r>
              <a:endParaRPr lang="en-IN" sz="2000"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615521"/>
            <a:ext cx="7010400" cy="3031122"/>
            <a:chOff x="10972800" y="4762500"/>
            <a:chExt cx="7010400" cy="3031122"/>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345322"/>
            </a:xfrm>
            <a:prstGeom prst="rect">
              <a:avLst/>
            </a:prstGeom>
            <a:noFill/>
          </p:spPr>
          <p:txBody>
            <a:bodyPr wrap="square">
              <a:spAutoFit/>
            </a:bodyPr>
            <a:lstStyle/>
            <a:p>
              <a:pPr>
                <a:lnSpc>
                  <a:spcPct val="150000"/>
                </a:lnSpc>
              </a:pPr>
              <a:r>
                <a:rPr lang="en-US" sz="2000" b="0" i="0" dirty="0">
                  <a:effectLst/>
                  <a:latin typeface="Times New Roman" panose="02020603050405020304" pitchFamily="18" charset="0"/>
                  <a:cs typeface="Times New Roman" panose="02020603050405020304" pitchFamily="18"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515100"/>
            <a:ext cx="7010400" cy="3492787"/>
            <a:chOff x="10972800" y="4762500"/>
            <a:chExt cx="7010400" cy="349278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806987"/>
            </a:xfrm>
            <a:prstGeom prst="rect">
              <a:avLst/>
            </a:prstGeom>
            <a:noFill/>
          </p:spPr>
          <p:txBody>
            <a:bodyPr wrap="square">
              <a:spAutoFit/>
            </a:bodyPr>
            <a:lstStyle/>
            <a:p>
              <a:pPr>
                <a:lnSpc>
                  <a:spcPct val="150000"/>
                </a:lnSpc>
              </a:pPr>
              <a:r>
                <a:rPr lang="en-US" sz="2000" b="0" i="0" dirty="0">
                  <a:effectLst/>
                  <a:latin typeface="Times New Roman" panose="02020603050405020304" pitchFamily="18" charset="0"/>
                  <a:cs typeface="Times New Roman" panose="02020603050405020304" pitchFamily="18"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53836" y="5676900"/>
            <a:ext cx="7588686" cy="461665"/>
          </a:xfrm>
          <a:prstGeom prst="rect">
            <a:avLst/>
          </a:prstGeom>
        </p:spPr>
        <p:txBody>
          <a:bodyPr wrap="square" lIns="0" tIns="0" rIns="0" bIns="0" rtlCol="0" anchor="t">
            <a:spAutoFit/>
          </a:bodyPr>
          <a:lstStyle/>
          <a:p>
            <a:pPr>
              <a:lnSpc>
                <a:spcPts val="3640"/>
              </a:lnSpc>
            </a:pPr>
            <a:r>
              <a:rPr lang="en-US" sz="3200" b="1" spc="-26" dirty="0">
                <a:solidFill>
                  <a:srgbClr val="FFFFFF"/>
                </a:solidFill>
                <a:latin typeface="Times New Roman" panose="02020603050405020304" pitchFamily="18" charset="0"/>
                <a:cs typeface="Times New Roman" panose="02020603050405020304"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sz="2000">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53836" y="4303029"/>
            <a:ext cx="8073522" cy="1231106"/>
          </a:xfrm>
          <a:prstGeom prst="rect">
            <a:avLst/>
          </a:prstGeom>
        </p:spPr>
        <p:txBody>
          <a:bodyPr wrap="square" lIns="0" tIns="0" rIns="0" bIns="0" rtlCol="0" anchor="t">
            <a:spAutoFit/>
          </a:bodyPr>
          <a:lstStyle/>
          <a:p>
            <a:pPr>
              <a:lnSpc>
                <a:spcPts val="9600"/>
              </a:lnSpc>
            </a:pPr>
            <a:r>
              <a:rPr lang="en-US" sz="9600" b="1"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sz="2000">
                  <a:latin typeface="Times New Roman" panose="02020603050405020304" pitchFamily="18" charset="0"/>
                  <a:cs typeface="Times New Roman" panose="02020603050405020304" pitchFamily="18"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sz="2000">
                  <a:latin typeface="Times New Roman" panose="02020603050405020304" pitchFamily="18" charset="0"/>
                  <a:cs typeface="Times New Roman" panose="02020603050405020304" pitchFamily="18"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sz="2000">
                  <a:latin typeface="Times New Roman" panose="02020603050405020304" pitchFamily="18" charset="0"/>
                  <a:cs typeface="Times New Roman" panose="02020603050405020304" pitchFamily="18"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b="1" spc="-80" dirty="0">
                <a:solidFill>
                  <a:srgbClr val="000000"/>
                </a:solidFill>
                <a:latin typeface="Times New Roman" panose="02020603050405020304" pitchFamily="18" charset="0"/>
                <a:cs typeface="Times New Roman" panose="02020603050405020304" pitchFamily="18"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Times New Roman" panose="02020603050405020304" pitchFamily="18" charset="0"/>
                <a:cs typeface="Times New Roman" panose="02020603050405020304" pitchFamily="18" charset="0"/>
              </a:rPr>
              <a:t>Project Recap</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Times New Roman" panose="02020603050405020304" pitchFamily="18" charset="0"/>
                <a:cs typeface="Times New Roman" panose="02020603050405020304" pitchFamily="18"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Times New Roman" panose="02020603050405020304" pitchFamily="18" charset="0"/>
                <a:cs typeface="Times New Roman" panose="02020603050405020304" pitchFamily="18"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Times New Roman" panose="02020603050405020304" pitchFamily="18" charset="0"/>
                <a:cs typeface="Times New Roman" panose="02020603050405020304" pitchFamily="18"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Times New Roman" panose="02020603050405020304" pitchFamily="18" charset="0"/>
                <a:cs typeface="Times New Roman" panose="02020603050405020304" pitchFamily="18"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Lastly, I will review all significant findings and offer them as a collection of understandings and illustrations from us.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9600" b="1" spc="-80" dirty="0">
                <a:solidFill>
                  <a:srgbClr val="FFFFFF"/>
                </a:solidFill>
                <a:latin typeface="Times New Roman" panose="02020603050405020304" pitchFamily="18" charset="0"/>
                <a:cs typeface="Times New Roman" panose="02020603050405020304" pitchFamily="18"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36885" y="2361583"/>
            <a:ext cx="7391400" cy="6022098"/>
          </a:xfrm>
          <a:prstGeom prst="rect">
            <a:avLst/>
          </a:prstGeom>
          <a:noFill/>
        </p:spPr>
        <p:txBody>
          <a:bodyPr wrap="square" rtlCol="0">
            <a:spAutoFit/>
          </a:bodyPr>
          <a:lstStyle/>
          <a:p>
            <a:pPr algn="just">
              <a:lnSpc>
                <a:spcPct val="150000"/>
              </a:lnSpc>
            </a:pPr>
            <a:r>
              <a:rPr lang="en-US" sz="2500" dirty="0">
                <a:latin typeface="Times New Roman" panose="02020603050405020304" pitchFamily="18" charset="0"/>
                <a:cs typeface="Times New Roman" panose="02020603050405020304" pitchFamily="18" charset="0"/>
              </a:rPr>
              <a:t>"</a:t>
            </a:r>
            <a:r>
              <a:rPr lang="en-US" sz="2500" b="1" dirty="0">
                <a:latin typeface="Times New Roman" panose="02020603050405020304" pitchFamily="18" charset="0"/>
                <a:cs typeface="Times New Roman" panose="02020603050405020304" pitchFamily="18" charset="0"/>
              </a:rPr>
              <a:t>Social Buzz</a:t>
            </a:r>
            <a:r>
              <a:rPr lang="en-US" sz="2500" dirty="0">
                <a:latin typeface="Times New Roman" panose="02020603050405020304" pitchFamily="18" charset="0"/>
                <a:cs typeface="Times New Roman" panose="02020603050405020304" pitchFamily="18" charset="0"/>
              </a:rPr>
              <a:t>" is a rapidly expanding unicorn in the technology space that needs to quickly adjust to its global reach. </a:t>
            </a:r>
          </a:p>
          <a:p>
            <a:pPr algn="just">
              <a:lnSpc>
                <a:spcPct val="150000"/>
              </a:lnSpc>
            </a:pPr>
            <a:r>
              <a:rPr lang="en-US" sz="2500" dirty="0">
                <a:latin typeface="Times New Roman" panose="02020603050405020304" pitchFamily="18" charset="0"/>
                <a:cs typeface="Times New Roman" panose="02020603050405020304" pitchFamily="18" charset="0"/>
              </a:rPr>
              <a:t>Accenture has started working on the following activities during a three-month POC :</a:t>
            </a:r>
          </a:p>
          <a:p>
            <a:pPr marL="342900" indent="-342900" algn="just">
              <a:lnSpc>
                <a:spcPct val="150000"/>
              </a:lnSpc>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An examination of Social Buzz's use of big data.</a:t>
            </a:r>
          </a:p>
          <a:p>
            <a:pPr marL="342900" indent="-342900" algn="just">
              <a:lnSpc>
                <a:spcPct val="150000"/>
              </a:lnSpc>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Strategies for a prosperous initial public offering (IPO).</a:t>
            </a:r>
          </a:p>
          <a:p>
            <a:pPr marL="342900" indent="-342900" algn="just">
              <a:lnSpc>
                <a:spcPct val="150000"/>
              </a:lnSpc>
              <a:buFont typeface="Courier New" panose="02070309020205020404" pitchFamily="49" charset="0"/>
              <a:buChar char="o"/>
            </a:pPr>
            <a:r>
              <a:rPr lang="en-US" sz="2500" dirty="0">
                <a:latin typeface="Times New Roman" panose="02020603050405020304" pitchFamily="18" charset="0"/>
                <a:cs typeface="Times New Roman" panose="02020603050405020304" pitchFamily="18"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43546" y="32590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910314" y="1454169"/>
            <a:ext cx="5786869" cy="1231106"/>
          </a:xfrm>
          <a:prstGeom prst="rect">
            <a:avLst/>
          </a:prstGeom>
        </p:spPr>
        <p:txBody>
          <a:bodyPr lIns="0" tIns="0" rIns="0" bIns="0" rtlCol="0" anchor="t">
            <a:spAutoFit/>
          </a:bodyPr>
          <a:lstStyle/>
          <a:p>
            <a:pPr>
              <a:lnSpc>
                <a:spcPts val="9600"/>
              </a:lnSpc>
            </a:pPr>
            <a:r>
              <a:rPr lang="en-US" sz="8800" b="1" spc="-80" dirty="0">
                <a:solidFill>
                  <a:srgbClr val="FFFFFF"/>
                </a:solidFill>
                <a:latin typeface="Times New Roman" panose="02020603050405020304" pitchFamily="18" charset="0"/>
                <a:cs typeface="Times New Roman" panose="02020603050405020304" pitchFamily="18" charset="0"/>
              </a:rPr>
              <a:t>Problem</a:t>
            </a:r>
            <a:endParaRPr lang="en-US" sz="8000" b="1" spc="-80" dirty="0">
              <a:solidFill>
                <a:srgbClr val="FFFFFF"/>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E7ED5B8-7D3A-0656-F440-D5F7D00130F2}"/>
              </a:ext>
            </a:extLst>
          </p:cNvPr>
          <p:cNvSpPr txBox="1"/>
          <p:nvPr/>
        </p:nvSpPr>
        <p:spPr>
          <a:xfrm>
            <a:off x="2107520" y="3726226"/>
            <a:ext cx="7634114" cy="6119945"/>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400" b="0" i="0" dirty="0">
                <a:solidFill>
                  <a:schemeClr val="bg1"/>
                </a:solidFill>
                <a:effectLst/>
                <a:latin typeface="Times New Roman" panose="02020603050405020304" pitchFamily="18" charset="0"/>
                <a:cs typeface="Times New Roman" panose="02020603050405020304" pitchFamily="18"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Every day, Social Buzz receives over 100,000 posts, totaling 36,500,000 posts annually. Since all the content is unstructured, it might be challenging to make sense of it all.</a:t>
            </a:r>
          </a:p>
          <a:p>
            <a:pPr marL="342900" indent="-342900">
              <a:lnSpc>
                <a:spcPct val="150000"/>
              </a:lnSpc>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Determine the specifications that must be fulfilled for this project.</a:t>
            </a:r>
          </a:p>
          <a:p>
            <a:pPr marL="342900" indent="-342900">
              <a:lnSpc>
                <a:spcPct val="150000"/>
              </a:lnSpc>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Combining tables from the sample data set.</a:t>
            </a:r>
          </a:p>
          <a:p>
            <a:pPr marL="342900" indent="-342900">
              <a:lnSpc>
                <a:spcPct val="150000"/>
              </a:lnSpc>
              <a:buFont typeface="Courier New" panose="02070309020205020404" pitchFamily="49" charset="0"/>
              <a:buChar char="o"/>
            </a:pPr>
            <a:r>
              <a:rPr lang="en-US" sz="2400" dirty="0">
                <a:solidFill>
                  <a:schemeClr val="bg1"/>
                </a:solidFill>
                <a:latin typeface="Times New Roman" panose="02020603050405020304" pitchFamily="18" charset="0"/>
                <a:cs typeface="Times New Roman" panose="02020603050405020304" pitchFamily="18" charset="0"/>
              </a:rPr>
              <a:t>An analysis of their content categories that identifies the top five with the highest total popularity.</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18" name="Group 18"/>
          <p:cNvGrpSpPr>
            <a:grpSpLocks noChangeAspect="1"/>
          </p:cNvGrpSpPr>
          <p:nvPr/>
        </p:nvGrpSpPr>
        <p:grpSpPr>
          <a:xfrm>
            <a:off x="11468059" y="6941597"/>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443639" y="10287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590800" y="3331799"/>
            <a:ext cx="5691981" cy="3693319"/>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3" name="TextBox 32">
            <a:extLst>
              <a:ext uri="{FF2B5EF4-FFF2-40B4-BE49-F238E27FC236}">
                <a16:creationId xmlns:a16="http://schemas.microsoft.com/office/drawing/2014/main" id="{782FC134-40C8-B037-1A1D-7C063AB1BF03}"/>
              </a:ext>
            </a:extLst>
          </p:cNvPr>
          <p:cNvSpPr txBox="1"/>
          <p:nvPr/>
        </p:nvSpPr>
        <p:spPr>
          <a:xfrm flipH="1">
            <a:off x="13981005" y="1562100"/>
            <a:ext cx="4154594" cy="954107"/>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Andrew Fleming </a:t>
            </a:r>
          </a:p>
          <a:p>
            <a:r>
              <a:rPr lang="en-US" sz="2800" b="0" i="0" dirty="0">
                <a:solidFill>
                  <a:srgbClr val="000000"/>
                </a:solidFill>
                <a:effectLst/>
                <a:latin typeface="Times New Roman" panose="02020603050405020304" pitchFamily="18" charset="0"/>
                <a:cs typeface="Times New Roman" panose="02020603050405020304" pitchFamily="18" charset="0"/>
              </a:rPr>
              <a:t>(Chief Technical Architect)</a:t>
            </a:r>
            <a:endParaRPr lang="en-US" sz="28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B1875BE-57D9-BC0D-27EA-349792A016F9}"/>
              </a:ext>
            </a:extLst>
          </p:cNvPr>
          <p:cNvSpPr txBox="1"/>
          <p:nvPr/>
        </p:nvSpPr>
        <p:spPr>
          <a:xfrm>
            <a:off x="13981004" y="4305300"/>
            <a:ext cx="4154594" cy="954107"/>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Marcus </a:t>
            </a:r>
            <a:r>
              <a:rPr lang="en-US" sz="2800" b="0" i="0" dirty="0" err="1">
                <a:solidFill>
                  <a:srgbClr val="000000"/>
                </a:solidFill>
                <a:effectLst/>
                <a:latin typeface="Times New Roman" panose="02020603050405020304" pitchFamily="18" charset="0"/>
                <a:cs typeface="Times New Roman" panose="02020603050405020304" pitchFamily="18" charset="0"/>
              </a:rPr>
              <a:t>Rompton</a:t>
            </a:r>
            <a:r>
              <a:rPr lang="en-US" sz="2800" b="0" i="0" dirty="0">
                <a:solidFill>
                  <a:srgbClr val="000000"/>
                </a:solidFill>
                <a:effectLst/>
                <a:latin typeface="Times New Roman" panose="02020603050405020304" pitchFamily="18" charset="0"/>
                <a:cs typeface="Times New Roman" panose="02020603050405020304" pitchFamily="18" charset="0"/>
              </a:rPr>
              <a:t> (Senior Principle)</a:t>
            </a:r>
            <a:endParaRPr lang="en-US" sz="28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69ECD015-9E69-9E85-407E-E66C9F30A92C}"/>
              </a:ext>
            </a:extLst>
          </p:cNvPr>
          <p:cNvSpPr txBox="1"/>
          <p:nvPr/>
        </p:nvSpPr>
        <p:spPr>
          <a:xfrm>
            <a:off x="14167875" y="7553165"/>
            <a:ext cx="3780851"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Roshni Bhoirkar</a:t>
            </a:r>
          </a:p>
        </p:txBody>
      </p:sp>
    </p:spTree>
  </p:cSld>
  <p:clrMapOvr>
    <a:masterClrMapping/>
  </p:clrMapOvr>
  <p:transition spd="slow" advClick="0" advTm="0">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7010582" cy="1231106"/>
          </a:xfrm>
          <a:prstGeom prst="rect">
            <a:avLst/>
          </a:prstGeom>
        </p:spPr>
        <p:txBody>
          <a:bodyPr wrap="square" lIns="0" tIns="0" rIns="0" bIns="0" rtlCol="0" anchor="t">
            <a:spAutoFit/>
          </a:bodyPr>
          <a:lstStyle/>
          <a:p>
            <a:pPr algn="r">
              <a:lnSpc>
                <a:spcPts val="9600"/>
              </a:lnSpc>
            </a:pPr>
            <a:r>
              <a:rPr lang="en-US" sz="8800" b="1"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4000" b="1">
                <a:solidFill>
                  <a:schemeClr val="tx1">
                    <a:lumMod val="95000"/>
                    <a:lumOff val="5000"/>
                  </a:schemeClr>
                </a:solidFill>
                <a:latin typeface="Times New Roman" panose="02020603050405020304" pitchFamily="18" charset="0"/>
                <a:cs typeface="Times New Roman" panose="02020603050405020304" pitchFamily="18"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4000" b="1">
                <a:solidFill>
                  <a:schemeClr val="tx1">
                    <a:lumMod val="95000"/>
                    <a:lumOff val="5000"/>
                  </a:schemeClr>
                </a:solidFill>
                <a:latin typeface="Times New Roman" panose="02020603050405020304" pitchFamily="18" charset="0"/>
                <a:cs typeface="Times New Roman" panose="02020603050405020304" pitchFamily="18"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4000" b="1">
                <a:solidFill>
                  <a:schemeClr val="tx1">
                    <a:lumMod val="95000"/>
                    <a:lumOff val="5000"/>
                  </a:schemeClr>
                </a:solidFill>
                <a:latin typeface="Times New Roman" panose="02020603050405020304" pitchFamily="18" charset="0"/>
                <a:cs typeface="Times New Roman" panose="02020603050405020304" pitchFamily="18"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6550182" y="690838"/>
            <a:ext cx="4636129" cy="1231106"/>
          </a:xfrm>
          <a:prstGeom prst="rect">
            <a:avLst/>
          </a:prstGeom>
        </p:spPr>
        <p:txBody>
          <a:bodyPr lIns="0" tIns="0" rIns="0" bIns="0" rtlCol="0" anchor="t">
            <a:spAutoFit/>
          </a:bodyPr>
          <a:lstStyle/>
          <a:p>
            <a:pPr algn="ctr">
              <a:lnSpc>
                <a:spcPts val="9600"/>
              </a:lnSpc>
            </a:pPr>
            <a:r>
              <a:rPr lang="en-US" sz="8800" b="1"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Times New Roman" panose="02020603050405020304" pitchFamily="18" charset="0"/>
                <a:cs typeface="Times New Roman" panose="02020603050405020304" pitchFamily="18"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272183" y="4808293"/>
            <a:ext cx="35814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Times New Roman" panose="02020603050405020304" pitchFamily="18" charset="0"/>
                <a:cs typeface="Times New Roman" panose="02020603050405020304" pitchFamily="18" charset="0"/>
              </a:rPr>
              <a:t>74969</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3999" y="4762500"/>
            <a:ext cx="2972219"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Times New Roman" panose="02020603050405020304" pitchFamily="18" charset="0"/>
                <a:cs typeface="Times New Roman" panose="02020603050405020304" pitchFamily="18"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523220"/>
          </a:xfrm>
          <a:prstGeom prst="rect">
            <a:avLst/>
          </a:prstGeom>
          <a:noFill/>
        </p:spPr>
        <p:txBody>
          <a:bodyPr wrap="square">
            <a:spAutoFit/>
          </a:bodyPr>
          <a:lstStyle/>
          <a:p>
            <a:pPr algn="ctr"/>
            <a:r>
              <a:rPr lang="en-IN" sz="2800" b="1" i="0" dirty="0">
                <a:effectLst/>
                <a:latin typeface="Times New Roman" panose="02020603050405020304" pitchFamily="18" charset="0"/>
                <a:cs typeface="Times New Roman" panose="02020603050405020304" pitchFamily="18"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Category With Highest Score </a:t>
            </a:r>
            <a:endParaRPr lang="en-IN" sz="2800" b="1" i="0" dirty="0">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Times New Roman" panose="02020603050405020304" pitchFamily="18" charset="0"/>
                <a:cs typeface="Times New Roman" panose="02020603050405020304" pitchFamily="18" charset="0"/>
              </a:rPr>
              <a:t>Month with </a:t>
            </a:r>
          </a:p>
          <a:p>
            <a:pPr algn="ctr"/>
            <a:r>
              <a:rPr lang="en-US" sz="2800" b="1" i="0" dirty="0">
                <a:effectLst/>
                <a:latin typeface="Times New Roman" panose="02020603050405020304" pitchFamily="18" charset="0"/>
                <a:cs typeface="Times New Roman" panose="02020603050405020304" pitchFamily="18"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Times New Roman" panose="02020603050405020304" pitchFamily="18" charset="0"/>
                <a:cs typeface="Times New Roman" panose="02020603050405020304" pitchFamily="18" charset="0"/>
              </a:rPr>
              <a:t>Animals</a:t>
            </a:r>
            <a:endParaRPr lang="en-IN" sz="2800" b="1" i="0" dirty="0">
              <a:solidFill>
                <a:schemeClr val="accent6"/>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3553035285"/>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Times New Roman" panose="02020603050405020304" pitchFamily="18" charset="0"/>
                <a:cs typeface="Times New Roman" panose="02020603050405020304" pitchFamily="18"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177513701"/>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Times New Roman" panose="02020603050405020304" pitchFamily="18" charset="0"/>
                <a:cs typeface="Times New Roman" panose="02020603050405020304" pitchFamily="18"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557</Words>
  <Application>Microsoft Office PowerPoint</Application>
  <PresentationFormat>Custom</PresentationFormat>
  <Paragraphs>83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Roshni Bhoirkar</cp:lastModifiedBy>
  <cp:revision>17</cp:revision>
  <dcterms:created xsi:type="dcterms:W3CDTF">2006-08-16T00:00:00Z</dcterms:created>
  <dcterms:modified xsi:type="dcterms:W3CDTF">2024-03-13T17:03:20Z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