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B266D-B356-3911-AF9A-24B451932A9F}" v="28" dt="2025-02-24T13:31:55.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di sai Ayeshwarya" userId="d8fcb07c07fce75b" providerId="LiveId" clId="{28EC84C6-339A-4E27-9081-63767DFDB1E4}"/>
    <pc:docChg chg="undo custSel modSld">
      <pc:chgData name="Pudi sai Ayeshwarya" userId="d8fcb07c07fce75b" providerId="LiveId" clId="{28EC84C6-339A-4E27-9081-63767DFDB1E4}" dt="2025-02-16T06:53:07.413" v="899" actId="14100"/>
      <pc:docMkLst>
        <pc:docMk/>
      </pc:docMkLst>
      <pc:sldChg chg="modSp mod">
        <pc:chgData name="Pudi sai Ayeshwarya" userId="d8fcb07c07fce75b" providerId="LiveId" clId="{28EC84C6-339A-4E27-9081-63767DFDB1E4}" dt="2025-02-16T06:13:29.820" v="275" actId="20577"/>
        <pc:sldMkLst>
          <pc:docMk/>
          <pc:sldMk cId="953325580" sldId="256"/>
        </pc:sldMkLst>
        <pc:spChg chg="mod">
          <ac:chgData name="Pudi sai Ayeshwarya" userId="d8fcb07c07fce75b" providerId="LiveId" clId="{28EC84C6-339A-4E27-9081-63767DFDB1E4}" dt="2025-02-16T06:09:45.849" v="138" actId="20577"/>
          <ac:spMkLst>
            <pc:docMk/>
            <pc:sldMk cId="953325580" sldId="256"/>
            <ac:spMk id="2" creationId="{A8A11E26-4C38-41A6-9857-11032CEECD80}"/>
          </ac:spMkLst>
        </pc:spChg>
        <pc:spChg chg="mod">
          <ac:chgData name="Pudi sai Ayeshwarya" userId="d8fcb07c07fce75b" providerId="LiveId" clId="{28EC84C6-339A-4E27-9081-63767DFDB1E4}" dt="2025-02-16T06:06:03.993" v="50" actId="20577"/>
          <ac:spMkLst>
            <pc:docMk/>
            <pc:sldMk cId="953325580" sldId="256"/>
            <ac:spMk id="3" creationId="{00000000-0000-0000-0000-000000000000}"/>
          </ac:spMkLst>
        </pc:spChg>
        <pc:spChg chg="mod">
          <ac:chgData name="Pudi sai Ayeshwarya" userId="d8fcb07c07fce75b" providerId="LiveId" clId="{28EC84C6-339A-4E27-9081-63767DFDB1E4}" dt="2025-02-16T06:13:29.820" v="275" actId="20577"/>
          <ac:spMkLst>
            <pc:docMk/>
            <pc:sldMk cId="953325580" sldId="256"/>
            <ac:spMk id="4" creationId="{00000000-0000-0000-0000-000000000000}"/>
          </ac:spMkLst>
        </pc:spChg>
      </pc:sldChg>
      <pc:sldChg chg="modSp mod">
        <pc:chgData name="Pudi sai Ayeshwarya" userId="d8fcb07c07fce75b" providerId="LiveId" clId="{28EC84C6-339A-4E27-9081-63767DFDB1E4}" dt="2025-02-16T06:19:17.761" v="333" actId="27636"/>
        <pc:sldMkLst>
          <pc:docMk/>
          <pc:sldMk cId="1186421160" sldId="262"/>
        </pc:sldMkLst>
        <pc:spChg chg="mod">
          <ac:chgData name="Pudi sai Ayeshwarya" userId="d8fcb07c07fce75b" providerId="LiveId" clId="{28EC84C6-339A-4E27-9081-63767DFDB1E4}" dt="2025-02-16T06:19:17.761" v="333" actId="27636"/>
          <ac:spMkLst>
            <pc:docMk/>
            <pc:sldMk cId="1186421160" sldId="262"/>
            <ac:spMk id="2" creationId="{8FEE4A9C-3F57-7DA7-91FD-715C3FB47F93}"/>
          </ac:spMkLst>
        </pc:spChg>
      </pc:sldChg>
      <pc:sldChg chg="addSp delSp modSp mod">
        <pc:chgData name="Pudi sai Ayeshwarya" userId="d8fcb07c07fce75b" providerId="LiveId" clId="{28EC84C6-339A-4E27-9081-63767DFDB1E4}" dt="2025-02-16T06:36:13.899" v="755" actId="255"/>
        <pc:sldMkLst>
          <pc:docMk/>
          <pc:sldMk cId="3210358481" sldId="263"/>
        </pc:sldMkLst>
        <pc:spChg chg="add del mod">
          <ac:chgData name="Pudi sai Ayeshwarya" userId="d8fcb07c07fce75b" providerId="LiveId" clId="{28EC84C6-339A-4E27-9081-63767DFDB1E4}" dt="2025-02-16T06:22:26.668" v="398"/>
          <ac:spMkLst>
            <pc:docMk/>
            <pc:sldMk cId="3210358481" sldId="263"/>
            <ac:spMk id="2" creationId="{E041FD9D-DF07-9C37-1E61-1D920E0EF1D4}"/>
          </ac:spMkLst>
        </pc:spChg>
        <pc:spChg chg="add mod">
          <ac:chgData name="Pudi sai Ayeshwarya" userId="d8fcb07c07fce75b" providerId="LiveId" clId="{28EC84C6-339A-4E27-9081-63767DFDB1E4}" dt="2025-02-16T06:36:13.899" v="755" actId="255"/>
          <ac:spMkLst>
            <pc:docMk/>
            <pc:sldMk cId="3210358481" sldId="263"/>
            <ac:spMk id="3" creationId="{C9280E5C-88BD-CA04-1D37-EBE0A212B839}"/>
          </ac:spMkLst>
        </pc:spChg>
      </pc:sldChg>
      <pc:sldChg chg="modSp mod">
        <pc:chgData name="Pudi sai Ayeshwarya" userId="d8fcb07c07fce75b" providerId="LiveId" clId="{28EC84C6-339A-4E27-9081-63767DFDB1E4}" dt="2025-02-16T06:40:04.475" v="761" actId="113"/>
        <pc:sldMkLst>
          <pc:docMk/>
          <pc:sldMk cId="3202024527" sldId="265"/>
        </pc:sldMkLst>
        <pc:spChg chg="mod">
          <ac:chgData name="Pudi sai Ayeshwarya" userId="d8fcb07c07fce75b" providerId="LiveId" clId="{28EC84C6-339A-4E27-9081-63767DFDB1E4}" dt="2025-02-16T06:40:04.475" v="761" actId="113"/>
          <ac:spMkLst>
            <pc:docMk/>
            <pc:sldMk cId="3202024527" sldId="265"/>
            <ac:spMk id="2" creationId="{C4FFAF3C-BA60-9181-132C-C36C403AAEA7}"/>
          </ac:spMkLst>
        </pc:spChg>
      </pc:sldChg>
      <pc:sldChg chg="addSp delSp modSp mod">
        <pc:chgData name="Pudi sai Ayeshwarya" userId="d8fcb07c07fce75b" providerId="LiveId" clId="{28EC84C6-339A-4E27-9081-63767DFDB1E4}" dt="2025-02-16T06:51:01.667" v="890" actId="20577"/>
        <pc:sldMkLst>
          <pc:docMk/>
          <pc:sldMk cId="2083715239" sldId="2146847060"/>
        </pc:sldMkLst>
        <pc:spChg chg="del mod">
          <ac:chgData name="Pudi sai Ayeshwarya" userId="d8fcb07c07fce75b" providerId="LiveId" clId="{28EC84C6-339A-4E27-9081-63767DFDB1E4}" dt="2025-02-16T06:46:13.862" v="765" actId="931"/>
          <ac:spMkLst>
            <pc:docMk/>
            <pc:sldMk cId="2083715239" sldId="2146847060"/>
            <ac:spMk id="3" creationId="{805D7125-AC62-752D-6E68-9EB88BCC631C}"/>
          </ac:spMkLst>
        </pc:spChg>
        <pc:spChg chg="add mod">
          <ac:chgData name="Pudi sai Ayeshwarya" userId="d8fcb07c07fce75b" providerId="LiveId" clId="{28EC84C6-339A-4E27-9081-63767DFDB1E4}" dt="2025-02-16T06:48:58.470" v="831" actId="14100"/>
          <ac:spMkLst>
            <pc:docMk/>
            <pc:sldMk cId="2083715239" sldId="2146847060"/>
            <ac:spMk id="6" creationId="{9B2B1A2E-67DF-ACEB-0C45-8A8B5D15CE03}"/>
          </ac:spMkLst>
        </pc:spChg>
        <pc:spChg chg="add mod">
          <ac:chgData name="Pudi sai Ayeshwarya" userId="d8fcb07c07fce75b" providerId="LiveId" clId="{28EC84C6-339A-4E27-9081-63767DFDB1E4}" dt="2025-02-16T06:48:47.742" v="830" actId="20577"/>
          <ac:spMkLst>
            <pc:docMk/>
            <pc:sldMk cId="2083715239" sldId="2146847060"/>
            <ac:spMk id="9" creationId="{6CE5110D-34C2-38F6-28D9-A556E2B64660}"/>
          </ac:spMkLst>
        </pc:spChg>
        <pc:spChg chg="add mod">
          <ac:chgData name="Pudi sai Ayeshwarya" userId="d8fcb07c07fce75b" providerId="LiveId" clId="{28EC84C6-339A-4E27-9081-63767DFDB1E4}" dt="2025-02-16T06:51:01.667" v="890" actId="20577"/>
          <ac:spMkLst>
            <pc:docMk/>
            <pc:sldMk cId="2083715239" sldId="2146847060"/>
            <ac:spMk id="12" creationId="{7C50AAFC-0687-0B27-BE21-25F775F774AE}"/>
          </ac:spMkLst>
        </pc:spChg>
        <pc:picChg chg="add mod">
          <ac:chgData name="Pudi sai Ayeshwarya" userId="d8fcb07c07fce75b" providerId="LiveId" clId="{28EC84C6-339A-4E27-9081-63767DFDB1E4}" dt="2025-02-16T06:46:46.126" v="773" actId="14100"/>
          <ac:picMkLst>
            <pc:docMk/>
            <pc:sldMk cId="2083715239" sldId="2146847060"/>
            <ac:picMk id="5" creationId="{1FD5B5D8-17D4-4C6E-E1B9-E1E3AAED51C5}"/>
          </ac:picMkLst>
        </pc:picChg>
        <pc:picChg chg="add mod">
          <ac:chgData name="Pudi sai Ayeshwarya" userId="d8fcb07c07fce75b" providerId="LiveId" clId="{28EC84C6-339A-4E27-9081-63767DFDB1E4}" dt="2025-02-16T06:48:16.443" v="806" actId="14100"/>
          <ac:picMkLst>
            <pc:docMk/>
            <pc:sldMk cId="2083715239" sldId="2146847060"/>
            <ac:picMk id="8" creationId="{F438AE07-809D-946B-C872-477A136B7B78}"/>
          </ac:picMkLst>
        </pc:picChg>
        <pc:picChg chg="add mod">
          <ac:chgData name="Pudi sai Ayeshwarya" userId="d8fcb07c07fce75b" providerId="LiveId" clId="{28EC84C6-339A-4E27-9081-63767DFDB1E4}" dt="2025-02-16T06:50:02.168" v="842" actId="962"/>
          <ac:picMkLst>
            <pc:docMk/>
            <pc:sldMk cId="2083715239" sldId="2146847060"/>
            <ac:picMk id="11" creationId="{FE8AE3BA-9B00-4981-A5DE-95EF71719D53}"/>
          </ac:picMkLst>
        </pc:picChg>
      </pc:sldChg>
      <pc:sldChg chg="modSp mod">
        <pc:chgData name="Pudi sai Ayeshwarya" userId="d8fcb07c07fce75b" providerId="LiveId" clId="{28EC84C6-339A-4E27-9081-63767DFDB1E4}" dt="2025-02-16T06:53:07.413" v="899" actId="14100"/>
        <pc:sldMkLst>
          <pc:docMk/>
          <pc:sldMk cId="2230664768" sldId="2146847061"/>
        </pc:sldMkLst>
        <pc:spChg chg="mod">
          <ac:chgData name="Pudi sai Ayeshwarya" userId="d8fcb07c07fce75b" providerId="LiveId" clId="{28EC84C6-339A-4E27-9081-63767DFDB1E4}" dt="2025-02-16T06:53:07.413" v="899" actId="14100"/>
          <ac:spMkLst>
            <pc:docMk/>
            <pc:sldMk cId="2230664768" sldId="2146847061"/>
            <ac:spMk id="3" creationId="{51A299DD-46FA-7866-41D8-C1BFCC2F69DD}"/>
          </ac:spMkLst>
        </pc:spChg>
      </pc:sldChg>
      <pc:sldChg chg="modSp mod">
        <pc:chgData name="Pudi sai Ayeshwarya" userId="d8fcb07c07fce75b" providerId="LiveId" clId="{28EC84C6-339A-4E27-9081-63767DFDB1E4}" dt="2025-02-16T06:52:15.132" v="893"/>
        <pc:sldMkLst>
          <pc:docMk/>
          <pc:sldMk cId="4233882376" sldId="2146847062"/>
        </pc:sldMkLst>
        <pc:spChg chg="mod">
          <ac:chgData name="Pudi sai Ayeshwarya" userId="d8fcb07c07fce75b" providerId="LiveId" clId="{28EC84C6-339A-4E27-9081-63767DFDB1E4}" dt="2025-02-16T06:52:15.132" v="893"/>
          <ac:spMkLst>
            <pc:docMk/>
            <pc:sldMk cId="4233882376" sldId="2146847062"/>
            <ac:spMk id="3" creationId="{D4974547-DF1B-77BB-E545-9344EDB9AD3F}"/>
          </ac:spMkLst>
        </pc:spChg>
      </pc:sldChg>
    </pc:docChg>
  </pc:docChgLst>
  <pc:docChgLst>
    <pc:chgData name="Pudi sai Ayeshwarya" userId="d8fcb07c07fce75b" providerId="Windows Live" clId="Web-{508B266D-B356-3911-AF9A-24B451932A9F}"/>
    <pc:docChg chg="modSld">
      <pc:chgData name="Pudi sai Ayeshwarya" userId="d8fcb07c07fce75b" providerId="Windows Live" clId="Web-{508B266D-B356-3911-AF9A-24B451932A9F}" dt="2025-02-24T13:31:55.391" v="39" actId="20577"/>
      <pc:docMkLst>
        <pc:docMk/>
      </pc:docMkLst>
      <pc:sldChg chg="modSp">
        <pc:chgData name="Pudi sai Ayeshwarya" userId="d8fcb07c07fce75b" providerId="Windows Live" clId="Web-{508B266D-B356-3911-AF9A-24B451932A9F}" dt="2025-02-24T13:31:55.391" v="39" actId="20577"/>
        <pc:sldMkLst>
          <pc:docMk/>
          <pc:sldMk cId="614882681" sldId="2146847055"/>
        </pc:sldMkLst>
        <pc:spChg chg="mod">
          <ac:chgData name="Pudi sai Ayeshwarya" userId="d8fcb07c07fce75b" providerId="Windows Live" clId="Web-{508B266D-B356-3911-AF9A-24B451932A9F}" dt="2025-02-24T13:31:55.391" v="39" actId="20577"/>
          <ac:spMkLst>
            <pc:docMk/>
            <pc:sldMk cId="614882681" sldId="2146847055"/>
            <ac:spMk id="3" creationId="{A6638FD1-D00E-E75B-705C-564F06D93D7B}"/>
          </ac:spMkLst>
        </pc:spChg>
        <pc:spChg chg="mod">
          <ac:chgData name="Pudi sai Ayeshwarya" userId="d8fcb07c07fce75b" providerId="Windows Live" clId="Web-{508B266D-B356-3911-AF9A-24B451932A9F}" dt="2025-02-24T13:28:12.103" v="11" actId="1076"/>
          <ac:spMkLst>
            <pc:docMk/>
            <pc:sldMk cId="614882681" sldId="2146847055"/>
            <ac:spMk id="5" creationId="{3F968F13-9AC4-7120-7ACD-9F752C767D5D}"/>
          </ac:spMkLst>
        </pc:spChg>
      </pc:sldChg>
      <pc:sldChg chg="modSp">
        <pc:chgData name="Pudi sai Ayeshwarya" userId="d8fcb07c07fce75b" providerId="Windows Live" clId="Web-{508B266D-B356-3911-AF9A-24B451932A9F}" dt="2025-02-24T13:27:33.180" v="10" actId="20577"/>
        <pc:sldMkLst>
          <pc:docMk/>
          <pc:sldMk cId="3819043843" sldId="2146847057"/>
        </pc:sldMkLst>
        <pc:spChg chg="mod">
          <ac:chgData name="Pudi sai Ayeshwarya" userId="d8fcb07c07fce75b" providerId="Windows Live" clId="Web-{508B266D-B356-3911-AF9A-24B451932A9F}" dt="2025-02-24T13:27:33.180" v="10" actId="20577"/>
          <ac:spMkLst>
            <pc:docMk/>
            <pc:sldMk cId="3819043843" sldId="2146847057"/>
            <ac:spMk id="3" creationId="{AB679E23-F86A-AFA9-FE9C-7F5A518E81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81837" y="1821635"/>
            <a:ext cx="11595798" cy="977778"/>
          </a:xfrm>
        </p:spPr>
        <p:txBody>
          <a:bodyPr>
            <a:normAutofit fontScale="90000"/>
          </a:bodyPr>
          <a:lstStyle/>
          <a:p>
            <a:r>
              <a:rPr lang="en-US" b="1" dirty="0">
                <a:solidFill>
                  <a:schemeClr val="accent1"/>
                </a:solidFill>
                <a:latin typeface="Arial" panose="020B0604020202020204" pitchFamily="34" charset="0"/>
                <a:cs typeface="Arial" panose="020B0604020202020204" pitchFamily="34" charset="0"/>
              </a:rPr>
              <a:t>SECURE DATA HIDING IN IMAGES USING STENOGRAPHY </a:t>
            </a:r>
          </a:p>
        </p:txBody>
      </p:sp>
      <p:sp>
        <p:nvSpPr>
          <p:cNvPr id="3" name="TextBox 2"/>
          <p:cNvSpPr txBox="1"/>
          <p:nvPr/>
        </p:nvSpPr>
        <p:spPr>
          <a:xfrm>
            <a:off x="-267324" y="94819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823965" y="4586365"/>
            <a:ext cx="1079193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Shaik Roshni</a:t>
            </a:r>
          </a:p>
          <a:p>
            <a:r>
              <a:rPr lang="en-US" sz="2000" b="1" dirty="0">
                <a:solidFill>
                  <a:schemeClr val="accent1">
                    <a:lumMod val="75000"/>
                  </a:schemeClr>
                </a:solidFill>
                <a:latin typeface="Arial"/>
                <a:cs typeface="Arial"/>
              </a:rPr>
              <a:t>Student Name : </a:t>
            </a:r>
            <a:r>
              <a:rPr lang="en-US" sz="2000" b="1">
                <a:solidFill>
                  <a:schemeClr val="accent1">
                    <a:lumMod val="75000"/>
                  </a:schemeClr>
                </a:solidFill>
                <a:latin typeface="Arial"/>
                <a:cs typeface="Arial"/>
              </a:rPr>
              <a:t>Shaik Roshni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GEETHANJALI INSTITUTE OF SCIENCE &amp; TECHNOLOGY COMPUTER SCIENCE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305435" indent="-305435">
              <a:buNone/>
            </a:pPr>
            <a:endParaRPr lang="en-US" sz="2000" b="1" dirty="0">
              <a:solidFill>
                <a:schemeClr val="accent1"/>
              </a:solidFill>
            </a:endParaRPr>
          </a:p>
          <a:p>
            <a:pPr marL="305435" indent="-305435">
              <a:buNone/>
            </a:pPr>
            <a:r>
              <a:rPr lang="en-US" sz="2000" b="1" dirty="0">
                <a:solidFill>
                  <a:schemeClr val="accent1"/>
                </a:solidFill>
              </a:rPr>
              <a:t>Future Scope of Steganography:</a:t>
            </a:r>
            <a:endParaRPr lang="en-US" sz="2000" dirty="0">
              <a:solidFill>
                <a:schemeClr val="accent1"/>
              </a:solidFill>
            </a:endParaRPr>
          </a:p>
          <a:p>
            <a:pPr marL="0" indent="0">
              <a:buNone/>
            </a:pPr>
            <a:r>
              <a:rPr lang="en-US" b="1" dirty="0">
                <a:ea typeface="+mn-lt"/>
                <a:cs typeface="+mn-lt"/>
              </a:rPr>
              <a:t>1. Advanced Algorithms</a:t>
            </a:r>
            <a:r>
              <a:rPr lang="en-US" dirty="0">
                <a:ea typeface="+mn-lt"/>
                <a:cs typeface="+mn-lt"/>
              </a:rPr>
              <a:t>:</a:t>
            </a:r>
            <a:endParaRPr lang="en-US" dirty="0"/>
          </a:p>
          <a:p>
            <a:pPr marL="305435" indent="-305435"/>
            <a:r>
              <a:rPr lang="en-US" dirty="0">
                <a:ea typeface="+mn-lt"/>
                <a:cs typeface="+mn-lt"/>
              </a:rPr>
              <a:t>Development of more robust and efficient algorithms.</a:t>
            </a:r>
            <a:endParaRPr lang="en-US" dirty="0"/>
          </a:p>
          <a:p>
            <a:pPr marL="305435" indent="-305435"/>
            <a:r>
              <a:rPr lang="en-US" dirty="0">
                <a:ea typeface="+mn-lt"/>
                <a:cs typeface="+mn-lt"/>
              </a:rPr>
              <a:t>Enhanced security against detection techniques.</a:t>
            </a:r>
            <a:endParaRPr lang="en-US" dirty="0"/>
          </a:p>
          <a:p>
            <a:pPr marL="0" indent="0">
              <a:buNone/>
            </a:pPr>
            <a:r>
              <a:rPr lang="en-US" b="1" dirty="0">
                <a:ea typeface="+mn-lt"/>
                <a:cs typeface="+mn-lt"/>
              </a:rPr>
              <a:t>2. Quantum Computing</a:t>
            </a:r>
            <a:r>
              <a:rPr lang="en-US" dirty="0">
                <a:ea typeface="+mn-lt"/>
                <a:cs typeface="+mn-lt"/>
              </a:rPr>
              <a:t>:</a:t>
            </a:r>
            <a:endParaRPr lang="en-US" dirty="0"/>
          </a:p>
          <a:p>
            <a:pPr marL="305435" indent="-305435"/>
            <a:r>
              <a:rPr lang="en-US" dirty="0">
                <a:ea typeface="+mn-lt"/>
                <a:cs typeface="+mn-lt"/>
              </a:rPr>
              <a:t>Exploration of quantum steganography.</a:t>
            </a:r>
            <a:endParaRPr lang="en-US" dirty="0"/>
          </a:p>
          <a:p>
            <a:pPr marL="305435" indent="-305435"/>
            <a:r>
              <a:rPr lang="en-US" dirty="0">
                <a:ea typeface="+mn-lt"/>
                <a:cs typeface="+mn-lt"/>
              </a:rPr>
              <a:t>Potential for unbreakable data hiding techniques.</a:t>
            </a:r>
            <a:endParaRPr lang="en-US" dirty="0"/>
          </a:p>
          <a:p>
            <a:pPr marL="0" indent="0">
              <a:buNone/>
            </a:pPr>
            <a:r>
              <a:rPr lang="en-US" b="1" dirty="0">
                <a:ea typeface="+mn-lt"/>
                <a:cs typeface="+mn-lt"/>
              </a:rPr>
              <a:t>3. AI and Machine Learning</a:t>
            </a:r>
            <a:r>
              <a:rPr lang="en-US" dirty="0">
                <a:ea typeface="+mn-lt"/>
                <a:cs typeface="+mn-lt"/>
              </a:rPr>
              <a:t>:</a:t>
            </a:r>
            <a:endParaRPr lang="en-US" dirty="0"/>
          </a:p>
          <a:p>
            <a:pPr marL="305435" indent="-305435"/>
            <a:r>
              <a:rPr lang="en-US" dirty="0">
                <a:ea typeface="+mn-lt"/>
                <a:cs typeface="+mn-lt"/>
              </a:rPr>
              <a:t>Integration of AI for smarter data embedding and extraction.</a:t>
            </a:r>
            <a:endParaRPr lang="en-US" dirty="0"/>
          </a:p>
          <a:p>
            <a:pPr marL="305435" indent="-305435"/>
            <a:r>
              <a:rPr lang="en-US" dirty="0">
                <a:ea typeface="+mn-lt"/>
                <a:cs typeface="+mn-lt"/>
              </a:rPr>
              <a:t>Improved detection of steganographic content by cybersecurity systems.</a:t>
            </a:r>
            <a:endParaRPr lang="en-US" dirty="0"/>
          </a:p>
          <a:p>
            <a:pPr marL="0" indent="0">
              <a:buNone/>
            </a:pPr>
            <a:r>
              <a:rPr lang="en-US" b="1" dirty="0">
                <a:ea typeface="+mn-lt"/>
                <a:cs typeface="+mn-lt"/>
              </a:rPr>
              <a:t>4. Steganography in IoT and Smart Devices</a:t>
            </a:r>
            <a:r>
              <a:rPr lang="en-US" dirty="0">
                <a:ea typeface="+mn-lt"/>
                <a:cs typeface="+mn-lt"/>
              </a:rPr>
              <a:t>:</a:t>
            </a:r>
            <a:endParaRPr lang="en-US" dirty="0"/>
          </a:p>
          <a:p>
            <a:pPr marL="305435" indent="-305435"/>
            <a:r>
              <a:rPr lang="en-US" dirty="0">
                <a:ea typeface="+mn-lt"/>
                <a:cs typeface="+mn-lt"/>
              </a:rPr>
              <a:t>Secure communication between IoT devices.</a:t>
            </a:r>
            <a:endParaRPr lang="en-US" dirty="0"/>
          </a:p>
          <a:p>
            <a:pPr marL="305435" indent="-305435"/>
            <a:r>
              <a:rPr lang="en-US" dirty="0">
                <a:ea typeface="+mn-lt"/>
                <a:cs typeface="+mn-lt"/>
              </a:rPr>
              <a:t>Protection of data in smart homes and connected environments.</a:t>
            </a:r>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7157" y="76228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41871" y="1232451"/>
            <a:ext cx="11029615" cy="5268833"/>
          </a:xfrm>
        </p:spPr>
        <p:txBody>
          <a:bodyPr>
            <a:normAutofit lnSpcReduction="10000"/>
          </a:bodyPr>
          <a:lstStyle/>
          <a:p>
            <a:r>
              <a:rPr lang="en-US" dirty="0"/>
              <a:t>Developed a program that can encrypt and decrypt secret messages using image steganography. The program should:</a:t>
            </a:r>
          </a:p>
          <a:p>
            <a:pPr>
              <a:buFont typeface="+mj-lt"/>
              <a:buAutoNum type="arabicPeriod"/>
            </a:pPr>
            <a:r>
              <a:rPr lang="en-US" sz="2000" b="1" dirty="0"/>
              <a:t>Encryption</a:t>
            </a:r>
            <a:r>
              <a:rPr lang="en-US" sz="2000" dirty="0"/>
              <a:t>:</a:t>
            </a:r>
          </a:p>
          <a:p>
            <a:pPr marL="742950" lvl="1" indent="-285750">
              <a:buFont typeface="+mj-lt"/>
              <a:buAutoNum type="arabicPeriod"/>
            </a:pPr>
            <a:r>
              <a:rPr lang="en-US" sz="1600" dirty="0"/>
              <a:t>Load an image from a specified path.</a:t>
            </a:r>
          </a:p>
          <a:p>
            <a:pPr marL="742950" lvl="1" indent="-285750">
              <a:buFont typeface="+mj-lt"/>
              <a:buAutoNum type="arabicPeriod"/>
            </a:pPr>
            <a:r>
              <a:rPr lang="en-US" sz="1600" dirty="0"/>
              <a:t>Take a secret message and a passcode as input from the user.</a:t>
            </a:r>
          </a:p>
          <a:p>
            <a:pPr marL="742950" lvl="1" indent="-285750">
              <a:buFont typeface="+mj-lt"/>
              <a:buAutoNum type="arabicPeriod"/>
            </a:pPr>
            <a:r>
              <a:rPr lang="en-US" sz="1600" dirty="0"/>
              <a:t>Encode the secret message into the image pixels.</a:t>
            </a:r>
          </a:p>
          <a:p>
            <a:pPr marL="742950" lvl="1" indent="-285750">
              <a:buFont typeface="+mj-lt"/>
              <a:buAutoNum type="arabicPeriod"/>
            </a:pPr>
            <a:r>
              <a:rPr lang="en-US" sz="1600" dirty="0"/>
              <a:t>Save the modified image with the secret message embedded.</a:t>
            </a:r>
          </a:p>
          <a:p>
            <a:pPr>
              <a:buFont typeface="+mj-lt"/>
              <a:buAutoNum type="arabicPeriod"/>
            </a:pPr>
            <a:r>
              <a:rPr lang="en-US" sz="2000" b="1" dirty="0"/>
              <a:t>Decryption</a:t>
            </a:r>
            <a:r>
              <a:rPr lang="en-US" sz="2000" dirty="0"/>
              <a:t>:</a:t>
            </a:r>
          </a:p>
          <a:p>
            <a:pPr marL="742950" lvl="1" indent="-285750">
              <a:buFont typeface="+mj-lt"/>
              <a:buAutoNum type="arabicPeriod"/>
            </a:pPr>
            <a:r>
              <a:rPr lang="en-US" sz="1600" dirty="0"/>
              <a:t>Load the encrypted image.</a:t>
            </a:r>
          </a:p>
          <a:p>
            <a:pPr marL="742950" lvl="1" indent="-285750">
              <a:buFont typeface="+mj-lt"/>
              <a:buAutoNum type="arabicPeriod"/>
            </a:pPr>
            <a:r>
              <a:rPr lang="en-US" sz="1600" dirty="0"/>
              <a:t>Take a passcode as input from the user.</a:t>
            </a:r>
          </a:p>
          <a:p>
            <a:pPr marL="742950" lvl="1" indent="-285750">
              <a:buFont typeface="+mj-lt"/>
              <a:buAutoNum type="arabicPeriod"/>
            </a:pPr>
            <a:r>
              <a:rPr lang="en-US" sz="1600" dirty="0"/>
              <a:t>If the passcode matches, decode and retrieve the original secret message from the image pixels.</a:t>
            </a:r>
          </a:p>
          <a:p>
            <a:pPr marL="742950" lvl="1" indent="-285750">
              <a:buFont typeface="+mj-lt"/>
              <a:buAutoNum type="arabicPeriod"/>
            </a:pPr>
            <a:r>
              <a:rPr lang="en-US" sz="1600" dirty="0"/>
              <a:t>Display the decrypted message.</a:t>
            </a:r>
          </a:p>
          <a:p>
            <a:r>
              <a:rPr lang="en-US" dirty="0"/>
              <a:t>The program should ensure that the encoding and decoding processes are accurate and secure, preventing unauthorized access to the encrypted message</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C9280E5C-88BD-CA04-1D37-EBE0A212B839}"/>
              </a:ext>
            </a:extLst>
          </p:cNvPr>
          <p:cNvSpPr>
            <a:spLocks noGrp="1" noChangeArrowheads="1"/>
          </p:cNvSpPr>
          <p:nvPr>
            <p:ph idx="1"/>
          </p:nvPr>
        </p:nvSpPr>
        <p:spPr bwMode="auto">
          <a:xfrm>
            <a:off x="441325" y="1186120"/>
            <a:ext cx="11355440" cy="4336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 </a:t>
            </a:r>
            <a:r>
              <a:rPr lang="en-US" altLang="en-US" sz="2400" b="1" dirty="0">
                <a:solidFill>
                  <a:srgbClr val="0070C0"/>
                </a:solidFill>
                <a:latin typeface="Arial" panose="020B0604020202020204" pitchFamily="34" charset="0"/>
              </a:rPr>
              <a:t>I Used libraries ,Platform and Tools used for the stenography code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chemeClr val="tx1"/>
                </a:solidFill>
                <a:latin typeface="Arial" panose="020B0604020202020204" pitchFamily="34" charset="0"/>
              </a:rPr>
              <a:t>Libraries</a:t>
            </a:r>
            <a:r>
              <a:rPr lang="en-US" altLang="en-US" sz="2800" b="1" dirty="0">
                <a:solidFill>
                  <a:schemeClr val="tx1"/>
                </a:solidFill>
                <a:latin typeface="Arial" panose="020B0604020202020204" pitchFamily="34" charset="0"/>
              </a:rPr>
              <a:t>:</a:t>
            </a:r>
          </a:p>
          <a:p>
            <a:pPr>
              <a:buFont typeface="+mj-lt"/>
              <a:buAutoNum type="arabicPeriod"/>
            </a:pPr>
            <a:r>
              <a:rPr lang="en-US" sz="1800" b="1" dirty="0"/>
              <a:t>Python</a:t>
            </a:r>
            <a:r>
              <a:rPr lang="en-US" sz="1800" dirty="0"/>
              <a:t>: The primary programming language used.</a:t>
            </a:r>
          </a:p>
          <a:p>
            <a:pPr>
              <a:buFont typeface="+mj-lt"/>
              <a:buAutoNum type="arabicPeriod"/>
            </a:pPr>
            <a:r>
              <a:rPr lang="en-US" sz="1800" b="1" dirty="0"/>
              <a:t>OpenCV (cv2)</a:t>
            </a:r>
            <a:r>
              <a:rPr lang="en-US" sz="1800" dirty="0"/>
              <a:t>: For image processing and handling image files.</a:t>
            </a:r>
          </a:p>
          <a:p>
            <a:pPr>
              <a:buFont typeface="+mj-lt"/>
              <a:buAutoNum type="arabicPeriod"/>
            </a:pPr>
            <a:r>
              <a:rPr lang="en-US" sz="1800" b="1" dirty="0"/>
              <a:t>OS</a:t>
            </a:r>
            <a:r>
              <a:rPr lang="en-US" sz="1800" dirty="0"/>
              <a:t>: For interacting with the operating system to open files</a:t>
            </a:r>
            <a:r>
              <a:rPr lang="en-US" sz="2400" dirty="0"/>
              <a:t>.</a:t>
            </a:r>
          </a:p>
          <a:p>
            <a:pPr marL="0" indent="0">
              <a:buNone/>
            </a:pPr>
            <a:r>
              <a:rPr lang="en-US" sz="2800" b="1" dirty="0"/>
              <a:t>Platforms:</a:t>
            </a:r>
          </a:p>
          <a:p>
            <a:pPr marL="0" indent="0">
              <a:buNone/>
            </a:pPr>
            <a:r>
              <a:rPr lang="en-IN" sz="1800" b="1" dirty="0"/>
              <a:t>Operating System</a:t>
            </a:r>
            <a:r>
              <a:rPr lang="en-IN" sz="1800" dirty="0"/>
              <a:t>: </a:t>
            </a:r>
            <a:r>
              <a:rPr lang="en-US" sz="1800" dirty="0"/>
              <a:t>A Python module that provides a way of using operating system-dependent functionality</a:t>
            </a:r>
            <a:r>
              <a:rPr lang="en-US" sz="2800" dirty="0"/>
              <a:t>. </a:t>
            </a:r>
            <a:endParaRPr lang="en-US" sz="2800" b="1"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  </a:t>
            </a:r>
            <a:r>
              <a:rPr lang="en-US" altLang="en-US" sz="2400" b="1" dirty="0">
                <a:solidFill>
                  <a:schemeClr val="tx1"/>
                </a:solidFill>
                <a:latin typeface="Arial" panose="020B0604020202020204" pitchFamily="34" charset="0"/>
              </a:rPr>
              <a:t>Tools :</a:t>
            </a:r>
          </a:p>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t>IDLE/Code Editor</a:t>
            </a:r>
            <a:r>
              <a:rPr lang="en-US" sz="1800" dirty="0"/>
              <a:t>: To write and execute the Python code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r>
              <a:rPr lang="en-US" sz="2200" b="1" dirty="0">
                <a:solidFill>
                  <a:srgbClr val="0070C0"/>
                </a:solidFill>
              </a:rPr>
              <a:t>Here are some "wow factors" for this stenography code:</a:t>
            </a:r>
          </a:p>
          <a:p>
            <a:pPr>
              <a:buFont typeface="+mj-lt"/>
              <a:buAutoNum type="arabicPeriod"/>
            </a:pPr>
            <a:r>
              <a:rPr lang="en-US" sz="2000" b="1" dirty="0"/>
              <a:t>Image Steganography</a:t>
            </a:r>
            <a:r>
              <a:rPr lang="en-US" sz="2000" dirty="0"/>
              <a:t>: The code ingeniously uses image pixels to hide and retrieve secret messages, demonstrating the fascinating technique of steganography.</a:t>
            </a:r>
          </a:p>
          <a:p>
            <a:pPr>
              <a:buFont typeface="+mj-lt"/>
              <a:buAutoNum type="arabicPeriod"/>
            </a:pPr>
            <a:r>
              <a:rPr lang="en-US" sz="2000" b="1" dirty="0"/>
              <a:t>Custom Encoding</a:t>
            </a:r>
            <a:r>
              <a:rPr lang="en-US" sz="2000" dirty="0"/>
              <a:t>: By using dictionaries to convert characters to pixel values and vice versa, the code showcases a personalized method of encoding and decoding messages.</a:t>
            </a:r>
          </a:p>
          <a:p>
            <a:pPr>
              <a:buFont typeface="+mj-lt"/>
              <a:buAutoNum type="arabicPeriod"/>
            </a:pPr>
            <a:r>
              <a:rPr lang="en-US" sz="2000" b="1" dirty="0"/>
              <a:t>Cross-Platform Potential</a:t>
            </a:r>
            <a:r>
              <a:rPr lang="en-US" sz="2000" dirty="0"/>
              <a:t>: While it includes a Windows-specific command, the core logic of the code can be adapted for various operating systems, making it versatile.</a:t>
            </a:r>
          </a:p>
          <a:p>
            <a:pPr>
              <a:buFont typeface="+mj-lt"/>
              <a:buAutoNum type="arabicPeriod"/>
            </a:pPr>
            <a:r>
              <a:rPr lang="en-US" sz="2000" b="1" dirty="0"/>
              <a:t>User Interaction</a:t>
            </a:r>
            <a:r>
              <a:rPr lang="en-US" sz="2000" dirty="0"/>
              <a:t>: The program involves user input for both encryption and decryption, ensuring that the process is interactive and tailored to the user's needs.</a:t>
            </a:r>
          </a:p>
          <a:p>
            <a:pPr>
              <a:buFont typeface="+mj-lt"/>
              <a:buAutoNum type="arabicPeriod"/>
            </a:pPr>
            <a:r>
              <a:rPr lang="en-US" sz="2000" b="1" dirty="0"/>
              <a:t>Security with Passcode</a:t>
            </a:r>
            <a:r>
              <a:rPr lang="en-US" sz="2000" dirty="0"/>
              <a:t>: Adding a passcode for decryption enhances the security aspect, ensuring that only authorized users can access the hidden message.</a:t>
            </a:r>
          </a:p>
          <a:p>
            <a:pPr>
              <a:buFont typeface="+mj-lt"/>
              <a:buAutoNum type="arabicPeriod"/>
            </a:pPr>
            <a:r>
              <a:rPr lang="en-US" sz="2000" b="1" dirty="0"/>
              <a:t>Creative Use of Pixels</a:t>
            </a:r>
            <a:r>
              <a:rPr lang="en-US" sz="2000" dirty="0"/>
              <a:t>: The code effectively utilizes the RGB channels of image pixels to encode the message, showcasing a creative and efficient way to handle data within images.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250540"/>
            <a:ext cx="11029615" cy="5136701"/>
          </a:xfrm>
        </p:spPr>
        <p:txBody>
          <a:bodyPr>
            <a:normAutofit fontScale="77500" lnSpcReduction="20000"/>
          </a:bodyPr>
          <a:lstStyle/>
          <a:p>
            <a:pPr marL="305435" indent="-305435">
              <a:buNone/>
            </a:pPr>
            <a:endParaRPr lang="en-IN" sz="1600" b="1" dirty="0"/>
          </a:p>
          <a:p>
            <a:pPr marL="305435" indent="0">
              <a:buNone/>
            </a:pPr>
            <a:r>
              <a:rPr lang="en-IN" b="1" dirty="0">
                <a:ea typeface="+mn-lt"/>
                <a:cs typeface="+mn-lt"/>
              </a:rPr>
              <a:t>Government Agencies</a:t>
            </a:r>
            <a:r>
              <a:rPr lang="en-IN" dirty="0">
                <a:ea typeface="+mn-lt"/>
                <a:cs typeface="+mn-lt"/>
              </a:rPr>
              <a:t>:</a:t>
            </a:r>
            <a:endParaRPr lang="en-IN" dirty="0"/>
          </a:p>
          <a:p>
            <a:pPr marL="305435" indent="-305435">
              <a:buFont typeface="Wingdings 2"/>
              <a:buChar char=""/>
            </a:pPr>
            <a:r>
              <a:rPr lang="en-IN" dirty="0">
                <a:ea typeface="+mn-lt"/>
                <a:cs typeface="+mn-lt"/>
              </a:rPr>
              <a:t>Confidential communication.</a:t>
            </a:r>
            <a:endParaRPr lang="en-IN" dirty="0"/>
          </a:p>
          <a:p>
            <a:pPr marL="305435" indent="-305435">
              <a:buFont typeface="Wingdings 2"/>
              <a:buChar char=""/>
            </a:pPr>
            <a:r>
              <a:rPr lang="en-IN" dirty="0">
                <a:ea typeface="+mn-lt"/>
                <a:cs typeface="+mn-lt"/>
              </a:rPr>
              <a:t>Secure intelligence operations.</a:t>
            </a:r>
            <a:endParaRPr lang="en-IN" dirty="0"/>
          </a:p>
          <a:p>
            <a:pPr marL="305435" indent="-305435">
              <a:buFont typeface="Wingdings 2"/>
              <a:buChar char=""/>
            </a:pPr>
            <a:r>
              <a:rPr lang="en-IN" dirty="0">
                <a:ea typeface="+mn-lt"/>
                <a:cs typeface="+mn-lt"/>
              </a:rPr>
              <a:t>Protect national security information.</a:t>
            </a:r>
            <a:endParaRPr lang="en-IN" dirty="0"/>
          </a:p>
          <a:p>
            <a:pPr marL="305435" indent="0">
              <a:buNone/>
            </a:pPr>
            <a:r>
              <a:rPr lang="en-IN" b="1" dirty="0">
                <a:ea typeface="+mn-lt"/>
                <a:cs typeface="+mn-lt"/>
              </a:rPr>
              <a:t>Corporate Sector</a:t>
            </a:r>
            <a:r>
              <a:rPr lang="en-IN" dirty="0">
                <a:ea typeface="+mn-lt"/>
                <a:cs typeface="+mn-lt"/>
              </a:rPr>
              <a:t>:</a:t>
            </a:r>
            <a:endParaRPr lang="en-IN" dirty="0"/>
          </a:p>
          <a:p>
            <a:pPr marL="305435" indent="-305435">
              <a:buFont typeface="Wingdings 2"/>
              <a:buChar char=""/>
            </a:pPr>
            <a:r>
              <a:rPr lang="en-IN" dirty="0">
                <a:ea typeface="+mn-lt"/>
                <a:cs typeface="+mn-lt"/>
              </a:rPr>
              <a:t>Safeguard intellectual property.</a:t>
            </a:r>
            <a:endParaRPr lang="en-IN" dirty="0"/>
          </a:p>
          <a:p>
            <a:pPr marL="305435" indent="-305435">
              <a:buFont typeface="Wingdings 2"/>
              <a:buChar char=""/>
            </a:pPr>
            <a:r>
              <a:rPr lang="en-IN" dirty="0">
                <a:ea typeface="+mn-lt"/>
                <a:cs typeface="+mn-lt"/>
              </a:rPr>
              <a:t>Protect trade secrets from competitors.</a:t>
            </a:r>
            <a:endParaRPr lang="en-IN" dirty="0"/>
          </a:p>
          <a:p>
            <a:pPr marL="305435" indent="-305435">
              <a:buFont typeface="Wingdings 2"/>
              <a:buChar char=""/>
            </a:pPr>
            <a:r>
              <a:rPr lang="en-IN" dirty="0">
                <a:ea typeface="+mn-lt"/>
                <a:cs typeface="+mn-lt"/>
              </a:rPr>
              <a:t>Secure internal communication.</a:t>
            </a:r>
            <a:endParaRPr lang="en-IN" dirty="0"/>
          </a:p>
          <a:p>
            <a:pPr marL="305435" indent="0">
              <a:buNone/>
            </a:pPr>
            <a:r>
              <a:rPr lang="en-IN" b="1" dirty="0">
                <a:ea typeface="+mn-lt"/>
                <a:cs typeface="+mn-lt"/>
              </a:rPr>
              <a:t>Individuals</a:t>
            </a:r>
            <a:r>
              <a:rPr lang="en-IN" dirty="0">
                <a:ea typeface="+mn-lt"/>
                <a:cs typeface="+mn-lt"/>
              </a:rPr>
              <a:t>:</a:t>
            </a:r>
            <a:endParaRPr lang="en-IN" dirty="0"/>
          </a:p>
          <a:p>
            <a:pPr marL="305435" indent="-305435">
              <a:buFont typeface="Wingdings 2"/>
              <a:buChar char=""/>
            </a:pPr>
            <a:r>
              <a:rPr lang="en-IN" dirty="0">
                <a:ea typeface="+mn-lt"/>
                <a:cs typeface="+mn-lt"/>
              </a:rPr>
              <a:t>Personal privacy protection.</a:t>
            </a:r>
            <a:endParaRPr lang="en-IN" dirty="0"/>
          </a:p>
          <a:p>
            <a:pPr marL="305435" indent="-305435">
              <a:buFont typeface="Wingdings 2"/>
              <a:buChar char=""/>
            </a:pPr>
            <a:r>
              <a:rPr lang="en-IN" dirty="0">
                <a:ea typeface="+mn-lt"/>
                <a:cs typeface="+mn-lt"/>
              </a:rPr>
              <a:t>Hide sensitive documents and messages.</a:t>
            </a:r>
            <a:endParaRPr lang="en-IN" dirty="0"/>
          </a:p>
          <a:p>
            <a:pPr marL="305435" indent="-305435">
              <a:buFont typeface="Wingdings 2"/>
              <a:buChar char=""/>
            </a:pPr>
            <a:r>
              <a:rPr lang="en-IN" dirty="0">
                <a:ea typeface="+mn-lt"/>
                <a:cs typeface="+mn-lt"/>
              </a:rPr>
              <a:t>Maintain confidentiality in digital exchanges.</a:t>
            </a:r>
            <a:endParaRPr lang="en-IN" dirty="0"/>
          </a:p>
          <a:p>
            <a:pPr marL="305435" indent="0">
              <a:buNone/>
            </a:pPr>
            <a:r>
              <a:rPr lang="en-IN" b="1" dirty="0">
                <a:ea typeface="+mn-lt"/>
                <a:cs typeface="+mn-lt"/>
              </a:rPr>
              <a:t>Educational Institutions</a:t>
            </a:r>
            <a:r>
              <a:rPr lang="en-IN" dirty="0">
                <a:ea typeface="+mn-lt"/>
                <a:cs typeface="+mn-lt"/>
              </a:rPr>
              <a:t>:</a:t>
            </a:r>
            <a:endParaRPr lang="en-IN" dirty="0"/>
          </a:p>
          <a:p>
            <a:pPr marL="305435" indent="-305435">
              <a:buFont typeface="Wingdings 2"/>
              <a:buChar char=""/>
            </a:pPr>
            <a:r>
              <a:rPr lang="en-IN" dirty="0">
                <a:ea typeface="+mn-lt"/>
                <a:cs typeface="+mn-lt"/>
              </a:rPr>
              <a:t>Teach cybersecurity and cryptography.</a:t>
            </a:r>
            <a:endParaRPr lang="en-IN" dirty="0"/>
          </a:p>
          <a:p>
            <a:pPr marL="305435" indent="-305435">
              <a:buFont typeface="Wingdings 2"/>
              <a:buChar char=""/>
            </a:pPr>
            <a:r>
              <a:rPr lang="en-IN" dirty="0">
                <a:ea typeface="+mn-lt"/>
                <a:cs typeface="+mn-lt"/>
              </a:rPr>
              <a:t>Research in data hiding techniques.</a:t>
            </a:r>
            <a:endParaRPr lang="en-IN" dirty="0"/>
          </a:p>
          <a:p>
            <a:pPr marL="305435" indent="-305435">
              <a:buFont typeface="Wingdings 2"/>
              <a:buChar char=""/>
            </a:pPr>
            <a:r>
              <a:rPr lang="en-IN" dirty="0">
                <a:ea typeface="+mn-lt"/>
                <a:cs typeface="+mn-lt"/>
              </a:rPr>
              <a:t>Encourage hands-on learning for students.</a:t>
            </a:r>
            <a:endParaRPr lang="en-IN"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 program&#10;&#10;AI-generated content may be incorrect.">
            <a:extLst>
              <a:ext uri="{FF2B5EF4-FFF2-40B4-BE49-F238E27FC236}">
                <a16:creationId xmlns:a16="http://schemas.microsoft.com/office/drawing/2014/main" id="{1FD5B5D8-17D4-4C6E-E1B9-E1E3AAED51C5}"/>
              </a:ext>
            </a:extLst>
          </p:cNvPr>
          <p:cNvPicPr>
            <a:picLocks noGrp="1" noChangeAspect="1"/>
          </p:cNvPicPr>
          <p:nvPr>
            <p:ph idx="1"/>
          </p:nvPr>
        </p:nvPicPr>
        <p:blipFill>
          <a:blip r:embed="rId2"/>
          <a:stretch>
            <a:fillRect/>
          </a:stretch>
        </p:blipFill>
        <p:spPr>
          <a:xfrm>
            <a:off x="581193" y="1301750"/>
            <a:ext cx="3249127" cy="3178810"/>
          </a:xfrm>
        </p:spPr>
      </p:pic>
      <p:sp>
        <p:nvSpPr>
          <p:cNvPr id="6" name="TextBox 5">
            <a:extLst>
              <a:ext uri="{FF2B5EF4-FFF2-40B4-BE49-F238E27FC236}">
                <a16:creationId xmlns:a16="http://schemas.microsoft.com/office/drawing/2014/main" id="{9B2B1A2E-67DF-ACEB-0C45-8A8B5D15CE03}"/>
              </a:ext>
            </a:extLst>
          </p:cNvPr>
          <p:cNvSpPr txBox="1"/>
          <p:nvPr/>
        </p:nvSpPr>
        <p:spPr>
          <a:xfrm>
            <a:off x="386080" y="4866640"/>
            <a:ext cx="6522720" cy="369332"/>
          </a:xfrm>
          <a:prstGeom prst="rect">
            <a:avLst/>
          </a:prstGeom>
          <a:noFill/>
        </p:spPr>
        <p:txBody>
          <a:bodyPr wrap="square" rtlCol="0">
            <a:spAutoFit/>
          </a:bodyPr>
          <a:lstStyle/>
          <a:p>
            <a:r>
              <a:rPr lang="en-IN" dirty="0"/>
              <a:t>Encryption message code</a:t>
            </a:r>
          </a:p>
        </p:txBody>
      </p:sp>
      <p:pic>
        <p:nvPicPr>
          <p:cNvPr id="8" name="Picture 7" descr="A screenshot of a computer&#10;&#10;AI-generated content may be incorrect.">
            <a:extLst>
              <a:ext uri="{FF2B5EF4-FFF2-40B4-BE49-F238E27FC236}">
                <a16:creationId xmlns:a16="http://schemas.microsoft.com/office/drawing/2014/main" id="{F438AE07-809D-946B-C872-477A136B7B78}"/>
              </a:ext>
            </a:extLst>
          </p:cNvPr>
          <p:cNvPicPr>
            <a:picLocks noChangeAspect="1"/>
          </p:cNvPicPr>
          <p:nvPr/>
        </p:nvPicPr>
        <p:blipFill>
          <a:blip r:embed="rId3"/>
          <a:stretch>
            <a:fillRect/>
          </a:stretch>
        </p:blipFill>
        <p:spPr>
          <a:xfrm>
            <a:off x="4094480" y="1301750"/>
            <a:ext cx="2814320" cy="3178810"/>
          </a:xfrm>
          <a:prstGeom prst="rect">
            <a:avLst/>
          </a:prstGeom>
        </p:spPr>
      </p:pic>
      <p:sp>
        <p:nvSpPr>
          <p:cNvPr id="9" name="TextBox 8">
            <a:extLst>
              <a:ext uri="{FF2B5EF4-FFF2-40B4-BE49-F238E27FC236}">
                <a16:creationId xmlns:a16="http://schemas.microsoft.com/office/drawing/2014/main" id="{6CE5110D-34C2-38F6-28D9-A556E2B64660}"/>
              </a:ext>
            </a:extLst>
          </p:cNvPr>
          <p:cNvSpPr txBox="1"/>
          <p:nvPr/>
        </p:nvSpPr>
        <p:spPr>
          <a:xfrm>
            <a:off x="4094480" y="4866640"/>
            <a:ext cx="2814320" cy="369332"/>
          </a:xfrm>
          <a:prstGeom prst="rect">
            <a:avLst/>
          </a:prstGeom>
          <a:noFill/>
        </p:spPr>
        <p:txBody>
          <a:bodyPr wrap="square" rtlCol="0">
            <a:spAutoFit/>
          </a:bodyPr>
          <a:lstStyle/>
          <a:p>
            <a:r>
              <a:rPr lang="en-IN" dirty="0"/>
              <a:t>Decryption message code</a:t>
            </a:r>
          </a:p>
        </p:txBody>
      </p:sp>
      <p:pic>
        <p:nvPicPr>
          <p:cNvPr id="11" name="Picture 10" descr="A screenshot of a computer">
            <a:extLst>
              <a:ext uri="{FF2B5EF4-FFF2-40B4-BE49-F238E27FC236}">
                <a16:creationId xmlns:a16="http://schemas.microsoft.com/office/drawing/2014/main" id="{FE8AE3BA-9B00-4981-A5DE-95EF71719D53}"/>
              </a:ext>
            </a:extLst>
          </p:cNvPr>
          <p:cNvPicPr>
            <a:picLocks noChangeAspect="1"/>
          </p:cNvPicPr>
          <p:nvPr/>
        </p:nvPicPr>
        <p:blipFill>
          <a:blip r:embed="rId4"/>
          <a:stretch>
            <a:fillRect/>
          </a:stretch>
        </p:blipFill>
        <p:spPr>
          <a:xfrm>
            <a:off x="6908800" y="1232452"/>
            <a:ext cx="4846320" cy="3248108"/>
          </a:xfrm>
          <a:prstGeom prst="rect">
            <a:avLst/>
          </a:prstGeom>
        </p:spPr>
      </p:pic>
      <p:sp>
        <p:nvSpPr>
          <p:cNvPr id="12" name="TextBox 11">
            <a:extLst>
              <a:ext uri="{FF2B5EF4-FFF2-40B4-BE49-F238E27FC236}">
                <a16:creationId xmlns:a16="http://schemas.microsoft.com/office/drawing/2014/main" id="{7C50AAFC-0687-0B27-BE21-25F775F774AE}"/>
              </a:ext>
            </a:extLst>
          </p:cNvPr>
          <p:cNvSpPr txBox="1"/>
          <p:nvPr/>
        </p:nvSpPr>
        <p:spPr>
          <a:xfrm>
            <a:off x="7254240" y="4988560"/>
            <a:ext cx="4084320" cy="646331"/>
          </a:xfrm>
          <a:prstGeom prst="rect">
            <a:avLst/>
          </a:prstGeom>
          <a:noFill/>
        </p:spPr>
        <p:txBody>
          <a:bodyPr wrap="square" rtlCol="0">
            <a:spAutoFit/>
          </a:bodyPr>
          <a:lstStyle/>
          <a:p>
            <a:r>
              <a:rPr lang="en-IN" dirty="0"/>
              <a:t>Output Of  Both Encryption and Decryption</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demonstrates the application of image steganography to securely encode and decode secret messages within image files. By utilizing Python programming, OpenCV for image processing, and OS module for operating system interactions, the code effectively:</a:t>
            </a:r>
          </a:p>
          <a:p>
            <a:pPr>
              <a:buFont typeface="+mj-lt"/>
              <a:buAutoNum type="arabicPeriod"/>
            </a:pPr>
            <a:r>
              <a:rPr lang="en-US" b="1" dirty="0"/>
              <a:t>Encrypts</a:t>
            </a:r>
            <a:r>
              <a:rPr lang="en-US" dirty="0"/>
              <a:t> secret messages within image pixels, ensuring that the information is hidden in plain sight.</a:t>
            </a:r>
          </a:p>
          <a:p>
            <a:pPr>
              <a:buFont typeface="+mj-lt"/>
              <a:buAutoNum type="arabicPeriod"/>
            </a:pPr>
            <a:r>
              <a:rPr lang="en-US" b="1" dirty="0"/>
              <a:t>Decrypts</a:t>
            </a:r>
            <a:r>
              <a:rPr lang="en-US" dirty="0"/>
              <a:t> the hidden messages using a passcode, providing a secure mechanism to retrieve the original information only to authorized users.</a:t>
            </a:r>
          </a:p>
          <a:p>
            <a:pPr>
              <a:buFont typeface="+mj-lt"/>
              <a:buAutoNum type="arabicPeriod"/>
            </a:pPr>
            <a:r>
              <a:rPr lang="en-US" b="1" dirty="0"/>
              <a:t>Engages</a:t>
            </a:r>
            <a:r>
              <a:rPr lang="en-US" dirty="0"/>
              <a:t> users through interactive inputs, enhancing the user experience and making the process adaptable to various use cases.</a:t>
            </a:r>
          </a:p>
          <a:p>
            <a:r>
              <a:rPr lang="en-US" dirty="0"/>
              <a:t>The solution addresses the problem statement by enabling secure communication through image steganography, offering a creative and efficient method to hide sensitive information. This project showcases the fascinating intersection of cryptography and image processing, opening up avenues for further exploration and development in the field of secure data transmission.</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564640"/>
            <a:ext cx="11029615" cy="4075988"/>
          </a:xfrm>
        </p:spPr>
        <p:txBody>
          <a:bodyPr>
            <a:normAutofit/>
          </a:bodyPr>
          <a:lstStyle/>
          <a:p>
            <a:pPr marL="0" indent="0">
              <a:buNone/>
            </a:pPr>
            <a:r>
              <a:rPr lang="en-IN" sz="2800" dirty="0"/>
              <a:t>https://github.com/roshni366/stenography.git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75</TotalTime>
  <Words>787</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roshni shaik</cp:lastModifiedBy>
  <cp:revision>48</cp:revision>
  <dcterms:created xsi:type="dcterms:W3CDTF">2021-05-26T16:50:10Z</dcterms:created>
  <dcterms:modified xsi:type="dcterms:W3CDTF">2025-02-25T03:59:15Z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