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0865-795B-4194-93C7-ECBD44E9EF8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2302E5-38AB-48E4-8F9F-0AC6A68EB67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0865-795B-4194-93C7-ECBD44E9EF8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02E5-38AB-48E4-8F9F-0AC6A68EB67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0865-795B-4194-93C7-ECBD44E9EF8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02E5-38AB-48E4-8F9F-0AC6A68EB67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0865-795B-4194-93C7-ECBD44E9EF8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02E5-38AB-48E4-8F9F-0AC6A68EB67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99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0865-795B-4194-93C7-ECBD44E9EF8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02E5-38AB-48E4-8F9F-0AC6A68EB67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50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0865-795B-4194-93C7-ECBD44E9EF8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02E5-38AB-48E4-8F9F-0AC6A68EB67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87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0865-795B-4194-93C7-ECBD44E9EF8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02E5-38AB-48E4-8F9F-0AC6A68EB67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59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0865-795B-4194-93C7-ECBD44E9EF8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02E5-38AB-48E4-8F9F-0AC6A68EB67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74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0865-795B-4194-93C7-ECBD44E9EF8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02E5-38AB-48E4-8F9F-0AC6A68EB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14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0865-795B-4194-93C7-ECBD44E9EF8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02E5-38AB-48E4-8F9F-0AC6A68EB67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2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350865-795B-4194-93C7-ECBD44E9EF8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02E5-38AB-48E4-8F9F-0AC6A68EB67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46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0865-795B-4194-93C7-ECBD44E9EF8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2302E5-38AB-48E4-8F9F-0AC6A68EB67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14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C3BE-B4FB-0CBD-B7AA-442D75C01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1920"/>
            <a:ext cx="8199120" cy="1656080"/>
          </a:xfrm>
        </p:spPr>
        <p:txBody>
          <a:bodyPr>
            <a:normAutofit fontScale="90000"/>
          </a:bodyPr>
          <a:lstStyle/>
          <a:p>
            <a:r>
              <a:rPr lang="en-US" dirty="0"/>
              <a:t>Telecom Churn 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3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6982-0A6E-55EA-4806-8647366A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3601"/>
            <a:ext cx="6076981" cy="1294372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Problem statement:-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F9B9-CC6E-B46A-960E-FCA237361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580640"/>
            <a:ext cx="9603275" cy="2885704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 reduce customer churn, telecom companies need to predict which customers are at high risk of churn.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will analyze customer-level data of a leading telecom firm, build predictive models to identify customers at high risk of churn and identify the main indicators of churn.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60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8591-0E92-B7F7-E97D-6E5A983C4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Data Preparation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A029-BD70-1C30-A218-1E506787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99359"/>
            <a:ext cx="9603275" cy="2326641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Derive new features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Filter high-value customers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Tag churners and remove attributes of the churn phase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00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BCF4-5D11-3907-D996-2C1F815B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Modelling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9C210-2262-2C98-05C2-3B0874CC5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039046"/>
          </a:xfrm>
        </p:spPr>
        <p:txBody>
          <a:bodyPr/>
          <a:lstStyle/>
          <a:p>
            <a:pPr marL="0" indent="0" algn="l">
              <a:buNone/>
            </a:pPr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Build models to predict churn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It will be used to predict whether a high-value customer will churn or not. By knowing this, the company can take action steps such as providing special plans, discounts on recharge, etc.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It will be used to identify important variables that are strong predictors of churn.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58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C4B7-BE43-EBCB-09E3-D8AB99D1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14961"/>
            <a:ext cx="6097301" cy="621915"/>
          </a:xfrm>
        </p:spPr>
        <p:txBody>
          <a:bodyPr/>
          <a:lstStyle/>
          <a:p>
            <a:r>
              <a:rPr lang="en-US" dirty="0"/>
              <a:t>Business recommendation: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A5A0D0-5798-159A-FF92-1F36F4051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613263"/>
              </p:ext>
            </p:extLst>
          </p:nvPr>
        </p:nvGraphicFramePr>
        <p:xfrm>
          <a:off x="2600959" y="2088760"/>
          <a:ext cx="6563362" cy="3611003"/>
        </p:xfrm>
        <a:graphic>
          <a:graphicData uri="http://schemas.openxmlformats.org/drawingml/2006/table">
            <a:tbl>
              <a:tblPr/>
              <a:tblGrid>
                <a:gridCol w="3281681">
                  <a:extLst>
                    <a:ext uri="{9D8B030D-6E8A-4147-A177-3AD203B41FA5}">
                      <a16:colId xmlns:a16="http://schemas.microsoft.com/office/drawing/2014/main" val="3459426902"/>
                    </a:ext>
                  </a:extLst>
                </a:gridCol>
                <a:gridCol w="3281681">
                  <a:extLst>
                    <a:ext uri="{9D8B030D-6E8A-4147-A177-3AD203B41FA5}">
                      <a16:colId xmlns:a16="http://schemas.microsoft.com/office/drawing/2014/main" val="4057231629"/>
                    </a:ext>
                  </a:extLst>
                </a:gridCol>
              </a:tblGrid>
              <a:tr h="32827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effectLst/>
                        </a:rPr>
                        <a:t>Variables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Coefficients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28966"/>
                  </a:ext>
                </a:extLst>
              </a:tr>
              <a:tr h="32827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loc_ic_mou_8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-3.3287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115244"/>
                  </a:ext>
                </a:extLst>
              </a:tr>
              <a:tr h="32827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og_others_7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-2.4711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007636"/>
                  </a:ext>
                </a:extLst>
              </a:tr>
              <a:tr h="32827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ic_others_8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-1.5131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93797"/>
                  </a:ext>
                </a:extLst>
              </a:tr>
              <a:tr h="32827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</a:rPr>
                        <a:t>isd_og_mou_8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-1.3811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223344"/>
                  </a:ext>
                </a:extLst>
              </a:tr>
              <a:tr h="32827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decrease_vbc_action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</a:rPr>
                        <a:t>-1.3293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399342"/>
                  </a:ext>
                </a:extLst>
              </a:tr>
              <a:tr h="32827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monthly_3g_8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-1.0943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586962"/>
                  </a:ext>
                </a:extLst>
              </a:tr>
              <a:tr h="328273">
                <a:tc>
                  <a:txBody>
                    <a:bodyPr/>
                    <a:lstStyle/>
                    <a:p>
                      <a:pPr algn="r" fontAlgn="ctr"/>
                      <a:r>
                        <a:rPr lang="de-DE" sz="1500">
                          <a:effectLst/>
                        </a:rPr>
                        <a:t>std_ic_t2f_mou_8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-0.9503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3781"/>
                  </a:ext>
                </a:extLst>
              </a:tr>
              <a:tr h="32827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monthly_2g_8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-0.9279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599109"/>
                  </a:ext>
                </a:extLst>
              </a:tr>
              <a:tr h="328273">
                <a:tc>
                  <a:txBody>
                    <a:bodyPr/>
                    <a:lstStyle/>
                    <a:p>
                      <a:pPr algn="r" fontAlgn="ctr"/>
                      <a:r>
                        <a:rPr lang="fr-FR" sz="1500">
                          <a:effectLst/>
                        </a:rPr>
                        <a:t>loc_ic_t2f_mou_8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-0.7102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02291"/>
                  </a:ext>
                </a:extLst>
              </a:tr>
              <a:tr h="32827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roam_og_mou_8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</a:rPr>
                        <a:t>0.7135</a:t>
                      </a:r>
                    </a:p>
                  </a:txBody>
                  <a:tcPr marL="78401" marR="78401" marT="39200" marB="39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93470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30495BD-F39F-7508-16C6-FF0F824E3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9" y="759309"/>
            <a:ext cx="9213724" cy="102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Top predictors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Below are a few of the top variables selected in the logistic regression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Most of the top variables have negative coefficients which means, the variables are inversely correlated with the churn probability.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84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194E-189E-D7E6-8172-93814806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US" dirty="0"/>
              <a:t>RECOMMENDATIONS: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0C40-D04B-4674-0D20-EA616C996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0720"/>
            <a:ext cx="9603275" cy="4102760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Target the customers, whose outgoing others charge in July and incoming others on August are less.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customers having value-based costs in the action phase increased are more likely to churn than the other customers. Hence, these customers may be a good target to provide offers.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Customers, whose monthly 3G recharge in August is more, are likely to be churned.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Target the customers, whose minutes of usage of the incoming local calls and outgoing ISD calls are less in the action phase (mostly in the month of August).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Customers having decreasing incoming minutes of usage for operators T to fixed lines of T for August are more likely to churn.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Customers decreasing monthly 2g usage for August are most likely to churn.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Customers having decreasing incoming minutes of usage for operators T to fixed lines of T for August are more likely to churn.</a:t>
            </a:r>
          </a:p>
        </p:txBody>
      </p:sp>
    </p:spTree>
    <p:extLst>
      <p:ext uri="{BB962C8B-B14F-4D97-AF65-F5344CB8AC3E}">
        <p14:creationId xmlns:p14="http://schemas.microsoft.com/office/powerpoint/2010/main" val="6838099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</TotalTime>
  <Words>420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Gill Sans MT</vt:lpstr>
      <vt:lpstr>Helvetica Neue</vt:lpstr>
      <vt:lpstr>inherit</vt:lpstr>
      <vt:lpstr>Gallery</vt:lpstr>
      <vt:lpstr>Telecom Churn Case Study</vt:lpstr>
      <vt:lpstr>Problem statement:- </vt:lpstr>
      <vt:lpstr>Data Preparation </vt:lpstr>
      <vt:lpstr>Modelling </vt:lpstr>
      <vt:lpstr>Business recommendation:</vt:lpstr>
      <vt:lpstr>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Case Study</dc:title>
  <dc:creator>roshni bose</dc:creator>
  <cp:lastModifiedBy>roshni bose</cp:lastModifiedBy>
  <cp:revision>1</cp:revision>
  <dcterms:created xsi:type="dcterms:W3CDTF">2024-02-03T16:33:55Z</dcterms:created>
  <dcterms:modified xsi:type="dcterms:W3CDTF">2024-02-03T17:23:28Z</dcterms:modified>
</cp:coreProperties>
</file>