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3"/>
  </p:notesMasterIdLst>
  <p:handoutMasterIdLst>
    <p:handoutMasterId r:id="rId14"/>
  </p:handoutMasterIdLst>
  <p:sldIdLst>
    <p:sldId id="256" r:id="rId5"/>
    <p:sldId id="271" r:id="rId6"/>
    <p:sldId id="279" r:id="rId7"/>
    <p:sldId id="281" r:id="rId8"/>
    <p:sldId id="280" r:id="rId9"/>
    <p:sldId id="257" r:id="rId10"/>
    <p:sldId id="276"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6"/>
            <p14:sldId id="283"/>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86" autoAdjust="0"/>
    <p:restoredTop sz="94241" autoAdjust="0"/>
  </p:normalViewPr>
  <p:slideViewPr>
    <p:cSldViewPr snapToGrid="0">
      <p:cViewPr varScale="1">
        <p:scale>
          <a:sx n="74" d="100"/>
          <a:sy n="74" d="100"/>
        </p:scale>
        <p:origin x="252"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SHNI\Downloads\ABADS\Practice%20Projects%20-%20Hero%20Vired\Problem%20Statement%20and%20Dataset-20230922\Call_center_Data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SHNI\Downloads\ABADS\Practice%20Projects%20-%20Hero%20Vired\Problem%20Statement%20and%20Dataset-20230922\Call_center_Data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SHNI\Downloads\ABADS\Practice%20Projects%20-%20Hero%20Vired\Problem%20Statement%20and%20Dataset-20230922\Call_center_Data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OSHNI\Downloads\ABADS\Practice%20Projects%20-%20Hero%20Vired\Problem%20Statement%20and%20Dataset-20230922\Call_center_Data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OSHNI\Downloads\ABADS\Practice%20Projects%20-%20Hero%20Vired\Problem%20Statement%20and%20Dataset-20230922\Call_center_Data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[Call_center_DataAnalysis.xlsx]count of cust feedback!PivotTable3</c:name>
    <c:fmtId val="12"/>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Count of Customer feedback</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990099"/>
          </a:soli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990099"/>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rgbClr val="990099"/>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990099"/>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990099"/>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 of cust feedback'!$B$3</c:f>
              <c:strCache>
                <c:ptCount val="1"/>
                <c:pt idx="0">
                  <c:v>Total</c:v>
                </c:pt>
              </c:strCache>
            </c:strRef>
          </c:tx>
          <c:spPr>
            <a:solidFill>
              <a:srgbClr val="990099"/>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'count of cust feedback'!$A$4:$A$9</c:f>
              <c:strCache>
                <c:ptCount val="5"/>
                <c:pt idx="0">
                  <c:v>Very Negative</c:v>
                </c:pt>
                <c:pt idx="1">
                  <c:v>Negative</c:v>
                </c:pt>
                <c:pt idx="2">
                  <c:v>Neutral</c:v>
                </c:pt>
                <c:pt idx="3">
                  <c:v>Positive</c:v>
                </c:pt>
                <c:pt idx="4">
                  <c:v>Very Positive</c:v>
                </c:pt>
              </c:strCache>
            </c:strRef>
          </c:cat>
          <c:val>
            <c:numRef>
              <c:f>'count of cust feedback'!$B$4:$B$9</c:f>
              <c:numCache>
                <c:formatCode>General</c:formatCode>
                <c:ptCount val="5"/>
                <c:pt idx="0">
                  <c:v>6026</c:v>
                </c:pt>
                <c:pt idx="1">
                  <c:v>11063</c:v>
                </c:pt>
                <c:pt idx="2">
                  <c:v>8754</c:v>
                </c:pt>
                <c:pt idx="3">
                  <c:v>3928</c:v>
                </c:pt>
                <c:pt idx="4">
                  <c:v>3170</c:v>
                </c:pt>
              </c:numCache>
            </c:numRef>
          </c:val>
          <c:extLst>
            <c:ext xmlns:c16="http://schemas.microsoft.com/office/drawing/2014/chart" uri="{C3380CC4-5D6E-409C-BE32-E72D297353CC}">
              <c16:uniqueId val="{00000000-0578-49FB-B9AD-5A5FE3F803AB}"/>
            </c:ext>
          </c:extLst>
        </c:ser>
        <c:dLbls>
          <c:showLegendKey val="0"/>
          <c:showVal val="0"/>
          <c:showCatName val="0"/>
          <c:showSerName val="0"/>
          <c:showPercent val="0"/>
          <c:showBubbleSize val="0"/>
        </c:dLbls>
        <c:gapWidth val="100"/>
        <c:overlap val="-24"/>
        <c:axId val="1738279151"/>
        <c:axId val="1807832815"/>
      </c:barChart>
      <c:catAx>
        <c:axId val="173827915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07832815"/>
        <c:crosses val="autoZero"/>
        <c:auto val="1"/>
        <c:lblAlgn val="ctr"/>
        <c:lblOffset val="100"/>
        <c:noMultiLvlLbl val="0"/>
      </c:catAx>
      <c:valAx>
        <c:axId val="180783281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3827915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[Call_center_DataAnalysis.xlsx]count of reason wise feedback!PivotTable4</c:name>
    <c:fmtId val="9"/>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rgbClr val="44546A"/>
                </a:solidFill>
                <a:latin typeface="+mn-lt"/>
                <a:ea typeface="+mn-ea"/>
                <a:cs typeface="+mn-cs"/>
              </a:defRPr>
            </a:pPr>
            <a:r>
              <a:rPr lang="en-IN" sz="1600" b="1" i="0" u="none" strike="noStrike" kern="1200" spc="0" baseline="0">
                <a:solidFill>
                  <a:sysClr val="windowText" lastClr="000000">
                    <a:lumMod val="65000"/>
                    <a:lumOff val="35000"/>
                  </a:sysClr>
                </a:solidFill>
              </a:rPr>
              <a:t>Count of Reason wise feedback</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rgbClr val="44546A"/>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rgbClr val="00B0F0"/>
          </a:soli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4">
              <a:lumMod val="75000"/>
            </a:schemeClr>
          </a:soli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rgbClr val="00B050"/>
          </a:solidFill>
          <a:ln>
            <a:noFill/>
          </a:ln>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00B0F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4">
              <a:lumMod val="75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rgbClr val="00B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 of reason wise feedback'!$B$3:$B$4</c:f>
              <c:strCache>
                <c:ptCount val="1"/>
                <c:pt idx="0">
                  <c:v>Very Negative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reason wise feedback'!$A$5:$A$8</c:f>
              <c:strCache>
                <c:ptCount val="3"/>
                <c:pt idx="0">
                  <c:v>Billing Question</c:v>
                </c:pt>
                <c:pt idx="1">
                  <c:v>Payments</c:v>
                </c:pt>
                <c:pt idx="2">
                  <c:v>Service Outage</c:v>
                </c:pt>
              </c:strCache>
            </c:strRef>
          </c:cat>
          <c:val>
            <c:numRef>
              <c:f>'count of reason wise feedback'!$B$5:$B$8</c:f>
              <c:numCache>
                <c:formatCode>General</c:formatCode>
                <c:ptCount val="3"/>
                <c:pt idx="0">
                  <c:v>4300</c:v>
                </c:pt>
                <c:pt idx="1">
                  <c:v>897</c:v>
                </c:pt>
                <c:pt idx="2">
                  <c:v>829</c:v>
                </c:pt>
              </c:numCache>
            </c:numRef>
          </c:val>
          <c:extLst>
            <c:ext xmlns:c16="http://schemas.microsoft.com/office/drawing/2014/chart" uri="{C3380CC4-5D6E-409C-BE32-E72D297353CC}">
              <c16:uniqueId val="{00000000-1742-453F-8F36-02230F347130}"/>
            </c:ext>
          </c:extLst>
        </c:ser>
        <c:ser>
          <c:idx val="1"/>
          <c:order val="1"/>
          <c:tx>
            <c:strRef>
              <c:f>'count of reason wise feedback'!$C$3:$C$4</c:f>
              <c:strCache>
                <c:ptCount val="1"/>
                <c:pt idx="0">
                  <c:v>Negative</c:v>
                </c:pt>
              </c:strCache>
            </c:strRef>
          </c:tx>
          <c:spPr>
            <a:solidFill>
              <a:srgbClr val="00B0F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reason wise feedback'!$A$5:$A$8</c:f>
              <c:strCache>
                <c:ptCount val="3"/>
                <c:pt idx="0">
                  <c:v>Billing Question</c:v>
                </c:pt>
                <c:pt idx="1">
                  <c:v>Payments</c:v>
                </c:pt>
                <c:pt idx="2">
                  <c:v>Service Outage</c:v>
                </c:pt>
              </c:strCache>
            </c:strRef>
          </c:cat>
          <c:val>
            <c:numRef>
              <c:f>'count of reason wise feedback'!$C$5:$C$8</c:f>
              <c:numCache>
                <c:formatCode>General</c:formatCode>
                <c:ptCount val="3"/>
                <c:pt idx="0">
                  <c:v>7868</c:v>
                </c:pt>
                <c:pt idx="1">
                  <c:v>1593</c:v>
                </c:pt>
                <c:pt idx="2">
                  <c:v>1602</c:v>
                </c:pt>
              </c:numCache>
            </c:numRef>
          </c:val>
          <c:extLst>
            <c:ext xmlns:c16="http://schemas.microsoft.com/office/drawing/2014/chart" uri="{C3380CC4-5D6E-409C-BE32-E72D297353CC}">
              <c16:uniqueId val="{00000001-1742-453F-8F36-02230F347130}"/>
            </c:ext>
          </c:extLst>
        </c:ser>
        <c:ser>
          <c:idx val="2"/>
          <c:order val="2"/>
          <c:tx>
            <c:strRef>
              <c:f>'count of reason wise feedback'!$D$3:$D$4</c:f>
              <c:strCache>
                <c:ptCount val="1"/>
                <c:pt idx="0">
                  <c:v>Neutral</c:v>
                </c:pt>
              </c:strCache>
            </c:strRef>
          </c:tx>
          <c:spPr>
            <a:solidFill>
              <a:schemeClr val="accent4">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reason wise feedback'!$A$5:$A$8</c:f>
              <c:strCache>
                <c:ptCount val="3"/>
                <c:pt idx="0">
                  <c:v>Billing Question</c:v>
                </c:pt>
                <c:pt idx="1">
                  <c:v>Payments</c:v>
                </c:pt>
                <c:pt idx="2">
                  <c:v>Service Outage</c:v>
                </c:pt>
              </c:strCache>
            </c:strRef>
          </c:cat>
          <c:val>
            <c:numRef>
              <c:f>'count of reason wise feedback'!$D$5:$D$8</c:f>
              <c:numCache>
                <c:formatCode>General</c:formatCode>
                <c:ptCount val="3"/>
                <c:pt idx="0">
                  <c:v>6232</c:v>
                </c:pt>
                <c:pt idx="1">
                  <c:v>1238</c:v>
                </c:pt>
                <c:pt idx="2">
                  <c:v>1284</c:v>
                </c:pt>
              </c:numCache>
            </c:numRef>
          </c:val>
          <c:extLst>
            <c:ext xmlns:c16="http://schemas.microsoft.com/office/drawing/2014/chart" uri="{C3380CC4-5D6E-409C-BE32-E72D297353CC}">
              <c16:uniqueId val="{00000002-1742-453F-8F36-02230F347130}"/>
            </c:ext>
          </c:extLst>
        </c:ser>
        <c:ser>
          <c:idx val="3"/>
          <c:order val="3"/>
          <c:tx>
            <c:strRef>
              <c:f>'count of reason wise feedback'!$E$3:$E$4</c:f>
              <c:strCache>
                <c:ptCount val="1"/>
                <c:pt idx="0">
                  <c:v>Positive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reason wise feedback'!$A$5:$A$8</c:f>
              <c:strCache>
                <c:ptCount val="3"/>
                <c:pt idx="0">
                  <c:v>Billing Question</c:v>
                </c:pt>
                <c:pt idx="1">
                  <c:v>Payments</c:v>
                </c:pt>
                <c:pt idx="2">
                  <c:v>Service Outage</c:v>
                </c:pt>
              </c:strCache>
            </c:strRef>
          </c:cat>
          <c:val>
            <c:numRef>
              <c:f>'count of reason wise feedback'!$E$5:$E$8</c:f>
              <c:numCache>
                <c:formatCode>General</c:formatCode>
                <c:ptCount val="3"/>
                <c:pt idx="0">
                  <c:v>2775</c:v>
                </c:pt>
                <c:pt idx="1">
                  <c:v>552</c:v>
                </c:pt>
                <c:pt idx="2">
                  <c:v>601</c:v>
                </c:pt>
              </c:numCache>
            </c:numRef>
          </c:val>
          <c:extLst>
            <c:ext xmlns:c16="http://schemas.microsoft.com/office/drawing/2014/chart" uri="{C3380CC4-5D6E-409C-BE32-E72D297353CC}">
              <c16:uniqueId val="{00000003-1742-453F-8F36-02230F347130}"/>
            </c:ext>
          </c:extLst>
        </c:ser>
        <c:ser>
          <c:idx val="4"/>
          <c:order val="4"/>
          <c:tx>
            <c:strRef>
              <c:f>'count of reason wise feedback'!$F$3:$F$4</c:f>
              <c:strCache>
                <c:ptCount val="1"/>
                <c:pt idx="0">
                  <c:v>Very Positive</c:v>
                </c:pt>
              </c:strCache>
            </c:strRef>
          </c:tx>
          <c:spPr>
            <a:solidFill>
              <a:srgbClr val="00B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reason wise feedback'!$A$5:$A$8</c:f>
              <c:strCache>
                <c:ptCount val="3"/>
                <c:pt idx="0">
                  <c:v>Billing Question</c:v>
                </c:pt>
                <c:pt idx="1">
                  <c:v>Payments</c:v>
                </c:pt>
                <c:pt idx="2">
                  <c:v>Service Outage</c:v>
                </c:pt>
              </c:strCache>
            </c:strRef>
          </c:cat>
          <c:val>
            <c:numRef>
              <c:f>'count of reason wise feedback'!$F$5:$F$8</c:f>
              <c:numCache>
                <c:formatCode>General</c:formatCode>
                <c:ptCount val="3"/>
                <c:pt idx="0">
                  <c:v>2287</c:v>
                </c:pt>
                <c:pt idx="1">
                  <c:v>469</c:v>
                </c:pt>
                <c:pt idx="2">
                  <c:v>414</c:v>
                </c:pt>
              </c:numCache>
            </c:numRef>
          </c:val>
          <c:extLst>
            <c:ext xmlns:c16="http://schemas.microsoft.com/office/drawing/2014/chart" uri="{C3380CC4-5D6E-409C-BE32-E72D297353CC}">
              <c16:uniqueId val="{00000004-1742-453F-8F36-02230F347130}"/>
            </c:ext>
          </c:extLst>
        </c:ser>
        <c:dLbls>
          <c:dLblPos val="outEnd"/>
          <c:showLegendKey val="0"/>
          <c:showVal val="1"/>
          <c:showCatName val="0"/>
          <c:showSerName val="0"/>
          <c:showPercent val="0"/>
          <c:showBubbleSize val="0"/>
        </c:dLbls>
        <c:gapWidth val="100"/>
        <c:overlap val="-24"/>
        <c:axId val="2064400783"/>
        <c:axId val="1994521951"/>
      </c:barChart>
      <c:catAx>
        <c:axId val="206440078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94521951"/>
        <c:crosses val="autoZero"/>
        <c:auto val="1"/>
        <c:lblAlgn val="ctr"/>
        <c:lblOffset val="100"/>
        <c:noMultiLvlLbl val="0"/>
      </c:catAx>
      <c:valAx>
        <c:axId val="199452195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644007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[Call_center_DataAnalysis.xlsx]channel and response time!PivotTable5</c:name>
    <c:fmtId val="28"/>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IN" b="1" dirty="0"/>
              <a:t>Channel</a:t>
            </a:r>
            <a:r>
              <a:rPr lang="en-IN" b="1" baseline="0" dirty="0"/>
              <a:t> and Response time</a:t>
            </a:r>
            <a:endParaRPr lang="en-IN"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2">
              <a:lumMod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rgbClr val="92D05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'channel and response time'!$B$3:$B$4</c:f>
              <c:strCache>
                <c:ptCount val="1"/>
                <c:pt idx="0">
                  <c:v>Above SLA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'channel and response time'!$A$5:$A$9</c:f>
              <c:strCache>
                <c:ptCount val="4"/>
                <c:pt idx="0">
                  <c:v>Call-Center</c:v>
                </c:pt>
                <c:pt idx="1">
                  <c:v>Chatbot</c:v>
                </c:pt>
                <c:pt idx="2">
                  <c:v>Email</c:v>
                </c:pt>
                <c:pt idx="3">
                  <c:v>Web</c:v>
                </c:pt>
              </c:strCache>
            </c:strRef>
          </c:cat>
          <c:val>
            <c:numRef>
              <c:f>'channel and response time'!$B$5:$B$9</c:f>
              <c:numCache>
                <c:formatCode>General</c:formatCode>
                <c:ptCount val="4"/>
                <c:pt idx="0">
                  <c:v>1310</c:v>
                </c:pt>
                <c:pt idx="1">
                  <c:v>1049</c:v>
                </c:pt>
                <c:pt idx="2">
                  <c:v>935</c:v>
                </c:pt>
                <c:pt idx="3">
                  <c:v>874</c:v>
                </c:pt>
              </c:numCache>
            </c:numRef>
          </c:val>
          <c:extLst>
            <c:ext xmlns:c16="http://schemas.microsoft.com/office/drawing/2014/chart" uri="{C3380CC4-5D6E-409C-BE32-E72D297353CC}">
              <c16:uniqueId val="{00000000-CDB3-48E4-9EA9-1166805FF54D}"/>
            </c:ext>
          </c:extLst>
        </c:ser>
        <c:ser>
          <c:idx val="1"/>
          <c:order val="1"/>
          <c:tx>
            <c:strRef>
              <c:f>'channel and response time'!$C$3:$C$4</c:f>
              <c:strCache>
                <c:ptCount val="1"/>
                <c:pt idx="0">
                  <c:v>Below SLA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'channel and response time'!$A$5:$A$9</c:f>
              <c:strCache>
                <c:ptCount val="4"/>
                <c:pt idx="0">
                  <c:v>Call-Center</c:v>
                </c:pt>
                <c:pt idx="1">
                  <c:v>Chatbot</c:v>
                </c:pt>
                <c:pt idx="2">
                  <c:v>Email</c:v>
                </c:pt>
                <c:pt idx="3">
                  <c:v>Web</c:v>
                </c:pt>
              </c:strCache>
            </c:strRef>
          </c:cat>
          <c:val>
            <c:numRef>
              <c:f>'channel and response time'!$C$5:$C$9</c:f>
              <c:numCache>
                <c:formatCode>General</c:formatCode>
                <c:ptCount val="4"/>
                <c:pt idx="0">
                  <c:v>2675</c:v>
                </c:pt>
                <c:pt idx="1">
                  <c:v>2013</c:v>
                </c:pt>
                <c:pt idx="2">
                  <c:v>1822</c:v>
                </c:pt>
                <c:pt idx="3">
                  <c:v>1638</c:v>
                </c:pt>
              </c:numCache>
            </c:numRef>
          </c:val>
          <c:extLst>
            <c:ext xmlns:c16="http://schemas.microsoft.com/office/drawing/2014/chart" uri="{C3380CC4-5D6E-409C-BE32-E72D297353CC}">
              <c16:uniqueId val="{00000001-CDB3-48E4-9EA9-1166805FF54D}"/>
            </c:ext>
          </c:extLst>
        </c:ser>
        <c:ser>
          <c:idx val="2"/>
          <c:order val="2"/>
          <c:tx>
            <c:strRef>
              <c:f>'channel and response time'!$D$3:$D$4</c:f>
              <c:strCache>
                <c:ptCount val="1"/>
                <c:pt idx="0">
                  <c:v>Within SLA</c:v>
                </c:pt>
              </c:strCache>
            </c:strRef>
          </c:tx>
          <c:spPr>
            <a:solidFill>
              <a:srgbClr val="92D05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'channel and response time'!$A$5:$A$9</c:f>
              <c:strCache>
                <c:ptCount val="4"/>
                <c:pt idx="0">
                  <c:v>Call-Center</c:v>
                </c:pt>
                <c:pt idx="1">
                  <c:v>Chatbot</c:v>
                </c:pt>
                <c:pt idx="2">
                  <c:v>Email</c:v>
                </c:pt>
                <c:pt idx="3">
                  <c:v>Web</c:v>
                </c:pt>
              </c:strCache>
            </c:strRef>
          </c:cat>
          <c:val>
            <c:numRef>
              <c:f>'channel and response time'!$D$5:$D$9</c:f>
              <c:numCache>
                <c:formatCode>General</c:formatCode>
                <c:ptCount val="4"/>
                <c:pt idx="0">
                  <c:v>6654</c:v>
                </c:pt>
                <c:pt idx="1">
                  <c:v>5194</c:v>
                </c:pt>
                <c:pt idx="2">
                  <c:v>4713</c:v>
                </c:pt>
                <c:pt idx="3">
                  <c:v>4064</c:v>
                </c:pt>
              </c:numCache>
            </c:numRef>
          </c:val>
          <c:extLst>
            <c:ext xmlns:c16="http://schemas.microsoft.com/office/drawing/2014/chart" uri="{C3380CC4-5D6E-409C-BE32-E72D297353CC}">
              <c16:uniqueId val="{00000002-CDB3-48E4-9EA9-1166805FF54D}"/>
            </c:ext>
          </c:extLst>
        </c:ser>
        <c:dLbls>
          <c:dLblPos val="outEnd"/>
          <c:showLegendKey val="0"/>
          <c:showVal val="1"/>
          <c:showCatName val="0"/>
          <c:showSerName val="0"/>
          <c:showPercent val="0"/>
          <c:showBubbleSize val="0"/>
        </c:dLbls>
        <c:gapWidth val="219"/>
        <c:overlap val="-27"/>
        <c:axId val="1810532592"/>
        <c:axId val="1805855584"/>
      </c:barChart>
      <c:catAx>
        <c:axId val="1810532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5855584"/>
        <c:crosses val="autoZero"/>
        <c:auto val="1"/>
        <c:lblAlgn val="ctr"/>
        <c:lblOffset val="100"/>
        <c:noMultiLvlLbl val="0"/>
      </c:catAx>
      <c:valAx>
        <c:axId val="1805855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05325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[Call_center_DataAnalysis.xlsx]count of response time feedback!PivotTable5</c:name>
    <c:fmtId val="6"/>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rgbClr val="44546A"/>
                </a:solidFill>
                <a:latin typeface="+mn-lt"/>
                <a:ea typeface="+mn-ea"/>
                <a:cs typeface="+mn-cs"/>
              </a:defRPr>
            </a:pPr>
            <a:r>
              <a:rPr lang="en-IN" sz="1600" b="1" i="0" u="none" strike="noStrike" kern="1200" baseline="0">
                <a:solidFill>
                  <a:srgbClr val="44546A"/>
                </a:solidFill>
              </a:rPr>
              <a:t>Count of response time feedback</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600" b="1" i="0" u="none" strike="noStrike" kern="1200" baseline="0">
              <a:solidFill>
                <a:srgbClr val="44546A"/>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12700">
              <a:solidFill>
                <a:schemeClr val="lt2"/>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'count of response time feedback'!$B$3:$B$4</c:f>
              <c:strCache>
                <c:ptCount val="1"/>
                <c:pt idx="0">
                  <c:v>Very Negative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response time feedback'!$A$5:$A$8</c:f>
              <c:strCache>
                <c:ptCount val="3"/>
                <c:pt idx="0">
                  <c:v>Above SLA</c:v>
                </c:pt>
                <c:pt idx="1">
                  <c:v>Below SLA</c:v>
                </c:pt>
                <c:pt idx="2">
                  <c:v>Within SLA</c:v>
                </c:pt>
              </c:strCache>
            </c:strRef>
          </c:cat>
          <c:val>
            <c:numRef>
              <c:f>'count of response time feedback'!$B$5:$B$8</c:f>
              <c:numCache>
                <c:formatCode>General</c:formatCode>
                <c:ptCount val="3"/>
                <c:pt idx="0">
                  <c:v>766</c:v>
                </c:pt>
                <c:pt idx="1">
                  <c:v>1472</c:v>
                </c:pt>
                <c:pt idx="2">
                  <c:v>3788</c:v>
                </c:pt>
              </c:numCache>
            </c:numRef>
          </c:val>
          <c:extLst>
            <c:ext xmlns:c16="http://schemas.microsoft.com/office/drawing/2014/chart" uri="{C3380CC4-5D6E-409C-BE32-E72D297353CC}">
              <c16:uniqueId val="{00000000-D6EF-4CC8-B41C-8B74F73198FE}"/>
            </c:ext>
          </c:extLst>
        </c:ser>
        <c:ser>
          <c:idx val="1"/>
          <c:order val="1"/>
          <c:tx>
            <c:strRef>
              <c:f>'count of response time feedback'!$C$3:$C$4</c:f>
              <c:strCache>
                <c:ptCount val="1"/>
                <c:pt idx="0">
                  <c:v>Negative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response time feedback'!$A$5:$A$8</c:f>
              <c:strCache>
                <c:ptCount val="3"/>
                <c:pt idx="0">
                  <c:v>Above SLA</c:v>
                </c:pt>
                <c:pt idx="1">
                  <c:v>Below SLA</c:v>
                </c:pt>
                <c:pt idx="2">
                  <c:v>Within SLA</c:v>
                </c:pt>
              </c:strCache>
            </c:strRef>
          </c:cat>
          <c:val>
            <c:numRef>
              <c:f>'count of response time feedback'!$C$5:$C$8</c:f>
              <c:numCache>
                <c:formatCode>General</c:formatCode>
                <c:ptCount val="3"/>
                <c:pt idx="0">
                  <c:v>1406</c:v>
                </c:pt>
                <c:pt idx="1">
                  <c:v>2745</c:v>
                </c:pt>
                <c:pt idx="2">
                  <c:v>6912</c:v>
                </c:pt>
              </c:numCache>
            </c:numRef>
          </c:val>
          <c:extLst>
            <c:ext xmlns:c16="http://schemas.microsoft.com/office/drawing/2014/chart" uri="{C3380CC4-5D6E-409C-BE32-E72D297353CC}">
              <c16:uniqueId val="{00000001-D6EF-4CC8-B41C-8B74F73198FE}"/>
            </c:ext>
          </c:extLst>
        </c:ser>
        <c:ser>
          <c:idx val="2"/>
          <c:order val="2"/>
          <c:tx>
            <c:strRef>
              <c:f>'count of response time feedback'!$D$3:$D$4</c:f>
              <c:strCache>
                <c:ptCount val="1"/>
                <c:pt idx="0">
                  <c:v>Neutral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response time feedback'!$A$5:$A$8</c:f>
              <c:strCache>
                <c:ptCount val="3"/>
                <c:pt idx="0">
                  <c:v>Above SLA</c:v>
                </c:pt>
                <c:pt idx="1">
                  <c:v>Below SLA</c:v>
                </c:pt>
                <c:pt idx="2">
                  <c:v>Within SLA</c:v>
                </c:pt>
              </c:strCache>
            </c:strRef>
          </c:cat>
          <c:val>
            <c:numRef>
              <c:f>'count of response time feedback'!$D$5:$D$8</c:f>
              <c:numCache>
                <c:formatCode>General</c:formatCode>
                <c:ptCount val="3"/>
                <c:pt idx="0">
                  <c:v>1076</c:v>
                </c:pt>
                <c:pt idx="1">
                  <c:v>2169</c:v>
                </c:pt>
                <c:pt idx="2">
                  <c:v>5509</c:v>
                </c:pt>
              </c:numCache>
            </c:numRef>
          </c:val>
          <c:extLst>
            <c:ext xmlns:c16="http://schemas.microsoft.com/office/drawing/2014/chart" uri="{C3380CC4-5D6E-409C-BE32-E72D297353CC}">
              <c16:uniqueId val="{00000002-D6EF-4CC8-B41C-8B74F73198FE}"/>
            </c:ext>
          </c:extLst>
        </c:ser>
        <c:ser>
          <c:idx val="3"/>
          <c:order val="3"/>
          <c:tx>
            <c:strRef>
              <c:f>'count of response time feedback'!$E$3:$E$4</c:f>
              <c:strCache>
                <c:ptCount val="1"/>
                <c:pt idx="0">
                  <c:v>Positive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response time feedback'!$A$5:$A$8</c:f>
              <c:strCache>
                <c:ptCount val="3"/>
                <c:pt idx="0">
                  <c:v>Above SLA</c:v>
                </c:pt>
                <c:pt idx="1">
                  <c:v>Below SLA</c:v>
                </c:pt>
                <c:pt idx="2">
                  <c:v>Within SLA</c:v>
                </c:pt>
              </c:strCache>
            </c:strRef>
          </c:cat>
          <c:val>
            <c:numRef>
              <c:f>'count of response time feedback'!$E$5:$E$8</c:f>
              <c:numCache>
                <c:formatCode>General</c:formatCode>
                <c:ptCount val="3"/>
                <c:pt idx="0">
                  <c:v>520</c:v>
                </c:pt>
                <c:pt idx="1">
                  <c:v>979</c:v>
                </c:pt>
                <c:pt idx="2">
                  <c:v>2429</c:v>
                </c:pt>
              </c:numCache>
            </c:numRef>
          </c:val>
          <c:extLst>
            <c:ext xmlns:c16="http://schemas.microsoft.com/office/drawing/2014/chart" uri="{C3380CC4-5D6E-409C-BE32-E72D297353CC}">
              <c16:uniqueId val="{00000003-D6EF-4CC8-B41C-8B74F73198FE}"/>
            </c:ext>
          </c:extLst>
        </c:ser>
        <c:ser>
          <c:idx val="4"/>
          <c:order val="4"/>
          <c:tx>
            <c:strRef>
              <c:f>'count of response time feedback'!$F$3:$F$4</c:f>
              <c:strCache>
                <c:ptCount val="1"/>
                <c:pt idx="0">
                  <c:v>Very Positive</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'count of response time feedback'!$A$5:$A$8</c:f>
              <c:strCache>
                <c:ptCount val="3"/>
                <c:pt idx="0">
                  <c:v>Above SLA</c:v>
                </c:pt>
                <c:pt idx="1">
                  <c:v>Below SLA</c:v>
                </c:pt>
                <c:pt idx="2">
                  <c:v>Within SLA</c:v>
                </c:pt>
              </c:strCache>
            </c:strRef>
          </c:cat>
          <c:val>
            <c:numRef>
              <c:f>'count of response time feedback'!$F$5:$F$8</c:f>
              <c:numCache>
                <c:formatCode>General</c:formatCode>
                <c:ptCount val="3"/>
                <c:pt idx="0">
                  <c:v>400</c:v>
                </c:pt>
                <c:pt idx="1">
                  <c:v>783</c:v>
                </c:pt>
                <c:pt idx="2">
                  <c:v>1987</c:v>
                </c:pt>
              </c:numCache>
            </c:numRef>
          </c:val>
          <c:extLst>
            <c:ext xmlns:c16="http://schemas.microsoft.com/office/drawing/2014/chart" uri="{C3380CC4-5D6E-409C-BE32-E72D297353CC}">
              <c16:uniqueId val="{00000004-D6EF-4CC8-B41C-8B74F73198FE}"/>
            </c:ext>
          </c:extLst>
        </c:ser>
        <c:dLbls>
          <c:dLblPos val="outEnd"/>
          <c:showLegendKey val="0"/>
          <c:showVal val="1"/>
          <c:showCatName val="0"/>
          <c:showSerName val="0"/>
          <c:showPercent val="0"/>
          <c:showBubbleSize val="0"/>
        </c:dLbls>
        <c:gapWidth val="100"/>
        <c:overlap val="-24"/>
        <c:axId val="2064410863"/>
        <c:axId val="1994479295"/>
      </c:barChart>
      <c:catAx>
        <c:axId val="2064410863"/>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994479295"/>
        <c:crosses val="autoZero"/>
        <c:auto val="1"/>
        <c:lblAlgn val="ctr"/>
        <c:lblOffset val="100"/>
        <c:noMultiLvlLbl val="0"/>
      </c:catAx>
      <c:valAx>
        <c:axId val="199447929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20644108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000"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[Call_center_DataAnalysis.xlsx]Avg call of duration!PivotTable6</c:name>
    <c:fmtId val="19"/>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Average of call duration</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6">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6">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6">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6">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6">
                <a:lumMod val="7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'Avg call of duration'!$B$3</c:f>
              <c:strCache>
                <c:ptCount val="1"/>
                <c:pt idx="0">
                  <c:v>Total</c:v>
                </c:pt>
              </c:strCache>
            </c:strRef>
          </c:tx>
          <c:spPr>
            <a:ln w="28575" cap="rnd">
              <a:solidFill>
                <a:schemeClr val="accent6">
                  <a:lumMod val="75000"/>
                </a:schemeClr>
              </a:solidFill>
              <a:round/>
            </a:ln>
            <a:effectLst/>
          </c:spPr>
          <c:marker>
            <c:symbol val="none"/>
          </c:marker>
          <c:cat>
            <c:strRef>
              <c:f>'Avg call of duration'!$A$4:$A$35</c:f>
              <c:strCache>
                <c:ptCount val="31"/>
                <c:pt idx="0">
                  <c:v>10/1/2020</c:v>
                </c:pt>
                <c:pt idx="1">
                  <c:v>10/2/2020</c:v>
                </c:pt>
                <c:pt idx="2">
                  <c:v>10/3/2020</c:v>
                </c:pt>
                <c:pt idx="3">
                  <c:v>10/4/2020</c:v>
                </c:pt>
                <c:pt idx="4">
                  <c:v>10/5/2020</c:v>
                </c:pt>
                <c:pt idx="5">
                  <c:v>10/6/2020</c:v>
                </c:pt>
                <c:pt idx="6">
                  <c:v>10/7/2020</c:v>
                </c:pt>
                <c:pt idx="7">
                  <c:v>10/8/2020</c:v>
                </c:pt>
                <c:pt idx="8">
                  <c:v>10/9/2020</c:v>
                </c:pt>
                <c:pt idx="9">
                  <c:v>10/10/2020</c:v>
                </c:pt>
                <c:pt idx="10">
                  <c:v>10/11/2020</c:v>
                </c:pt>
                <c:pt idx="11">
                  <c:v>10/12/2020</c:v>
                </c:pt>
                <c:pt idx="12">
                  <c:v>10/13/2020</c:v>
                </c:pt>
                <c:pt idx="13">
                  <c:v>10/14/2020</c:v>
                </c:pt>
                <c:pt idx="14">
                  <c:v>10/15/2020</c:v>
                </c:pt>
                <c:pt idx="15">
                  <c:v>10/16/2020</c:v>
                </c:pt>
                <c:pt idx="16">
                  <c:v>10/17/2020</c:v>
                </c:pt>
                <c:pt idx="17">
                  <c:v>10/18/2020</c:v>
                </c:pt>
                <c:pt idx="18">
                  <c:v>10/19/2020</c:v>
                </c:pt>
                <c:pt idx="19">
                  <c:v>10/20/2020</c:v>
                </c:pt>
                <c:pt idx="20">
                  <c:v>10/21/2020</c:v>
                </c:pt>
                <c:pt idx="21">
                  <c:v>10/22/2020</c:v>
                </c:pt>
                <c:pt idx="22">
                  <c:v>10/23/2020</c:v>
                </c:pt>
                <c:pt idx="23">
                  <c:v>10/24/2020</c:v>
                </c:pt>
                <c:pt idx="24">
                  <c:v>10/25/2020</c:v>
                </c:pt>
                <c:pt idx="25">
                  <c:v>10/26/2020</c:v>
                </c:pt>
                <c:pt idx="26">
                  <c:v>10/27/2020</c:v>
                </c:pt>
                <c:pt idx="27">
                  <c:v>10/28/2020</c:v>
                </c:pt>
                <c:pt idx="28">
                  <c:v>10/29/2020</c:v>
                </c:pt>
                <c:pt idx="29">
                  <c:v>10/30/2020</c:v>
                </c:pt>
                <c:pt idx="30">
                  <c:v>10/31/2020</c:v>
                </c:pt>
              </c:strCache>
            </c:strRef>
          </c:cat>
          <c:val>
            <c:numRef>
              <c:f>'Avg call of duration'!$B$4:$B$35</c:f>
              <c:numCache>
                <c:formatCode>General</c:formatCode>
                <c:ptCount val="31"/>
                <c:pt idx="0">
                  <c:v>24.842056932966024</c:v>
                </c:pt>
                <c:pt idx="1">
                  <c:v>24.652214022140221</c:v>
                </c:pt>
                <c:pt idx="2">
                  <c:v>25.178145087235997</c:v>
                </c:pt>
                <c:pt idx="3">
                  <c:v>24.878932316491898</c:v>
                </c:pt>
                <c:pt idx="4">
                  <c:v>25.516513761467891</c:v>
                </c:pt>
                <c:pt idx="5">
                  <c:v>25.410590277777779</c:v>
                </c:pt>
                <c:pt idx="6">
                  <c:v>24.872727272727271</c:v>
                </c:pt>
                <c:pt idx="7">
                  <c:v>25.417057169634489</c:v>
                </c:pt>
                <c:pt idx="8">
                  <c:v>25.39893143365984</c:v>
                </c:pt>
                <c:pt idx="9">
                  <c:v>25.63095238095238</c:v>
                </c:pt>
                <c:pt idx="10">
                  <c:v>24.367985280588776</c:v>
                </c:pt>
                <c:pt idx="11">
                  <c:v>25.034007352941178</c:v>
                </c:pt>
                <c:pt idx="12">
                  <c:v>24.619516562220234</c:v>
                </c:pt>
                <c:pt idx="13">
                  <c:v>25.256880733944953</c:v>
                </c:pt>
                <c:pt idx="14">
                  <c:v>24.999095022624434</c:v>
                </c:pt>
                <c:pt idx="15">
                  <c:v>25.229681978798588</c:v>
                </c:pt>
                <c:pt idx="16">
                  <c:v>24.991095280498666</c:v>
                </c:pt>
                <c:pt idx="17">
                  <c:v>24.696444849589792</c:v>
                </c:pt>
                <c:pt idx="18">
                  <c:v>24.95372050816697</c:v>
                </c:pt>
                <c:pt idx="19">
                  <c:v>24.882079851439183</c:v>
                </c:pt>
                <c:pt idx="20">
                  <c:v>24.781196581196582</c:v>
                </c:pt>
                <c:pt idx="21">
                  <c:v>25.220222793487576</c:v>
                </c:pt>
                <c:pt idx="22">
                  <c:v>24.805580558055805</c:v>
                </c:pt>
                <c:pt idx="23">
                  <c:v>24.993624772313296</c:v>
                </c:pt>
                <c:pt idx="24">
                  <c:v>24.88052681091251</c:v>
                </c:pt>
                <c:pt idx="25">
                  <c:v>24.90607210626186</c:v>
                </c:pt>
                <c:pt idx="26">
                  <c:v>25.450094161958567</c:v>
                </c:pt>
                <c:pt idx="27">
                  <c:v>25.587412587412587</c:v>
                </c:pt>
                <c:pt idx="28">
                  <c:v>24.90503323836657</c:v>
                </c:pt>
                <c:pt idx="29">
                  <c:v>24.250892857142858</c:v>
                </c:pt>
                <c:pt idx="30">
                  <c:v>13</c:v>
                </c:pt>
              </c:numCache>
            </c:numRef>
          </c:val>
          <c:smooth val="0"/>
          <c:extLst>
            <c:ext xmlns:c16="http://schemas.microsoft.com/office/drawing/2014/chart" uri="{C3380CC4-5D6E-409C-BE32-E72D297353CC}">
              <c16:uniqueId val="{00000000-D9D0-4502-983F-9C697A34B696}"/>
            </c:ext>
          </c:extLst>
        </c:ser>
        <c:dLbls>
          <c:showLegendKey val="0"/>
          <c:showVal val="0"/>
          <c:showCatName val="0"/>
          <c:showSerName val="0"/>
          <c:showPercent val="0"/>
          <c:showBubbleSize val="0"/>
        </c:dLbls>
        <c:smooth val="0"/>
        <c:axId val="1810473664"/>
        <c:axId val="1805859424"/>
      </c:lineChart>
      <c:catAx>
        <c:axId val="1810473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05859424"/>
        <c:crosses val="autoZero"/>
        <c:auto val="1"/>
        <c:lblAlgn val="ctr"/>
        <c:lblOffset val="100"/>
        <c:noMultiLvlLbl val="0"/>
      </c:catAx>
      <c:valAx>
        <c:axId val="180585942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10473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FFFF00"/>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10/6/2023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10/6/2023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10/6/2023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10/6/2023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3600" b="1" dirty="0">
                <a:latin typeface="+mn-lt"/>
              </a:rPr>
              <a:t>Project: Analyses of Customer Service Data</a:t>
            </a:r>
            <a:endParaRPr lang="en-US" sz="4800" b="1" dirty="0">
              <a:solidFill>
                <a:schemeClr val="bg1"/>
              </a:solidFill>
              <a:latin typeface="+mn-lt"/>
            </a:endParaRPr>
          </a:p>
        </p:txBody>
      </p:sp>
      <p:sp>
        <p:nvSpPr>
          <p:cNvPr id="3" name="Subtitle 2"/>
          <p:cNvSpPr>
            <a:spLocks noGrp="1"/>
          </p:cNvSpPr>
          <p:nvPr>
            <p:ph type="subTitle" idx="4294967295"/>
          </p:nvPr>
        </p:nvSpPr>
        <p:spPr>
          <a:xfrm>
            <a:off x="855620" y="2933105"/>
            <a:ext cx="9582736" cy="1137793"/>
          </a:xfrm>
        </p:spPr>
        <p:txBody>
          <a:bodyPr>
            <a:normAutofit/>
          </a:bodyPr>
          <a:lstStyle/>
          <a:p>
            <a:r>
              <a:rPr lang="en-US" sz="2000" b="1" dirty="0"/>
              <a:t>The call center data provided by Nile Company for analytics</a:t>
            </a:r>
            <a:endParaRPr lang="en-US" sz="4000" b="1" dirty="0">
              <a:solidFill>
                <a:schemeClr val="bg1"/>
              </a:solidFill>
              <a:latin typeface="+mj-lt"/>
            </a:endParaRPr>
          </a:p>
        </p:txBody>
      </p:sp>
      <p:pic>
        <p:nvPicPr>
          <p:cNvPr id="4" name="Picture 3" descr="PowerPoint program icon"/>
          <p:cNvPicPr>
            <a:picLocks noChangeAspect="1"/>
          </p:cNvPicPr>
          <p:nvPr/>
        </p:nvPicPr>
        <p:blipFill>
          <a:blip r:embed="rId3"/>
          <a:srcRect/>
          <a:stretch/>
        </p:blipFill>
        <p:spPr bwMode="invGray">
          <a:xfrm>
            <a:off x="670216" y="5193062"/>
            <a:ext cx="822960" cy="822960"/>
          </a:xfrm>
          <a:prstGeom prst="rect">
            <a:avLst/>
          </a:prstGeom>
        </p:spPr>
      </p:pic>
    </p:spTree>
    <p:extLst>
      <p:ext uri="{BB962C8B-B14F-4D97-AF65-F5344CB8AC3E}">
        <p14:creationId xmlns:p14="http://schemas.microsoft.com/office/powerpoint/2010/main" val="2471807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Segoe UI Black" panose="020B0A02040204020203" pitchFamily="34" charset="0"/>
                <a:ea typeface="Segoe UI Black" panose="020B0A02040204020203" pitchFamily="34" charset="0"/>
                <a:cs typeface="Segoe UI Light" panose="020B0502040204020203" pitchFamily="34" charset="0"/>
              </a:rPr>
              <a:t>What is Business Objective?</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50000"/>
              </a:lnSpc>
              <a:spcAft>
                <a:spcPts val="600"/>
              </a:spcAft>
              <a:buNone/>
              <a:defRPr/>
            </a:pPr>
            <a:r>
              <a:rPr lang="en-US" sz="1600" dirty="0"/>
              <a:t>The analysis aims to leverage data-driven approaches to optimize customer service processes, enhance customer experience, and drive overall business growth. By examining historical customer service data, the project seeks to identify patterns, trends, and opportunities for improvement, ultimately leading to enhanced customer loyalty and increased operational efficiency. </a:t>
            </a:r>
            <a:endParaRPr lang="en-US" sz="16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60C53E18-A683-DBF8-DC05-E107815688C9}"/>
              </a:ext>
            </a:extLst>
          </p:cNvPr>
          <p:cNvPicPr>
            <a:picLocks noChangeAspect="1"/>
          </p:cNvPicPr>
          <p:nvPr/>
        </p:nvPicPr>
        <p:blipFill>
          <a:blip r:embed="rId2"/>
          <a:stretch>
            <a:fillRect/>
          </a:stretch>
        </p:blipFill>
        <p:spPr>
          <a:xfrm>
            <a:off x="4863313" y="1333500"/>
            <a:ext cx="6721961" cy="4989662"/>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1207" y="379044"/>
            <a:ext cx="6877119" cy="640080"/>
          </a:xfrm>
        </p:spPr>
        <p:txBody>
          <a:bodyPr>
            <a:normAutofit/>
          </a:bodyPr>
          <a:lstStyle/>
          <a:p>
            <a:r>
              <a:rPr lang="en-US" b="1" dirty="0">
                <a:latin typeface="Segoe UI Black" panose="020B0A02040204020203" pitchFamily="34" charset="0"/>
                <a:ea typeface="Segoe UI Black" panose="020B0A02040204020203" pitchFamily="34" charset="0"/>
                <a:cs typeface="Segoe UI Light" panose="020B0502040204020203" pitchFamily="34" charset="0"/>
              </a:rPr>
              <a:t>Customer Sentiment Analysis:</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sz="1600" b="1" dirty="0">
                <a:latin typeface="Segoe UI" panose="020B0502040204020203" pitchFamily="34" charset="0"/>
                <a:cs typeface="Segoe UI" panose="020B0502040204020203" pitchFamily="34" charset="0"/>
              </a:rPr>
              <a:t>In customer Sentiment Analysis</a:t>
            </a:r>
            <a:endParaRPr lang="en-US" b="1" dirty="0">
              <a:latin typeface="Segoe UI" panose="020B0502040204020203" pitchFamily="34" charset="0"/>
              <a:cs typeface="Segoe UI" panose="020B0502040204020203" pitchFamily="34" charset="0"/>
            </a:endParaRPr>
          </a:p>
        </p:txBody>
      </p:sp>
      <p:sp>
        <p:nvSpPr>
          <p:cNvPr id="21" name="Content Placeholder 17"/>
          <p:cNvSpPr txBox="1">
            <a:spLocks/>
          </p:cNvSpPr>
          <p:nvPr/>
        </p:nvSpPr>
        <p:spPr>
          <a:xfrm>
            <a:off x="709151" y="1958189"/>
            <a:ext cx="4933094" cy="3674860"/>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Aft>
                <a:spcPts val="600"/>
              </a:spcAft>
              <a:defRPr/>
            </a:pPr>
            <a:r>
              <a:rPr lang="en-US" sz="1600" dirty="0"/>
              <a:t>We could analyze the data that customers are giving to determine what kind of sentiment they are expressing</a:t>
            </a:r>
          </a:p>
          <a:p>
            <a:pPr lvl="0">
              <a:lnSpc>
                <a:spcPct val="150000"/>
              </a:lnSpc>
              <a:spcAft>
                <a:spcPts val="600"/>
              </a:spcAft>
              <a:defRPr/>
            </a:pPr>
            <a:r>
              <a:rPr lang="en-US" sz="1600" dirty="0"/>
              <a:t>We can see in this graph that customers are providing more negative feedback</a:t>
            </a:r>
          </a:p>
          <a:p>
            <a:pPr lvl="0">
              <a:lnSpc>
                <a:spcPct val="150000"/>
              </a:lnSpc>
              <a:spcAft>
                <a:spcPts val="600"/>
              </a:spcAft>
              <a:defRPr/>
            </a:pPr>
            <a:r>
              <a:rPr lang="en-US" sz="1600" dirty="0"/>
              <a:t>We have a very low ratio of positive and very positive feedback. </a:t>
            </a:r>
          </a:p>
          <a:p>
            <a:pPr lvl="0">
              <a:lnSpc>
                <a:spcPct val="150000"/>
              </a:lnSpc>
              <a:spcAft>
                <a:spcPts val="600"/>
              </a:spcAft>
              <a:defRPr/>
            </a:pPr>
            <a:r>
              <a:rPr lang="en-US" sz="1600" dirty="0"/>
              <a:t>Therefore, we need to analyze the problems our customers are facing and determine why there is a high level of dissatisfaction.</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endParaRPr lang="en-US"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solidFill>
                <a:prstClr val="black">
                  <a:lumMod val="75000"/>
                  <a:lumOff val="25000"/>
                </a:prstClr>
              </a:solidFill>
              <a:cs typeface="Segoe UI"/>
            </a:endParaRPr>
          </a:p>
        </p:txBody>
      </p:sp>
      <p:graphicFrame>
        <p:nvGraphicFramePr>
          <p:cNvPr id="6" name="Chart 5">
            <a:extLst>
              <a:ext uri="{FF2B5EF4-FFF2-40B4-BE49-F238E27FC236}">
                <a16:creationId xmlns:a16="http://schemas.microsoft.com/office/drawing/2014/main" id="{201A7A34-2B88-472A-809B-208229CC7099}"/>
              </a:ext>
            </a:extLst>
          </p:cNvPr>
          <p:cNvGraphicFramePr>
            <a:graphicFrameLocks/>
          </p:cNvGraphicFramePr>
          <p:nvPr>
            <p:extLst>
              <p:ext uri="{D42A27DB-BD31-4B8C-83A1-F6EECF244321}">
                <p14:modId xmlns:p14="http://schemas.microsoft.com/office/powerpoint/2010/main" val="1415594570"/>
              </p:ext>
            </p:extLst>
          </p:nvPr>
        </p:nvGraphicFramePr>
        <p:xfrm>
          <a:off x="6096001" y="1503225"/>
          <a:ext cx="5110160" cy="43886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P spid="21" grpId="0"/>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04924"/>
            <a:ext cx="6877119" cy="640080"/>
          </a:xfrm>
        </p:spPr>
        <p:txBody>
          <a:bodyPr>
            <a:normAutofit/>
          </a:bodyPr>
          <a:lstStyle/>
          <a:p>
            <a:r>
              <a:rPr lang="en-US" b="1" dirty="0">
                <a:latin typeface="Segoe UI Black" panose="020B0A02040204020203" pitchFamily="34" charset="0"/>
                <a:ea typeface="Segoe UI Black" panose="020B0A02040204020203" pitchFamily="34" charset="0"/>
                <a:cs typeface="Segoe UI Light" panose="020B0502040204020203" pitchFamily="34" charset="0"/>
              </a:rPr>
              <a:t>Root Cause Analysis</a:t>
            </a:r>
          </a:p>
        </p:txBody>
      </p:sp>
      <p:sp>
        <p:nvSpPr>
          <p:cNvPr id="5" name="Content Placeholder 4"/>
          <p:cNvSpPr>
            <a:spLocks noGrp="1"/>
          </p:cNvSpPr>
          <p:nvPr>
            <p:ph sz="half" idx="4294967295"/>
          </p:nvPr>
        </p:nvSpPr>
        <p:spPr>
          <a:xfrm>
            <a:off x="541610" y="1431010"/>
            <a:ext cx="5160450" cy="4790886"/>
          </a:xfrm>
        </p:spPr>
        <p:txBody>
          <a:bodyPr vert="horz" lIns="91440" tIns="45720" rIns="91440" bIns="45720" rtlCol="0">
            <a:normAutofit lnSpcReduction="10000"/>
          </a:bodyPr>
          <a:lstStyle/>
          <a:p>
            <a:pPr marL="171450" indent="-171450">
              <a:spcAft>
                <a:spcPts val="600"/>
              </a:spcAft>
              <a:buFont typeface="Arial" panose="020B0604020202020204" pitchFamily="34" charset="0"/>
              <a:buChar char="•"/>
            </a:pPr>
            <a:r>
              <a:rPr lang="en-US" sz="1600" dirty="0"/>
              <a:t>In the previous slide, we observed that there were more negative feedback instances than positive ones. </a:t>
            </a:r>
          </a:p>
          <a:p>
            <a:pPr marL="171450" indent="-171450">
              <a:spcAft>
                <a:spcPts val="600"/>
              </a:spcAft>
              <a:buFont typeface="Arial" panose="020B0604020202020204" pitchFamily="34" charset="0"/>
              <a:buChar char="•"/>
            </a:pPr>
            <a:r>
              <a:rPr lang="en-US" sz="1600" dirty="0"/>
              <a:t>Now, in this chart, we can analyze the reasons why customers are providing a substantial amount of negative feedback.</a:t>
            </a:r>
          </a:p>
          <a:p>
            <a:pPr marL="171450" indent="-171450">
              <a:spcAft>
                <a:spcPts val="600"/>
              </a:spcAft>
              <a:buFont typeface="Arial" panose="020B0604020202020204" pitchFamily="34" charset="0"/>
              <a:buChar char="•"/>
            </a:pPr>
            <a:r>
              <a:rPr lang="en-US" sz="1600" dirty="0"/>
              <a:t>Customers seem to be experiencing issues related to billing questions, which is likely the cause of the increased negative feedback. </a:t>
            </a:r>
          </a:p>
          <a:p>
            <a:pPr marL="171450" indent="-171450">
              <a:spcAft>
                <a:spcPts val="600"/>
              </a:spcAft>
              <a:buFont typeface="Arial" panose="020B0604020202020204" pitchFamily="34" charset="0"/>
              <a:buChar char="•"/>
            </a:pPr>
            <a:r>
              <a:rPr lang="en-US" sz="1600" dirty="0"/>
              <a:t>Therefore, we should consider modifying our billing patterns to improve our service and garner more positive sentiment.</a:t>
            </a:r>
            <a:endParaRPr lang="en-US" sz="1600" dirty="0">
              <a:solidFill>
                <a:prstClr val="black">
                  <a:lumMod val="75000"/>
                  <a:lumOff val="25000"/>
                </a:prstClr>
              </a:solidFill>
              <a:latin typeface="Segoe UI" panose="020B0502040204020203" pitchFamily="34" charset="0"/>
              <a:cs typeface="Segoe UI" panose="020B0502040204020203" pitchFamily="34" charset="0"/>
            </a:endParaRP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4" name="Chart 3">
            <a:extLst>
              <a:ext uri="{FF2B5EF4-FFF2-40B4-BE49-F238E27FC236}">
                <a16:creationId xmlns:a16="http://schemas.microsoft.com/office/drawing/2014/main" id="{FA3D9F7C-6441-466F-A95D-24E18F9788F7}"/>
              </a:ext>
            </a:extLst>
          </p:cNvPr>
          <p:cNvGraphicFramePr>
            <a:graphicFrameLocks/>
          </p:cNvGraphicFramePr>
          <p:nvPr>
            <p:extLst>
              <p:ext uri="{D42A27DB-BD31-4B8C-83A1-F6EECF244321}">
                <p14:modId xmlns:p14="http://schemas.microsoft.com/office/powerpoint/2010/main" val="111172279"/>
              </p:ext>
            </p:extLst>
          </p:nvPr>
        </p:nvGraphicFramePr>
        <p:xfrm>
          <a:off x="5900468" y="1600199"/>
          <a:ext cx="5417151" cy="41104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fade">
                                      <p:cBhvr>
                                        <p:cTn id="3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build="p"/>
      <p:bldGraphic spid="4"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13551"/>
            <a:ext cx="6877119" cy="640080"/>
          </a:xfrm>
        </p:spPr>
        <p:txBody>
          <a:bodyPr/>
          <a:lstStyle/>
          <a:p>
            <a:r>
              <a:rPr lang="en-IN" b="1" dirty="0">
                <a:latin typeface="Segoe UI Black" panose="020B0A02040204020203" pitchFamily="34" charset="0"/>
                <a:ea typeface="Segoe UI Black" panose="020B0A02040204020203" pitchFamily="34" charset="0"/>
              </a:rPr>
              <a:t>Service Response Time Analysis:</a:t>
            </a:r>
            <a:endParaRPr lang="en-US" b="1" dirty="0">
              <a:latin typeface="Segoe UI Black" panose="020B0A02040204020203" pitchFamily="34" charset="0"/>
              <a:ea typeface="Segoe UI Black" panose="020B0A02040204020203" pitchFamily="34" charset="0"/>
              <a:cs typeface="Segoe UI Light" panose="020B0502040204020203" pitchFamily="34" charset="0"/>
            </a:endParaRPr>
          </a:p>
        </p:txBody>
      </p:sp>
      <p:sp>
        <p:nvSpPr>
          <p:cNvPr id="8" name="TextBox 7">
            <a:extLst>
              <a:ext uri="{FF2B5EF4-FFF2-40B4-BE49-F238E27FC236}">
                <a16:creationId xmlns:a16="http://schemas.microsoft.com/office/drawing/2014/main" id="{CF2C15A8-49BA-BE52-8166-1383F793D1EE}"/>
              </a:ext>
            </a:extLst>
          </p:cNvPr>
          <p:cNvSpPr txBox="1"/>
          <p:nvPr/>
        </p:nvSpPr>
        <p:spPr>
          <a:xfrm>
            <a:off x="793630" y="1716657"/>
            <a:ext cx="4330461" cy="226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In our call center service, the response time is consistently within the SLA (Service Level Agreement), indicating that our service is of high quality. </a:t>
            </a:r>
          </a:p>
          <a:p>
            <a:pPr marL="285750" indent="-285750">
              <a:lnSpc>
                <a:spcPct val="150000"/>
              </a:lnSpc>
              <a:buFont typeface="Arial" panose="020B0604020202020204" pitchFamily="34" charset="0"/>
              <a:buChar char="•"/>
            </a:pPr>
            <a:r>
              <a:rPr lang="en-US" sz="1600" dirty="0"/>
              <a:t>Customers primarily utilize two sources for support: the call center and the chatbot.</a:t>
            </a:r>
            <a:endParaRPr lang="en-IN" sz="1600" dirty="0"/>
          </a:p>
        </p:txBody>
      </p:sp>
      <p:graphicFrame>
        <p:nvGraphicFramePr>
          <p:cNvPr id="5" name="Chart 4">
            <a:extLst>
              <a:ext uri="{FF2B5EF4-FFF2-40B4-BE49-F238E27FC236}">
                <a16:creationId xmlns:a16="http://schemas.microsoft.com/office/drawing/2014/main" id="{A57201E5-CF75-440A-BAA6-3FBC98123ED2}"/>
              </a:ext>
            </a:extLst>
          </p:cNvPr>
          <p:cNvGraphicFramePr>
            <a:graphicFrameLocks/>
          </p:cNvGraphicFramePr>
          <p:nvPr>
            <p:extLst>
              <p:ext uri="{D42A27DB-BD31-4B8C-83A1-F6EECF244321}">
                <p14:modId xmlns:p14="http://schemas.microsoft.com/office/powerpoint/2010/main" val="1695217416"/>
              </p:ext>
            </p:extLst>
          </p:nvPr>
        </p:nvGraphicFramePr>
        <p:xfrm>
          <a:off x="5734408" y="1608827"/>
          <a:ext cx="5663961" cy="42398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96833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1207" y="413551"/>
            <a:ext cx="6877119" cy="640080"/>
          </a:xfrm>
        </p:spPr>
        <p:txBody>
          <a:bodyPr>
            <a:normAutofit/>
          </a:bodyPr>
          <a:lstStyle/>
          <a:p>
            <a:pPr lvl="0"/>
            <a:r>
              <a:rPr lang="en-IN" b="1" dirty="0">
                <a:latin typeface="Segoe UI Black" panose="020B0A02040204020203" pitchFamily="34" charset="0"/>
                <a:ea typeface="Segoe UI Black" panose="020B0A02040204020203" pitchFamily="34" charset="0"/>
              </a:rPr>
              <a:t>Customer Segmentation:</a:t>
            </a:r>
            <a:endParaRPr lang="en-US" b="1" dirty="0">
              <a:latin typeface="Segoe UI Black" panose="020B0A02040204020203" pitchFamily="34" charset="0"/>
              <a:ea typeface="Segoe UI Black" panose="020B0A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4A89BAD0-6319-2DCF-015C-78717A532CD8}"/>
              </a:ext>
            </a:extLst>
          </p:cNvPr>
          <p:cNvSpPr txBox="1"/>
          <p:nvPr/>
        </p:nvSpPr>
        <p:spPr>
          <a:xfrm>
            <a:off x="615351" y="1580638"/>
            <a:ext cx="5029200" cy="484780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In this dataset, we can analyze that customers are receiving responses within the SLA (Service Level Agreement), yet we are still receiving a high volume of negative feedback. </a:t>
            </a:r>
          </a:p>
          <a:p>
            <a:pPr marL="285750" indent="-285750">
              <a:lnSpc>
                <a:spcPct val="150000"/>
              </a:lnSpc>
              <a:buFont typeface="Arial" panose="020B0604020202020204" pitchFamily="34" charset="0"/>
              <a:buChar char="•"/>
            </a:pPr>
            <a:r>
              <a:rPr lang="en-US" sz="1600" dirty="0"/>
              <a:t>Therefore, it is imperative that we address this issue. The problems customers are facing may indicate that they are unsatisfied even after the call, or there might be issues during the customer interaction that are causing the negative feedback. </a:t>
            </a:r>
          </a:p>
          <a:p>
            <a:pPr marL="285750" indent="-285750">
              <a:lnSpc>
                <a:spcPct val="150000"/>
              </a:lnSpc>
              <a:buFont typeface="Arial" panose="020B0604020202020204" pitchFamily="34" charset="0"/>
              <a:buChar char="•"/>
            </a:pPr>
            <a:r>
              <a:rPr lang="en-US" sz="1600" dirty="0"/>
              <a:t>If a customer receives a call within the SLA, it is the company's responsibility to ensure that we not only answer the call promptly but also effectively resolve the customer's queries.</a:t>
            </a:r>
            <a:endParaRPr lang="en-IN" sz="1600" dirty="0"/>
          </a:p>
        </p:txBody>
      </p:sp>
      <p:graphicFrame>
        <p:nvGraphicFramePr>
          <p:cNvPr id="5" name="Chart 4">
            <a:extLst>
              <a:ext uri="{FF2B5EF4-FFF2-40B4-BE49-F238E27FC236}">
                <a16:creationId xmlns:a16="http://schemas.microsoft.com/office/drawing/2014/main" id="{72191CCA-FFF8-4C49-8531-1E433E454035}"/>
              </a:ext>
            </a:extLst>
          </p:cNvPr>
          <p:cNvGraphicFramePr>
            <a:graphicFrameLocks/>
          </p:cNvGraphicFramePr>
          <p:nvPr>
            <p:extLst>
              <p:ext uri="{D42A27DB-BD31-4B8C-83A1-F6EECF244321}">
                <p14:modId xmlns:p14="http://schemas.microsoft.com/office/powerpoint/2010/main" val="2323445408"/>
              </p:ext>
            </p:extLst>
          </p:nvPr>
        </p:nvGraphicFramePr>
        <p:xfrm>
          <a:off x="5960853" y="1738222"/>
          <a:ext cx="5366457" cy="41708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Black" panose="020B0A02040204020203" pitchFamily="34" charset="0"/>
                <a:ea typeface="Segoe UI Black" panose="020B0A02040204020203" pitchFamily="34" charset="0"/>
                <a:cs typeface="Segoe UI Light" panose="020B0502040204020203" pitchFamily="34" charset="0"/>
              </a:rPr>
              <a:t>Average Call Duration</a:t>
            </a:r>
          </a:p>
        </p:txBody>
      </p:sp>
      <p:graphicFrame>
        <p:nvGraphicFramePr>
          <p:cNvPr id="2" name="Chart 1">
            <a:extLst>
              <a:ext uri="{FF2B5EF4-FFF2-40B4-BE49-F238E27FC236}">
                <a16:creationId xmlns:a16="http://schemas.microsoft.com/office/drawing/2014/main" id="{1863F6DD-4C93-4C95-BD45-F370BAACDD94}"/>
              </a:ext>
            </a:extLst>
          </p:cNvPr>
          <p:cNvGraphicFramePr>
            <a:graphicFrameLocks/>
          </p:cNvGraphicFramePr>
          <p:nvPr>
            <p:extLst>
              <p:ext uri="{D42A27DB-BD31-4B8C-83A1-F6EECF244321}">
                <p14:modId xmlns:p14="http://schemas.microsoft.com/office/powerpoint/2010/main" val="608410509"/>
              </p:ext>
            </p:extLst>
          </p:nvPr>
        </p:nvGraphicFramePr>
        <p:xfrm>
          <a:off x="705449" y="1260203"/>
          <a:ext cx="10556815" cy="216879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ECA33724-CC17-5013-93D8-77D0F76FF2C6}"/>
              </a:ext>
            </a:extLst>
          </p:cNvPr>
          <p:cNvSpPr txBox="1"/>
          <p:nvPr/>
        </p:nvSpPr>
        <p:spPr>
          <a:xfrm>
            <a:off x="705449" y="3843471"/>
            <a:ext cx="10168626" cy="2262479"/>
          </a:xfrm>
          <a:prstGeom prst="rect">
            <a:avLst/>
          </a:prstGeom>
          <a:noFill/>
        </p:spPr>
        <p:txBody>
          <a:bodyPr wrap="square" rtlCol="0">
            <a:spAutoFit/>
          </a:bodyPr>
          <a:lstStyle/>
          <a:p>
            <a:pPr>
              <a:lnSpc>
                <a:spcPct val="150000"/>
              </a:lnSpc>
            </a:pPr>
            <a:r>
              <a:rPr lang="en-US" sz="1600" dirty="0"/>
              <a:t>In the month of October 2020, our call center experienced an average call duration ranging from 20 to 27 minutes. This data reflects the time our agents spent assisting customers during this period. The variation in call durations within this range suggests that our team was actively engaged in resolving customer queries, with some calls requiring more in-depth assistance than others. Analyzing these call duration patterns can provide valuable insights into our customer service performance and help us optimize our resources for even more efficient support.</a:t>
            </a:r>
            <a:endParaRPr lang="en-IN" sz="1600" dirty="0"/>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Graphic spid="2" grpId="0">
        <p:bldAsOne/>
      </p:bldGraphic>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A4355-6AE9-E16D-EDA7-F03D66CB9E1F}"/>
              </a:ext>
            </a:extLst>
          </p:cNvPr>
          <p:cNvSpPr>
            <a:spLocks noGrp="1"/>
          </p:cNvSpPr>
          <p:nvPr>
            <p:ph type="title"/>
          </p:nvPr>
        </p:nvSpPr>
        <p:spPr>
          <a:xfrm>
            <a:off x="2350008" y="2979564"/>
            <a:ext cx="6876288" cy="640080"/>
          </a:xfrm>
        </p:spPr>
        <p:txBody>
          <a:bodyPr>
            <a:noAutofit/>
          </a:bodyPr>
          <a:lstStyle/>
          <a:p>
            <a:pPr algn="ctr"/>
            <a:r>
              <a:rPr lang="en-US" sz="4400" b="1" dirty="0">
                <a:latin typeface="Arial Black" panose="020B0A04020102020204" pitchFamily="34" charset="0"/>
              </a:rPr>
              <a:t>Thank You</a:t>
            </a:r>
            <a:endParaRPr lang="en-IN" sz="4400" b="1" dirty="0">
              <a:latin typeface="Arial Black" panose="020B0A04020102020204" pitchFamily="34" charset="0"/>
            </a:endParaRPr>
          </a:p>
        </p:txBody>
      </p:sp>
    </p:spTree>
    <p:extLst>
      <p:ext uri="{BB962C8B-B14F-4D97-AF65-F5344CB8AC3E}">
        <p14:creationId xmlns:p14="http://schemas.microsoft.com/office/powerpoint/2010/main" val="3234952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{03BEA32D-CEDC-4E1F-B51F-0C75BACB5A97}tf10001108_win32</Template>
  <TotalTime>1745</TotalTime>
  <Words>515</Words>
  <Application>Microsoft Office PowerPoint</Application>
  <PresentationFormat>Widescreen</PresentationFormat>
  <Paragraphs>31</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Arial Black</vt:lpstr>
      <vt:lpstr>Calibri</vt:lpstr>
      <vt:lpstr>Segoe UI</vt:lpstr>
      <vt:lpstr>Segoe UI Black</vt:lpstr>
      <vt:lpstr>Segoe UI Light</vt:lpstr>
      <vt:lpstr>Custom</vt:lpstr>
      <vt:lpstr>Project: Analyses of Customer Service Data</vt:lpstr>
      <vt:lpstr>What is Business Objective?</vt:lpstr>
      <vt:lpstr>Customer Sentiment Analysis:</vt:lpstr>
      <vt:lpstr>Root Cause Analysis</vt:lpstr>
      <vt:lpstr>Service Response Time Analysis:</vt:lpstr>
      <vt:lpstr>Customer Segmentation:</vt:lpstr>
      <vt:lpstr>Average Call Duration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Analyses of Customer Service Data</dc:title>
  <dc:creator>roshni dabhi</dc:creator>
  <cp:keywords/>
  <cp:lastModifiedBy>roshni dabhi</cp:lastModifiedBy>
  <cp:revision>18</cp:revision>
  <dcterms:created xsi:type="dcterms:W3CDTF">2023-10-02T09:43:06Z</dcterms:created>
  <dcterms:modified xsi:type="dcterms:W3CDTF">2023-10-06T06:14:54Z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