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-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9700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08988" y="64007"/>
            <a:ext cx="393700" cy="131445"/>
          </a:xfrm>
          <a:custGeom>
            <a:avLst/>
            <a:gdLst/>
            <a:ahLst/>
            <a:cxnLst/>
            <a:rect l="l" t="t" r="r" b="b"/>
            <a:pathLst>
              <a:path w="393700" h="131445">
                <a:moveTo>
                  <a:pt x="127507" y="0"/>
                </a:moveTo>
                <a:lnTo>
                  <a:pt x="0" y="131063"/>
                </a:lnTo>
                <a:lnTo>
                  <a:pt x="393192" y="131063"/>
                </a:lnTo>
                <a:lnTo>
                  <a:pt x="127507" y="0"/>
                </a:lnTo>
                <a:close/>
              </a:path>
            </a:pathLst>
          </a:custGeom>
          <a:solidFill>
            <a:srgbClr val="1D8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48" y="0"/>
            <a:ext cx="2040889" cy="670560"/>
          </a:xfrm>
          <a:custGeom>
            <a:avLst/>
            <a:gdLst/>
            <a:ahLst/>
            <a:cxnLst/>
            <a:rect l="l" t="t" r="r" b="b"/>
            <a:pathLst>
              <a:path w="2040889" h="670560">
                <a:moveTo>
                  <a:pt x="2040636" y="0"/>
                </a:moveTo>
                <a:lnTo>
                  <a:pt x="1371600" y="0"/>
                </a:lnTo>
                <a:lnTo>
                  <a:pt x="1368552" y="0"/>
                </a:lnTo>
                <a:lnTo>
                  <a:pt x="0" y="0"/>
                </a:lnTo>
                <a:lnTo>
                  <a:pt x="0" y="670560"/>
                </a:lnTo>
                <a:lnTo>
                  <a:pt x="1368552" y="670560"/>
                </a:lnTo>
                <a:lnTo>
                  <a:pt x="1371600" y="670560"/>
                </a:lnTo>
                <a:lnTo>
                  <a:pt x="1371600" y="667524"/>
                </a:lnTo>
                <a:lnTo>
                  <a:pt x="2040636" y="0"/>
                </a:lnTo>
                <a:close/>
              </a:path>
            </a:pathLst>
          </a:custGeom>
          <a:solidFill>
            <a:srgbClr val="2AC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92023"/>
            <a:ext cx="2199640" cy="304800"/>
          </a:xfrm>
          <a:custGeom>
            <a:avLst/>
            <a:gdLst/>
            <a:ahLst/>
            <a:cxnLst/>
            <a:rect l="l" t="t" r="r" b="b"/>
            <a:pathLst>
              <a:path w="2199640" h="304800">
                <a:moveTo>
                  <a:pt x="2199132" y="0"/>
                </a:moveTo>
                <a:lnTo>
                  <a:pt x="1901952" y="0"/>
                </a:lnTo>
                <a:lnTo>
                  <a:pt x="1895856" y="0"/>
                </a:lnTo>
                <a:lnTo>
                  <a:pt x="0" y="0"/>
                </a:lnTo>
                <a:lnTo>
                  <a:pt x="0" y="304800"/>
                </a:lnTo>
                <a:lnTo>
                  <a:pt x="1895856" y="304800"/>
                </a:lnTo>
                <a:lnTo>
                  <a:pt x="1901952" y="304800"/>
                </a:lnTo>
                <a:lnTo>
                  <a:pt x="1901952" y="298678"/>
                </a:lnTo>
                <a:lnTo>
                  <a:pt x="2199132" y="0"/>
                </a:lnTo>
                <a:close/>
              </a:path>
            </a:pathLst>
          </a:custGeom>
          <a:solidFill>
            <a:srgbClr val="17A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46392" y="4948428"/>
            <a:ext cx="394970" cy="131445"/>
          </a:xfrm>
          <a:custGeom>
            <a:avLst/>
            <a:gdLst/>
            <a:ahLst/>
            <a:cxnLst/>
            <a:rect l="l" t="t" r="r" b="b"/>
            <a:pathLst>
              <a:path w="394970" h="131445">
                <a:moveTo>
                  <a:pt x="394715" y="0"/>
                </a:moveTo>
                <a:lnTo>
                  <a:pt x="0" y="0"/>
                </a:lnTo>
                <a:lnTo>
                  <a:pt x="266700" y="131064"/>
                </a:lnTo>
                <a:lnTo>
                  <a:pt x="394715" y="0"/>
                </a:lnTo>
                <a:close/>
              </a:path>
            </a:pathLst>
          </a:custGeom>
          <a:solidFill>
            <a:srgbClr val="7BB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106412" y="4472940"/>
            <a:ext cx="2037714" cy="670560"/>
          </a:xfrm>
          <a:custGeom>
            <a:avLst/>
            <a:gdLst/>
            <a:ahLst/>
            <a:cxnLst/>
            <a:rect l="l" t="t" r="r" b="b"/>
            <a:pathLst>
              <a:path w="2037715" h="670560">
                <a:moveTo>
                  <a:pt x="2037575" y="0"/>
                </a:moveTo>
                <a:lnTo>
                  <a:pt x="670560" y="0"/>
                </a:lnTo>
                <a:lnTo>
                  <a:pt x="669036" y="0"/>
                </a:lnTo>
                <a:lnTo>
                  <a:pt x="669036" y="1524"/>
                </a:lnTo>
                <a:lnTo>
                  <a:pt x="0" y="670560"/>
                </a:lnTo>
                <a:lnTo>
                  <a:pt x="669036" y="670560"/>
                </a:lnTo>
                <a:lnTo>
                  <a:pt x="670560" y="670560"/>
                </a:lnTo>
                <a:lnTo>
                  <a:pt x="2037575" y="670560"/>
                </a:lnTo>
                <a:lnTo>
                  <a:pt x="2037575" y="0"/>
                </a:lnTo>
                <a:close/>
              </a:path>
            </a:pathLst>
          </a:custGeom>
          <a:solidFill>
            <a:srgbClr val="2AC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949440" y="4646676"/>
            <a:ext cx="2194560" cy="304800"/>
          </a:xfrm>
          <a:custGeom>
            <a:avLst/>
            <a:gdLst/>
            <a:ahLst/>
            <a:cxnLst/>
            <a:rect l="l" t="t" r="r" b="b"/>
            <a:pathLst>
              <a:path w="2194559" h="304800">
                <a:moveTo>
                  <a:pt x="2194560" y="0"/>
                </a:moveTo>
                <a:lnTo>
                  <a:pt x="304800" y="0"/>
                </a:lnTo>
                <a:lnTo>
                  <a:pt x="298704" y="0"/>
                </a:lnTo>
                <a:lnTo>
                  <a:pt x="298704" y="6096"/>
                </a:lnTo>
                <a:lnTo>
                  <a:pt x="0" y="304800"/>
                </a:lnTo>
                <a:lnTo>
                  <a:pt x="298704" y="304800"/>
                </a:lnTo>
                <a:lnTo>
                  <a:pt x="304800" y="304800"/>
                </a:lnTo>
                <a:lnTo>
                  <a:pt x="2194560" y="304800"/>
                </a:lnTo>
                <a:lnTo>
                  <a:pt x="2194560" y="0"/>
                </a:lnTo>
                <a:close/>
              </a:path>
            </a:pathLst>
          </a:custGeom>
          <a:solidFill>
            <a:srgbClr val="B9D1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4071" y="185928"/>
            <a:ext cx="1511807" cy="3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92596" y="126492"/>
            <a:ext cx="780415" cy="259079"/>
          </a:xfrm>
          <a:custGeom>
            <a:avLst/>
            <a:gdLst/>
            <a:ahLst/>
            <a:cxnLst/>
            <a:rect l="l" t="t" r="r" b="b"/>
            <a:pathLst>
              <a:path w="780415" h="259079">
                <a:moveTo>
                  <a:pt x="252983" y="0"/>
                </a:moveTo>
                <a:lnTo>
                  <a:pt x="0" y="259080"/>
                </a:lnTo>
                <a:lnTo>
                  <a:pt x="780287" y="259080"/>
                </a:lnTo>
                <a:lnTo>
                  <a:pt x="252983" y="0"/>
                </a:lnTo>
                <a:close/>
              </a:path>
            </a:pathLst>
          </a:custGeom>
          <a:solidFill>
            <a:srgbClr val="188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756400" cy="1327785"/>
          </a:xfrm>
          <a:custGeom>
            <a:avLst/>
            <a:gdLst/>
            <a:ahLst/>
            <a:cxnLst/>
            <a:rect l="l" t="t" r="r" b="b"/>
            <a:pathLst>
              <a:path w="6756400" h="1327785">
                <a:moveTo>
                  <a:pt x="6755892" y="0"/>
                </a:moveTo>
                <a:lnTo>
                  <a:pt x="5434584" y="0"/>
                </a:lnTo>
                <a:lnTo>
                  <a:pt x="5428488" y="0"/>
                </a:lnTo>
                <a:lnTo>
                  <a:pt x="0" y="0"/>
                </a:lnTo>
                <a:lnTo>
                  <a:pt x="0" y="1327404"/>
                </a:lnTo>
                <a:lnTo>
                  <a:pt x="5428488" y="1327404"/>
                </a:lnTo>
                <a:lnTo>
                  <a:pt x="5434584" y="1327404"/>
                </a:lnTo>
                <a:lnTo>
                  <a:pt x="5434584" y="1321308"/>
                </a:lnTo>
                <a:lnTo>
                  <a:pt x="6755892" y="0"/>
                </a:lnTo>
                <a:close/>
              </a:path>
            </a:pathLst>
          </a:custGeom>
          <a:solidFill>
            <a:srgbClr val="28B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0999"/>
            <a:ext cx="7073265" cy="771525"/>
          </a:xfrm>
          <a:custGeom>
            <a:avLst/>
            <a:gdLst/>
            <a:ahLst/>
            <a:cxnLst/>
            <a:rect l="l" t="t" r="r" b="b"/>
            <a:pathLst>
              <a:path w="7073265" h="771525">
                <a:moveTo>
                  <a:pt x="7072884" y="0"/>
                </a:moveTo>
                <a:lnTo>
                  <a:pt x="6303264" y="0"/>
                </a:lnTo>
                <a:lnTo>
                  <a:pt x="6300216" y="0"/>
                </a:lnTo>
                <a:lnTo>
                  <a:pt x="0" y="0"/>
                </a:lnTo>
                <a:lnTo>
                  <a:pt x="0" y="771144"/>
                </a:lnTo>
                <a:lnTo>
                  <a:pt x="6300216" y="771144"/>
                </a:lnTo>
                <a:lnTo>
                  <a:pt x="6303264" y="771144"/>
                </a:lnTo>
                <a:lnTo>
                  <a:pt x="6303264" y="768108"/>
                </a:lnTo>
                <a:lnTo>
                  <a:pt x="7072884" y="0"/>
                </a:lnTo>
                <a:close/>
              </a:path>
            </a:pathLst>
          </a:custGeom>
          <a:solidFill>
            <a:srgbClr val="17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46392" y="4948428"/>
            <a:ext cx="394970" cy="131445"/>
          </a:xfrm>
          <a:custGeom>
            <a:avLst/>
            <a:gdLst/>
            <a:ahLst/>
            <a:cxnLst/>
            <a:rect l="l" t="t" r="r" b="b"/>
            <a:pathLst>
              <a:path w="394970" h="131445">
                <a:moveTo>
                  <a:pt x="394715" y="0"/>
                </a:moveTo>
                <a:lnTo>
                  <a:pt x="0" y="0"/>
                </a:lnTo>
                <a:lnTo>
                  <a:pt x="266700" y="131064"/>
                </a:lnTo>
                <a:lnTo>
                  <a:pt x="394715" y="0"/>
                </a:lnTo>
                <a:close/>
              </a:path>
            </a:pathLst>
          </a:custGeom>
          <a:solidFill>
            <a:srgbClr val="7EB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106412" y="4472940"/>
            <a:ext cx="2037714" cy="670560"/>
          </a:xfrm>
          <a:custGeom>
            <a:avLst/>
            <a:gdLst/>
            <a:ahLst/>
            <a:cxnLst/>
            <a:rect l="l" t="t" r="r" b="b"/>
            <a:pathLst>
              <a:path w="2037715" h="670560">
                <a:moveTo>
                  <a:pt x="2037575" y="0"/>
                </a:moveTo>
                <a:lnTo>
                  <a:pt x="670560" y="0"/>
                </a:lnTo>
                <a:lnTo>
                  <a:pt x="669036" y="0"/>
                </a:lnTo>
                <a:lnTo>
                  <a:pt x="669036" y="1524"/>
                </a:lnTo>
                <a:lnTo>
                  <a:pt x="0" y="670560"/>
                </a:lnTo>
                <a:lnTo>
                  <a:pt x="669036" y="670560"/>
                </a:lnTo>
                <a:lnTo>
                  <a:pt x="670560" y="670560"/>
                </a:lnTo>
                <a:lnTo>
                  <a:pt x="2037575" y="670560"/>
                </a:lnTo>
                <a:lnTo>
                  <a:pt x="2037575" y="0"/>
                </a:lnTo>
                <a:close/>
              </a:path>
            </a:pathLst>
          </a:custGeom>
          <a:solidFill>
            <a:srgbClr val="28B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949440" y="4646676"/>
            <a:ext cx="2194560" cy="304800"/>
          </a:xfrm>
          <a:custGeom>
            <a:avLst/>
            <a:gdLst/>
            <a:ahLst/>
            <a:cxnLst/>
            <a:rect l="l" t="t" r="r" b="b"/>
            <a:pathLst>
              <a:path w="2194559" h="304800">
                <a:moveTo>
                  <a:pt x="2194560" y="0"/>
                </a:moveTo>
                <a:lnTo>
                  <a:pt x="304800" y="0"/>
                </a:lnTo>
                <a:lnTo>
                  <a:pt x="298704" y="0"/>
                </a:lnTo>
                <a:lnTo>
                  <a:pt x="298704" y="6096"/>
                </a:lnTo>
                <a:lnTo>
                  <a:pt x="0" y="304800"/>
                </a:lnTo>
                <a:lnTo>
                  <a:pt x="298704" y="304800"/>
                </a:lnTo>
                <a:lnTo>
                  <a:pt x="304800" y="304800"/>
                </a:lnTo>
                <a:lnTo>
                  <a:pt x="2194560" y="304800"/>
                </a:lnTo>
                <a:lnTo>
                  <a:pt x="2194560" y="0"/>
                </a:lnTo>
                <a:close/>
              </a:path>
            </a:pathLst>
          </a:custGeom>
          <a:solidFill>
            <a:srgbClr val="BBD2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1107" y="545591"/>
            <a:ext cx="1588007" cy="4023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1797811"/>
            <a:ext cx="39604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303" y="1386332"/>
            <a:ext cx="8262620" cy="164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9700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0277" y="4694976"/>
            <a:ext cx="231775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Roboto Cn"/>
                <a:cs typeface="Roboto C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scrum.blogspot.com/2016/09/blog-pos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crum.blogspot.com/2016/09/blog-post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crum.blogspot.com/2016/09/blog-post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crum.blogspot.com/2016/09/blog-post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crum.blogspot.com/2016/09/blog-post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scrum.blogspot.com/2016/09/blog-post.html" TargetMode="External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crum.blogspot.com/2016/09/blog-post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scrum.blogspot.com/2016/09/blog-post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scrum.blogspot.com/2016/09/blog-post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scrum.blogspot.com/2016/09/blog-post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scrum.blogspot.com/2016/09/blog-post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scrum.blogspot.com/2016/09/blog-post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scrum.blogspot.com/2016/09/blog-post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crum.blogspot.com/2016/09/blog-post.html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scrum.blogspot.com/2016/09/blog-pos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scrum.blogspot.com/2016/09/blog-pos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scrum.blogspot.com/2016/09/blog-po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43800" y="664463"/>
            <a:ext cx="1300480" cy="433070"/>
          </a:xfrm>
          <a:custGeom>
            <a:avLst/>
            <a:gdLst/>
            <a:ahLst/>
            <a:cxnLst/>
            <a:rect l="l" t="t" r="r" b="b"/>
            <a:pathLst>
              <a:path w="1300479" h="433069">
                <a:moveTo>
                  <a:pt x="421513" y="0"/>
                </a:moveTo>
                <a:lnTo>
                  <a:pt x="0" y="432815"/>
                </a:lnTo>
                <a:lnTo>
                  <a:pt x="1299972" y="432815"/>
                </a:lnTo>
                <a:lnTo>
                  <a:pt x="421513" y="0"/>
                </a:lnTo>
                <a:close/>
              </a:path>
            </a:pathLst>
          </a:custGeom>
          <a:solidFill>
            <a:srgbClr val="17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653780" cy="5143500"/>
            </a:xfrm>
            <a:custGeom>
              <a:avLst/>
              <a:gdLst/>
              <a:ahLst/>
              <a:cxnLst/>
              <a:rect l="l" t="t" r="r" b="b"/>
              <a:pathLst>
                <a:path w="8653780" h="5143500">
                  <a:moveTo>
                    <a:pt x="8653259" y="0"/>
                  </a:moveTo>
                  <a:lnTo>
                    <a:pt x="3525012" y="0"/>
                  </a:lnTo>
                  <a:lnTo>
                    <a:pt x="3517392" y="0"/>
                  </a:lnTo>
                  <a:lnTo>
                    <a:pt x="0" y="0"/>
                  </a:lnTo>
                  <a:lnTo>
                    <a:pt x="0" y="5143500"/>
                  </a:lnTo>
                  <a:lnTo>
                    <a:pt x="3525012" y="5143500"/>
                  </a:lnTo>
                  <a:lnTo>
                    <a:pt x="3525012" y="5128260"/>
                  </a:lnTo>
                  <a:lnTo>
                    <a:pt x="8653259" y="0"/>
                  </a:lnTo>
                  <a:close/>
                </a:path>
              </a:pathLst>
            </a:custGeom>
            <a:solidFill>
              <a:srgbClr val="25B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91183"/>
              <a:ext cx="8846820" cy="2961640"/>
            </a:xfrm>
            <a:custGeom>
              <a:avLst/>
              <a:gdLst/>
              <a:ahLst/>
              <a:cxnLst/>
              <a:rect l="l" t="t" r="r" b="b"/>
              <a:pathLst>
                <a:path w="8846820" h="2961640">
                  <a:moveTo>
                    <a:pt x="8846820" y="0"/>
                  </a:moveTo>
                  <a:lnTo>
                    <a:pt x="5888736" y="0"/>
                  </a:lnTo>
                  <a:lnTo>
                    <a:pt x="5885688" y="0"/>
                  </a:lnTo>
                  <a:lnTo>
                    <a:pt x="0" y="0"/>
                  </a:lnTo>
                  <a:lnTo>
                    <a:pt x="0" y="2961132"/>
                  </a:lnTo>
                  <a:lnTo>
                    <a:pt x="5885688" y="2961132"/>
                  </a:lnTo>
                  <a:lnTo>
                    <a:pt x="5888736" y="2961132"/>
                  </a:lnTo>
                  <a:lnTo>
                    <a:pt x="5888736" y="2958084"/>
                  </a:lnTo>
                  <a:lnTo>
                    <a:pt x="8846820" y="0"/>
                  </a:lnTo>
                  <a:close/>
                </a:path>
              </a:pathLst>
            </a:custGeom>
            <a:solidFill>
              <a:srgbClr val="179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7411" y="4579620"/>
              <a:ext cx="394970" cy="131445"/>
            </a:xfrm>
            <a:custGeom>
              <a:avLst/>
              <a:gdLst/>
              <a:ahLst/>
              <a:cxnLst/>
              <a:rect l="l" t="t" r="r" b="b"/>
              <a:pathLst>
                <a:path w="394970" h="131445">
                  <a:moveTo>
                    <a:pt x="394715" y="0"/>
                  </a:moveTo>
                  <a:lnTo>
                    <a:pt x="0" y="0"/>
                  </a:lnTo>
                  <a:lnTo>
                    <a:pt x="266700" y="131063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7CB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0460" y="4277867"/>
              <a:ext cx="5463540" cy="304800"/>
            </a:xfrm>
            <a:custGeom>
              <a:avLst/>
              <a:gdLst/>
              <a:ahLst/>
              <a:cxnLst/>
              <a:rect l="l" t="t" r="r" b="b"/>
              <a:pathLst>
                <a:path w="5463540" h="304800">
                  <a:moveTo>
                    <a:pt x="5463540" y="0"/>
                  </a:moveTo>
                  <a:lnTo>
                    <a:pt x="304800" y="0"/>
                  </a:lnTo>
                  <a:lnTo>
                    <a:pt x="297180" y="0"/>
                  </a:lnTo>
                  <a:lnTo>
                    <a:pt x="297180" y="7620"/>
                  </a:lnTo>
                  <a:lnTo>
                    <a:pt x="0" y="304800"/>
                  </a:lnTo>
                  <a:lnTo>
                    <a:pt x="297180" y="304800"/>
                  </a:lnTo>
                  <a:lnTo>
                    <a:pt x="304800" y="304800"/>
                  </a:lnTo>
                  <a:lnTo>
                    <a:pt x="5463540" y="304800"/>
                  </a:lnTo>
                  <a:lnTo>
                    <a:pt x="5463540" y="0"/>
                  </a:lnTo>
                  <a:close/>
                </a:path>
              </a:pathLst>
            </a:custGeom>
            <a:solidFill>
              <a:srgbClr val="B4CF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AGILE</a:t>
            </a:r>
            <a:r>
              <a:rPr spc="5" dirty="0"/>
              <a:t> </a:t>
            </a:r>
            <a:r>
              <a:rPr spc="-120" dirty="0"/>
              <a:t>&amp;</a:t>
            </a:r>
            <a:r>
              <a:rPr spc="15" dirty="0"/>
              <a:t> </a:t>
            </a:r>
            <a:r>
              <a:rPr spc="10" dirty="0"/>
              <a:t>SCRUM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0116" y="3267135"/>
            <a:ext cx="2674868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50" dirty="0">
                <a:solidFill>
                  <a:srgbClr val="FFFFFF"/>
                </a:solidFill>
                <a:latin typeface="Roboto Cn"/>
                <a:cs typeface="Roboto Cn"/>
              </a:rPr>
              <a:t>BASICS</a:t>
            </a:r>
            <a:endParaRPr sz="4800" dirty="0">
              <a:latin typeface="Roboto Cn"/>
              <a:cs typeface="Roboto C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333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/>
              <a:t>AGILE</a:t>
            </a:r>
            <a:r>
              <a:rPr sz="2000" spc="5" dirty="0"/>
              <a:t> </a:t>
            </a:r>
            <a:r>
              <a:rPr sz="2000" spc="-105" dirty="0"/>
              <a:t>–</a:t>
            </a:r>
            <a:r>
              <a:rPr sz="2000" spc="5" dirty="0"/>
              <a:t> PROS</a:t>
            </a:r>
            <a:r>
              <a:rPr sz="2000" spc="10" dirty="0"/>
              <a:t> </a:t>
            </a:r>
            <a:r>
              <a:rPr sz="2000" spc="-50" dirty="0"/>
              <a:t>&amp;</a:t>
            </a:r>
            <a:r>
              <a:rPr sz="2000" dirty="0"/>
              <a:t> </a:t>
            </a:r>
            <a:r>
              <a:rPr sz="2000" spc="5" dirty="0"/>
              <a:t>CONS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39597" y="2261362"/>
            <a:ext cx="3554095" cy="180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1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very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realistic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approach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software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development.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eamwo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k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oss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raini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ng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140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ctio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ali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ev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lo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id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ly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ts val="1260"/>
              </a:lnSpc>
            </a:pP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demonstrated.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1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Re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equi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emen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minim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Sui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able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ixe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equi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emen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220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Deli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ve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ea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ly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tial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wo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ki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ol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io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489" y="1473834"/>
            <a:ext cx="7698740" cy="83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methods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being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widely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accepted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software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world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recently.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However,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this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method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may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not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always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be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suitable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 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all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products.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Here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some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cons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model.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Advantages</a:t>
            </a:r>
            <a:r>
              <a:rPr sz="1200" b="1" spc="-1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of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 the 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Agile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Model</a:t>
            </a:r>
            <a:endParaRPr sz="1200">
              <a:latin typeface="Roboto Cn"/>
              <a:cs typeface="Roboto C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4482" y="2276094"/>
            <a:ext cx="3670300" cy="180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Goo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mod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l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envir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120" dirty="0">
                <a:solidFill>
                  <a:srgbClr val="253147"/>
                </a:solidFill>
                <a:latin typeface="Roboto"/>
                <a:cs typeface="Roboto"/>
              </a:rPr>
              <a:t>me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ng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ily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09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Minimal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rules,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documentation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easily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employed.</a:t>
            </a:r>
            <a:endParaRPr sz="1200">
              <a:latin typeface="Roboto"/>
              <a:cs typeface="Roboto"/>
            </a:endParaRPr>
          </a:p>
          <a:p>
            <a:pPr marL="367665" marR="5080" indent="-355600">
              <a:lnSpc>
                <a:spcPct val="90000"/>
              </a:lnSpc>
              <a:spcBef>
                <a:spcPts val="6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Ena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les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rr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velop</a:t>
            </a:r>
            <a:r>
              <a:rPr sz="1200" spc="-14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el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ve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an 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overall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lan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ex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L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tle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lan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equi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Ea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25" dirty="0">
                <a:solidFill>
                  <a:srgbClr val="253147"/>
                </a:solidFill>
                <a:latin typeface="Roboto"/>
                <a:cs typeface="Roboto"/>
              </a:rPr>
              <a:t>ma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age.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Give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f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lex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ibili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elope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CBB3B-742E-38AA-582A-E2771731E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333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/>
              <a:t>AGILE</a:t>
            </a:r>
            <a:r>
              <a:rPr sz="2000" spc="5" dirty="0"/>
              <a:t> </a:t>
            </a:r>
            <a:r>
              <a:rPr sz="2000" spc="-105" dirty="0"/>
              <a:t>–</a:t>
            </a:r>
            <a:r>
              <a:rPr sz="2000" spc="5" dirty="0"/>
              <a:t> PROS</a:t>
            </a:r>
            <a:r>
              <a:rPr sz="2000" spc="10" dirty="0"/>
              <a:t> </a:t>
            </a:r>
            <a:r>
              <a:rPr sz="2000" spc="-50" dirty="0"/>
              <a:t>&amp;</a:t>
            </a:r>
            <a:r>
              <a:rPr sz="2000" dirty="0"/>
              <a:t> </a:t>
            </a:r>
            <a:r>
              <a:rPr sz="2000" spc="5" dirty="0"/>
              <a:t>CONS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53618" y="2261362"/>
            <a:ext cx="396621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09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Not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suitable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for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handling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complex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dependencies.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More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risk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sustainability,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maintainability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extensibility.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140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09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overall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plan,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leader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25" dirty="0">
                <a:solidFill>
                  <a:srgbClr val="253147"/>
                </a:solidFill>
                <a:latin typeface="Roboto"/>
                <a:cs typeface="Roboto"/>
              </a:rPr>
              <a:t>PM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practice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ts val="1260"/>
              </a:lnSpc>
            </a:pPr>
            <a:r>
              <a:rPr sz="1200" spc="-16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35" dirty="0">
                <a:solidFill>
                  <a:srgbClr val="253147"/>
                </a:solidFill>
                <a:latin typeface="Roboto"/>
                <a:cs typeface="Roboto"/>
              </a:rPr>
              <a:t>w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ich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it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will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wo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k.</a:t>
            </a:r>
            <a:endParaRPr sz="1200">
              <a:latin typeface="Roboto"/>
              <a:cs typeface="Roboto"/>
            </a:endParaRPr>
          </a:p>
          <a:p>
            <a:pPr marL="367665" marR="5080" indent="-355600">
              <a:lnSpc>
                <a:spcPct val="90000"/>
              </a:lnSpc>
              <a:spcBef>
                <a:spcPts val="1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Strict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delivery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management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dictates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scope,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functionality </a:t>
            </a:r>
            <a:r>
              <a:rPr sz="1200" spc="-2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el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ve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ad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j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20" dirty="0">
                <a:solidFill>
                  <a:srgbClr val="253147"/>
                </a:solidFill>
                <a:latin typeface="Roboto"/>
                <a:cs typeface="Roboto"/>
              </a:rPr>
              <a:t>me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mee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lines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489" y="1473834"/>
            <a:ext cx="7698740" cy="83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methods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being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widely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accepted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software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world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recently.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However,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this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method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may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not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always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be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suitable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 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all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products.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Here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some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cons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model.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Roboto"/>
              <a:cs typeface="Roboto"/>
            </a:endParaRPr>
          </a:p>
          <a:p>
            <a:pPr marL="2667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Disadvantages</a:t>
            </a:r>
            <a:r>
              <a:rPr sz="1200" b="1" spc="-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of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the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Agile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Model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are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as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follows</a:t>
            </a:r>
            <a:endParaRPr sz="1200">
              <a:latin typeface="Roboto Cn"/>
              <a:cs typeface="Roboto C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6546" y="2276094"/>
            <a:ext cx="3881754" cy="1377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7665" marR="5080" indent="-35560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Depen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heavi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ly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eract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if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is 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clear,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ea</a:t>
            </a:r>
            <a:r>
              <a:rPr sz="1200" spc="-13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rive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30" dirty="0">
                <a:solidFill>
                  <a:srgbClr val="253147"/>
                </a:solidFill>
                <a:latin typeface="Roboto"/>
                <a:cs typeface="Roboto"/>
              </a:rPr>
              <a:t>w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irecti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367665" marR="116205" indent="-355600">
              <a:lnSpc>
                <a:spcPct val="90000"/>
              </a:lnSpc>
              <a:spcBef>
                <a:spcPts val="4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09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There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very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high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individual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dependency,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since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there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2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mi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im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15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oc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120" dirty="0">
                <a:solidFill>
                  <a:srgbClr val="253147"/>
                </a:solidFill>
                <a:latin typeface="Roboto"/>
                <a:cs typeface="Roboto"/>
              </a:rPr>
              <a:t>me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ion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ene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367665" marR="314960" indent="-355600">
              <a:lnSpc>
                <a:spcPct val="90000"/>
              </a:lnSpc>
              <a:spcBef>
                <a:spcPts val="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1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Transfer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technology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new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members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may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qu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alle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lack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oc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120" dirty="0">
                <a:solidFill>
                  <a:srgbClr val="253147"/>
                </a:solidFill>
                <a:latin typeface="Roboto"/>
                <a:cs typeface="Roboto"/>
              </a:rPr>
              <a:t>me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io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F4C1B5-2E7F-D1C5-06F6-55D3B482C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601" y="597153"/>
            <a:ext cx="179059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CONCLUSION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519785" y="1524381"/>
            <a:ext cx="7950200" cy="27139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67665" marR="5080" indent="-355600">
              <a:lnSpc>
                <a:spcPct val="94700"/>
              </a:lnSpc>
              <a:spcBef>
                <a:spcPts val="229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1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Over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last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10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years,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ever-increasing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volume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success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stories,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where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companies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have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dramatically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improved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success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performance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their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projects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practices.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has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caused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widely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adopted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across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variety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industries,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including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media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technology,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large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corporates,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even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government.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amewo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k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elp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eam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ene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:</a:t>
            </a:r>
            <a:endParaRPr sz="1200" dirty="0">
              <a:latin typeface="Roboto"/>
              <a:cs typeface="Roboto"/>
            </a:endParaRPr>
          </a:p>
          <a:p>
            <a:pPr marL="824865" indent="-355600">
              <a:lnSpc>
                <a:spcPct val="100000"/>
              </a:lnSpc>
              <a:spcBef>
                <a:spcPts val="840"/>
              </a:spcBef>
              <a:buClr>
                <a:srgbClr val="C6D2E6"/>
              </a:buClr>
              <a:buSzPct val="166666"/>
              <a:buFont typeface="Arial MT"/>
              <a:buChar char="•"/>
              <a:tabLst>
                <a:tab pos="824865" algn="l"/>
                <a:tab pos="825500" algn="l"/>
              </a:tabLst>
            </a:pP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Fa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Time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Deli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ve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/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4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ket</a:t>
            </a:r>
            <a:endParaRPr sz="1200" dirty="0">
              <a:latin typeface="Roboto"/>
              <a:cs typeface="Roboto"/>
            </a:endParaRPr>
          </a:p>
          <a:p>
            <a:pPr marL="824865" indent="-355600">
              <a:lnSpc>
                <a:spcPct val="100000"/>
              </a:lnSpc>
              <a:spcBef>
                <a:spcPts val="1005"/>
              </a:spcBef>
              <a:buClr>
                <a:srgbClr val="C6D2E6"/>
              </a:buClr>
              <a:buSzPct val="166666"/>
              <a:buFont typeface="Arial MT"/>
              <a:buChar char="•"/>
              <a:tabLst>
                <a:tab pos="824865" algn="l"/>
                <a:tab pos="825500" algn="l"/>
              </a:tabLst>
            </a:pP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Reduc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3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12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ce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ai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Risk</a:t>
            </a:r>
            <a:endParaRPr sz="1200" dirty="0">
              <a:latin typeface="Roboto"/>
              <a:cs typeface="Roboto"/>
            </a:endParaRPr>
          </a:p>
          <a:p>
            <a:pPr marL="824865" indent="-355600">
              <a:lnSpc>
                <a:spcPct val="100000"/>
              </a:lnSpc>
              <a:spcBef>
                <a:spcPts val="1000"/>
              </a:spcBef>
              <a:buClr>
                <a:srgbClr val="C6D2E6"/>
              </a:buClr>
              <a:buSzPct val="166666"/>
              <a:buFont typeface="Arial MT"/>
              <a:buChar char="•"/>
              <a:tabLst>
                <a:tab pos="824865" algn="l"/>
                <a:tab pos="825500" algn="l"/>
              </a:tabLst>
            </a:pP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Increase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Return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Investment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(ROI)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focusing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Customer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Value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Among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these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different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methodologies,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has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proved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extremely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successful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worldwide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over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last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20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years.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DF10E-E5DA-FB74-FAA0-9677F3914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1940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SCRUM</a:t>
            </a:r>
            <a:r>
              <a:rPr sz="2000" spc="-60" dirty="0"/>
              <a:t> </a:t>
            </a:r>
            <a:r>
              <a:rPr sz="2000" spc="10" dirty="0"/>
              <a:t>OVERVIEW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19785" y="1579880"/>
            <a:ext cx="7983855" cy="206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framework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developing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sustaining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complex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products.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Ken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Schwaber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Jeff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Sutherland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developed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endParaRPr sz="1200">
              <a:latin typeface="Roboto"/>
              <a:cs typeface="Roboto"/>
            </a:endParaRPr>
          </a:p>
          <a:p>
            <a:pPr marL="367665" marR="5080" indent="-355600">
              <a:lnSpc>
                <a:spcPct val="90000"/>
              </a:lnSpc>
              <a:spcBef>
                <a:spcPts val="5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34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framework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within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which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people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address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complex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adaptive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problems,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while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productively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creatively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delivering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highest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possible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value.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Scr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15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proce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Bu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/Cus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ior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Teams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self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organize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determine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best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way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deliver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highest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priority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features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1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Scalable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distributed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large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long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projects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220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1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specific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process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framework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defines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practices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required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followed.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C69BC-1A3E-B6F2-6387-E4FD115D0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200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SCRUM</a:t>
            </a:r>
            <a:r>
              <a:rPr sz="2000" spc="-55" dirty="0"/>
              <a:t> </a:t>
            </a:r>
            <a:r>
              <a:rPr sz="2000" spc="10" dirty="0"/>
              <a:t>FRAMEWORK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44167" y="1423416"/>
            <a:ext cx="5727700" cy="3213100"/>
            <a:chOff x="1344167" y="1423416"/>
            <a:chExt cx="5727700" cy="3213100"/>
          </a:xfrm>
        </p:grpSpPr>
        <p:sp>
          <p:nvSpPr>
            <p:cNvPr id="5" name="object 5"/>
            <p:cNvSpPr/>
            <p:nvPr/>
          </p:nvSpPr>
          <p:spPr>
            <a:xfrm>
              <a:off x="1565909" y="1524762"/>
              <a:ext cx="5259705" cy="2879090"/>
            </a:xfrm>
            <a:custGeom>
              <a:avLst/>
              <a:gdLst/>
              <a:ahLst/>
              <a:cxnLst/>
              <a:rect l="l" t="t" r="r" b="b"/>
              <a:pathLst>
                <a:path w="5259705" h="2879090">
                  <a:moveTo>
                    <a:pt x="0" y="2878836"/>
                  </a:moveTo>
                  <a:lnTo>
                    <a:pt x="5259323" y="2878836"/>
                  </a:lnTo>
                  <a:lnTo>
                    <a:pt x="5259323" y="0"/>
                  </a:lnTo>
                  <a:lnTo>
                    <a:pt x="0" y="0"/>
                  </a:lnTo>
                  <a:lnTo>
                    <a:pt x="0" y="2878836"/>
                  </a:lnTo>
                  <a:close/>
                </a:path>
              </a:pathLst>
            </a:custGeom>
            <a:ln w="2590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167" y="1423416"/>
              <a:ext cx="5727191" cy="32125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32A42-2D85-26E7-5CE7-72FDBE79E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1240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/>
              <a:t>SP</a:t>
            </a:r>
            <a:r>
              <a:rPr sz="2000" dirty="0"/>
              <a:t>R</a:t>
            </a:r>
            <a:r>
              <a:rPr sz="2000" spc="35" dirty="0"/>
              <a:t>INT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499363" y="1666494"/>
            <a:ext cx="4568825" cy="16573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7665" marR="393700" indent="-35560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iterative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methodology,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name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era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ion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"</a:t>
            </a:r>
            <a:r>
              <a:rPr sz="1200" b="1" dirty="0">
                <a:solidFill>
                  <a:srgbClr val="253147"/>
                </a:solidFill>
                <a:latin typeface="Roboto Cn"/>
                <a:cs typeface="Roboto Cn"/>
              </a:rPr>
              <a:t>Sp</a:t>
            </a:r>
            <a:r>
              <a:rPr sz="1200" b="1" spc="20" dirty="0">
                <a:solidFill>
                  <a:srgbClr val="253147"/>
                </a:solidFill>
                <a:latin typeface="Roboto Cn"/>
                <a:cs typeface="Roboto Cn"/>
              </a:rPr>
              <a:t>r</a:t>
            </a:r>
            <a:r>
              <a:rPr sz="1200" b="1" spc="10" dirty="0">
                <a:solidFill>
                  <a:srgbClr val="253147"/>
                </a:solidFill>
                <a:latin typeface="Roboto Cn"/>
                <a:cs typeface="Roboto Cn"/>
              </a:rPr>
              <a:t>i</a:t>
            </a:r>
            <a:r>
              <a:rPr sz="1200" b="1" spc="-10" dirty="0">
                <a:solidFill>
                  <a:srgbClr val="253147"/>
                </a:solidFill>
                <a:latin typeface="Roboto Cn"/>
                <a:cs typeface="Roboto Cn"/>
              </a:rPr>
              <a:t>n</a:t>
            </a:r>
            <a:r>
              <a:rPr sz="1200" b="1" spc="-5" dirty="0">
                <a:solidFill>
                  <a:srgbClr val="253147"/>
                </a:solidFill>
                <a:latin typeface="Roboto Cn"/>
                <a:cs typeface="Roboto Cn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".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120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Iterations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single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cycle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where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teams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ts val="1360"/>
              </a:lnSpc>
            </a:pP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defines,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builds,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integrates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test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from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their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ts val="1340"/>
              </a:lnSpc>
              <a:spcBef>
                <a:spcPts val="5"/>
              </a:spcBef>
            </a:pP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backlog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1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1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same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length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running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back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back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1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goal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deliver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working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software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9970" y="1499111"/>
            <a:ext cx="2520932" cy="23139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16F5F-B26E-9466-A796-12E86AB59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1545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/>
              <a:t>SP</a:t>
            </a:r>
            <a:r>
              <a:rPr sz="2000" dirty="0"/>
              <a:t>R</a:t>
            </a:r>
            <a:r>
              <a:rPr sz="2000" spc="35" dirty="0"/>
              <a:t>INT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329285" y="1426540"/>
            <a:ext cx="6908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diagram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below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you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see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project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split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24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full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year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duration.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285" y="2204466"/>
            <a:ext cx="8402955" cy="23685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67665" marR="114935" indent="-355600">
              <a:lnSpc>
                <a:spcPct val="96500"/>
              </a:lnSpc>
              <a:spcBef>
                <a:spcPts val="18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Sprint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-25" dirty="0">
                <a:solidFill>
                  <a:srgbClr val="FF9700"/>
                </a:solidFill>
                <a:latin typeface="Roboto Cn"/>
                <a:cs typeface="Roboto Cn"/>
              </a:rPr>
              <a:t>0</a:t>
            </a:r>
            <a:r>
              <a:rPr sz="1200" b="1" spc="2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–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special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performed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beginning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project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forms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framework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upon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which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subsequent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 builds.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duration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this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will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vary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depending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complexity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existing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knowledge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desired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 capability.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During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special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perform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enough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architecture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system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design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order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start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get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first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Sprint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started.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(Additional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architecture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system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engineering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will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performed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necessary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during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subsequent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iterations).</a:t>
            </a:r>
            <a:endParaRPr sz="1200">
              <a:latin typeface="Roboto"/>
              <a:cs typeface="Roboto"/>
            </a:endParaRPr>
          </a:p>
          <a:p>
            <a:pPr marL="367665" marR="16510" indent="-355600">
              <a:lnSpc>
                <a:spcPct val="90000"/>
              </a:lnSpc>
              <a:spcBef>
                <a:spcPts val="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After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0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all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other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Sprints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FF9700"/>
                </a:solidFill>
                <a:latin typeface="Roboto Cn"/>
                <a:cs typeface="Roboto Cn"/>
              </a:rPr>
              <a:t>must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have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the same length</a:t>
            </a:r>
            <a:r>
              <a:rPr sz="1200" b="1" spc="5" dirty="0">
                <a:solidFill>
                  <a:srgbClr val="253147"/>
                </a:solidFill>
                <a:latin typeface="Roboto Cn"/>
                <a:cs typeface="Roboto Cn"/>
              </a:rPr>
              <a:t>.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 length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could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between 1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4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weeks.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recommended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length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2 </a:t>
            </a:r>
            <a:r>
              <a:rPr sz="1200" spc="-2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weeks.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1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beginning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Sprint,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have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clear</a:t>
            </a:r>
            <a:r>
              <a:rPr sz="12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commitment</a:t>
            </a:r>
            <a:r>
              <a:rPr sz="1200" b="1" spc="-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scope</a:t>
            </a:r>
            <a:r>
              <a:rPr sz="1200" spc="10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scope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current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cannot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changed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ts val="1260"/>
              </a:lnSpc>
            </a:pP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367665" marR="5080" indent="-355600">
              <a:lnSpc>
                <a:spcPct val="94700"/>
              </a:lnSpc>
              <a:spcBef>
                <a:spcPts val="3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Short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enable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Owners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get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client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feedback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faster,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developer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estimates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faster,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faster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updates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plans,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thereby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shortening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whole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feedback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cycle.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project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should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have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least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three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such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occasions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stakeholders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provide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their</a:t>
            </a:r>
            <a:r>
              <a:rPr sz="1200" spc="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feedback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before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release.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653" y="1836833"/>
            <a:ext cx="5169174" cy="3409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B1397-C4E6-2876-6137-8A882DA40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1520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SCRUM</a:t>
            </a:r>
            <a:r>
              <a:rPr sz="2000" spc="-65" dirty="0"/>
              <a:t> </a:t>
            </a:r>
            <a:r>
              <a:rPr sz="2000" dirty="0"/>
              <a:t>ROLES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65303" y="1402207"/>
            <a:ext cx="1160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PRODUCT</a:t>
            </a:r>
            <a:r>
              <a:rPr sz="1200" b="1" spc="24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-5" dirty="0">
                <a:solidFill>
                  <a:srgbClr val="FF9700"/>
                </a:solidFill>
                <a:latin typeface="Roboto Cn"/>
                <a:cs typeface="Roboto Cn"/>
              </a:rPr>
              <a:t>OWNER</a:t>
            </a:r>
            <a:endParaRPr sz="1200">
              <a:latin typeface="Roboto Cn"/>
              <a:cs typeface="Roboto C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028" y="1797301"/>
            <a:ext cx="3672840" cy="162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fi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oduct.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Decid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el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responsible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profitability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(ROI).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1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Prioritize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features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according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market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value.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09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Adjust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features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priority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every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iteration,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needed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ep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j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ec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wo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k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l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63314" y="1402207"/>
            <a:ext cx="1048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SCRUM</a:t>
            </a:r>
            <a:r>
              <a:rPr sz="1200" b="1" spc="-3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MASTER</a:t>
            </a:r>
            <a:endParaRPr sz="1200">
              <a:latin typeface="Roboto Cn"/>
              <a:cs typeface="Roboto C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5421" y="1845561"/>
            <a:ext cx="4375785" cy="153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09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Ensure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fully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functional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productive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09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Enable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close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cooperation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across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all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roles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functions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Remove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iers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09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Shield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from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external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interferences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during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endParaRPr sz="1200" dirty="0">
              <a:latin typeface="Roboto"/>
              <a:cs typeface="Roboto"/>
            </a:endParaRPr>
          </a:p>
          <a:p>
            <a:pPr marL="367665" marR="5080" indent="-355600">
              <a:lnSpc>
                <a:spcPct val="90000"/>
              </a:lnSpc>
              <a:spcBef>
                <a:spcPts val="5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Ensure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process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followed,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including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issuing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invitations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Daily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Scrum,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Review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Planning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meetings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5421" y="3722319"/>
            <a:ext cx="4298950" cy="10325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7665" marR="5080" indent="-35560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09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Has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right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everything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within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boundaries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project </a:t>
            </a:r>
            <a:r>
              <a:rPr sz="1200" spc="-2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id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el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Sp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oal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ize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el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i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wo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k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220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0514" y="4525162"/>
            <a:ext cx="25126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De</a:t>
            </a:r>
            <a:r>
              <a:rPr sz="1200" spc="-15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20" dirty="0">
                <a:solidFill>
                  <a:srgbClr val="253147"/>
                </a:solidFill>
                <a:latin typeface="Roboto"/>
                <a:cs typeface="Roboto"/>
              </a:rPr>
              <a:t>w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k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lt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od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25" dirty="0">
                <a:solidFill>
                  <a:srgbClr val="253147"/>
                </a:solidFill>
                <a:latin typeface="Roboto"/>
                <a:cs typeface="Roboto"/>
              </a:rPr>
              <a:t>w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er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303" y="3569334"/>
            <a:ext cx="3844290" cy="1189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4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F9700"/>
                </a:solidFill>
                <a:latin typeface="Roboto Cn"/>
                <a:cs typeface="Roboto Cn"/>
              </a:rPr>
              <a:t>TEAM</a:t>
            </a:r>
            <a:endParaRPr sz="1200">
              <a:latin typeface="Roboto Cn"/>
              <a:cs typeface="Roboto Cn"/>
            </a:endParaRPr>
          </a:p>
          <a:p>
            <a:pPr marL="114300">
              <a:lnSpc>
                <a:spcPts val="21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ve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(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lus/mi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wo)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25" dirty="0">
                <a:solidFill>
                  <a:srgbClr val="253147"/>
                </a:solidFill>
                <a:latin typeface="Roboto"/>
                <a:cs typeface="Roboto"/>
              </a:rPr>
              <a:t>mem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ers</a:t>
            </a:r>
            <a:endParaRPr sz="1200">
              <a:latin typeface="Roboto"/>
              <a:cs typeface="Roboto"/>
            </a:endParaRPr>
          </a:p>
          <a:p>
            <a:pPr marL="469900" marR="5080" indent="-355600">
              <a:lnSpc>
                <a:spcPct val="90100"/>
              </a:lnSpc>
              <a:spcBef>
                <a:spcPts val="55"/>
              </a:spcBef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1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cross-functional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(Skills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testing,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coding,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architecture </a:t>
            </a:r>
            <a:r>
              <a:rPr sz="1200" spc="-2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etc.)</a:t>
            </a:r>
            <a:endParaRPr sz="1200">
              <a:latin typeface="Roboto"/>
              <a:cs typeface="Roboto"/>
            </a:endParaRPr>
          </a:p>
          <a:p>
            <a:pPr marL="114300">
              <a:lnSpc>
                <a:spcPts val="220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1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Selects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goal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specifies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work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results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4131" y="3421379"/>
            <a:ext cx="8552815" cy="0"/>
          </a:xfrm>
          <a:custGeom>
            <a:avLst/>
            <a:gdLst/>
            <a:ahLst/>
            <a:cxnLst/>
            <a:rect l="l" t="t" r="r" b="b"/>
            <a:pathLst>
              <a:path w="8552815">
                <a:moveTo>
                  <a:pt x="0" y="0"/>
                </a:moveTo>
                <a:lnTo>
                  <a:pt x="855256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9F4551-F6CD-838E-7839-F0FDA8008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16719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SCRUM</a:t>
            </a:r>
            <a:r>
              <a:rPr sz="2000" spc="-50" dirty="0"/>
              <a:t> </a:t>
            </a:r>
            <a:r>
              <a:rPr sz="2000" spc="25" dirty="0"/>
              <a:t>EVENTS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03" y="1326007"/>
            <a:ext cx="8682990" cy="21329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BACKLOG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 GROOMING</a:t>
            </a:r>
            <a:endParaRPr sz="1200">
              <a:latin typeface="Roboto Cn"/>
              <a:cs typeface="Roboto C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Backlog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refinement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meeting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order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ensure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backlog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remains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populated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items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relevant,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detailed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estimated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according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their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priorities,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keeping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current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understanding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its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objectives.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duration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meeting</a:t>
            </a:r>
            <a:r>
              <a:rPr sz="12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should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not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longer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then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2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hours.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Could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have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Backlog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Grooming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week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must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have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Backlog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Grooming</a:t>
            </a:r>
            <a:r>
              <a:rPr sz="12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before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start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next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Sprint!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SPRINT</a:t>
            </a:r>
            <a:r>
              <a:rPr sz="1200" b="1" spc="-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PLANNING</a:t>
            </a:r>
            <a:endParaRPr sz="1200">
              <a:latin typeface="Roboto Cn"/>
              <a:cs typeface="Roboto Cn"/>
            </a:endParaRPr>
          </a:p>
          <a:p>
            <a:pPr marL="12700" marR="148590">
              <a:lnSpc>
                <a:spcPct val="100000"/>
              </a:lnSpc>
              <a:spcBef>
                <a:spcPts val="600"/>
              </a:spcBef>
            </a:pP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time-boxed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maximum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8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hours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 4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weeks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Sprint.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new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sprint starts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this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meeting.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 set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stories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from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top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Backlog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estimated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points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then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decomposed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tasks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estimated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hours.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Finally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Team,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based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Team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Capacity,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selects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set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these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new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Backlog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(that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may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contains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also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unfinished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from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previous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Sprint).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DAILY</a:t>
            </a:r>
            <a:r>
              <a:rPr sz="1200" b="1" spc="-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SCRUM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 MEETING</a:t>
            </a:r>
            <a:endParaRPr sz="1200">
              <a:latin typeface="Roboto Cn"/>
              <a:cs typeface="Roboto C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45677" y="4694976"/>
            <a:ext cx="180975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-20" dirty="0">
                <a:solidFill>
                  <a:srgbClr val="FFFFFF"/>
                </a:solidFill>
                <a:latin typeface="Roboto Cn"/>
                <a:cs typeface="Roboto Cn"/>
              </a:rPr>
              <a:t>18</a:t>
            </a:r>
            <a:endParaRPr sz="1200">
              <a:latin typeface="Roboto Cn"/>
              <a:cs typeface="Roboto C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411" y="3407155"/>
            <a:ext cx="8268970" cy="12915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7665" marR="5080" indent="-35560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Daily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stand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up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meeting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entire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including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Owner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longer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then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15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minutes.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participant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should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answer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next</a:t>
            </a:r>
            <a:r>
              <a:rPr sz="1200" spc="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3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questions: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20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1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What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did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yesterday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helped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meet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Goal?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1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What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will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do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today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help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meet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Goal?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808" y="4469688"/>
            <a:ext cx="5116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Do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see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any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impediment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prevents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me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from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meeting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Goal?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F76A23-7727-22F9-BC67-A41252E29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16719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SCRUM</a:t>
            </a:r>
            <a:r>
              <a:rPr sz="2000" spc="-50" dirty="0"/>
              <a:t> </a:t>
            </a:r>
            <a:r>
              <a:rPr sz="2000" spc="25" dirty="0"/>
              <a:t>EVENTS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40"/>
              </a:lnSpc>
              <a:spcBef>
                <a:spcPts val="100"/>
              </a:spcBef>
            </a:pPr>
            <a:r>
              <a:rPr spc="10" dirty="0"/>
              <a:t>SPRINT</a:t>
            </a:r>
            <a:r>
              <a:rPr spc="-15" dirty="0"/>
              <a:t> </a:t>
            </a:r>
            <a:r>
              <a:rPr dirty="0"/>
              <a:t>REVIEW</a:t>
            </a:r>
          </a:p>
          <a:p>
            <a:pPr marL="469900" marR="5080" indent="-355600">
              <a:lnSpc>
                <a:spcPct val="94700"/>
              </a:lnSpc>
              <a:spcBef>
                <a:spcPts val="25"/>
              </a:spcBef>
            </a:pPr>
            <a:r>
              <a:rPr sz="2000" b="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b="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b="0" spc="-6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b="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90" dirty="0">
                <a:solidFill>
                  <a:srgbClr val="253147"/>
                </a:solidFill>
                <a:latin typeface="Roboto"/>
                <a:cs typeface="Roboto"/>
              </a:rPr>
              <a:t>end</a:t>
            </a:r>
            <a:r>
              <a:rPr b="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b="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90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b="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b="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b="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90" dirty="0">
                <a:solidFill>
                  <a:srgbClr val="253147"/>
                </a:solidFill>
                <a:latin typeface="Roboto"/>
                <a:cs typeface="Roboto"/>
              </a:rPr>
              <a:t>Review/Demo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meeting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b="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60" dirty="0">
                <a:solidFill>
                  <a:srgbClr val="253147"/>
                </a:solidFill>
                <a:latin typeface="Roboto"/>
                <a:cs typeface="Roboto"/>
              </a:rPr>
              <a:t>held.</a:t>
            </a:r>
            <a:r>
              <a:rPr b="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90" dirty="0">
                <a:solidFill>
                  <a:srgbClr val="253147"/>
                </a:solidFill>
                <a:latin typeface="Roboto"/>
                <a:cs typeface="Roboto"/>
              </a:rPr>
              <a:t>During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meeting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b="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10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100" dirty="0">
                <a:solidFill>
                  <a:srgbClr val="253147"/>
                </a:solidFill>
                <a:latin typeface="Roboto"/>
                <a:cs typeface="Roboto"/>
              </a:rPr>
              <a:t>shows</a:t>
            </a:r>
            <a:r>
              <a:rPr b="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95" dirty="0">
                <a:solidFill>
                  <a:srgbClr val="253147"/>
                </a:solidFill>
                <a:latin typeface="Roboto"/>
                <a:cs typeface="Roboto"/>
              </a:rPr>
              <a:t>what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they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0" dirty="0">
                <a:solidFill>
                  <a:srgbClr val="253147"/>
                </a:solidFill>
                <a:latin typeface="Roboto"/>
                <a:cs typeface="Roboto"/>
              </a:rPr>
              <a:t>accomplished</a:t>
            </a:r>
            <a:r>
              <a:rPr b="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0" dirty="0">
                <a:solidFill>
                  <a:srgbClr val="253147"/>
                </a:solidFill>
                <a:latin typeface="Roboto"/>
                <a:cs typeface="Roboto"/>
              </a:rPr>
              <a:t>during</a:t>
            </a:r>
            <a:r>
              <a:rPr b="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b="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0" dirty="0">
                <a:solidFill>
                  <a:srgbClr val="253147"/>
                </a:solidFill>
                <a:latin typeface="Roboto"/>
                <a:cs typeface="Roboto"/>
              </a:rPr>
              <a:t>Sprint.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Typically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b="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takes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0" dirty="0">
                <a:solidFill>
                  <a:srgbClr val="253147"/>
                </a:solidFill>
                <a:latin typeface="Roboto"/>
                <a:cs typeface="Roboto"/>
              </a:rPr>
              <a:t>form</a:t>
            </a:r>
            <a:r>
              <a:rPr b="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b="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100" dirty="0">
                <a:solidFill>
                  <a:srgbClr val="253147"/>
                </a:solidFill>
                <a:latin typeface="Roboto"/>
                <a:cs typeface="Roboto"/>
              </a:rPr>
              <a:t>demo</a:t>
            </a:r>
            <a:r>
              <a:rPr b="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105" dirty="0">
                <a:solidFill>
                  <a:srgbClr val="253147"/>
                </a:solidFill>
                <a:latin typeface="Roboto"/>
                <a:cs typeface="Roboto"/>
              </a:rPr>
              <a:t>new</a:t>
            </a:r>
            <a:r>
              <a:rPr b="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0" dirty="0">
                <a:solidFill>
                  <a:srgbClr val="253147"/>
                </a:solidFill>
                <a:latin typeface="Roboto"/>
                <a:cs typeface="Roboto"/>
              </a:rPr>
              <a:t>features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underlying</a:t>
            </a:r>
            <a:r>
              <a:rPr b="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0" dirty="0">
                <a:solidFill>
                  <a:srgbClr val="253147"/>
                </a:solidFill>
                <a:latin typeface="Roboto"/>
                <a:cs typeface="Roboto"/>
              </a:rPr>
              <a:t>architecture.</a:t>
            </a:r>
            <a:r>
              <a:rPr b="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b="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stakeholders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55" dirty="0">
                <a:solidFill>
                  <a:srgbClr val="253147"/>
                </a:solidFill>
                <a:latin typeface="Roboto"/>
                <a:cs typeface="Roboto"/>
              </a:rPr>
              <a:t>will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provide</a:t>
            </a:r>
            <a:r>
              <a:rPr b="0" spc="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b="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65" dirty="0">
                <a:solidFill>
                  <a:srgbClr val="253147"/>
                </a:solidFill>
                <a:latin typeface="Roboto"/>
                <a:cs typeface="Roboto"/>
              </a:rPr>
              <a:t>feedback.</a:t>
            </a:r>
            <a:r>
              <a:rPr b="0" spc="-6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duration</a:t>
            </a:r>
            <a:r>
              <a:rPr b="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0" dirty="0">
                <a:solidFill>
                  <a:srgbClr val="253147"/>
                </a:solidFill>
                <a:latin typeface="Roboto"/>
                <a:cs typeface="Roboto"/>
              </a:rPr>
              <a:t>meeting</a:t>
            </a:r>
            <a:r>
              <a:rPr b="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should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0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110" dirty="0">
                <a:solidFill>
                  <a:srgbClr val="253147"/>
                </a:solidFill>
                <a:latin typeface="Roboto"/>
                <a:cs typeface="Roboto"/>
              </a:rPr>
              <a:t>maximum</a:t>
            </a:r>
            <a:r>
              <a:rPr b="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2</a:t>
            </a:r>
            <a:r>
              <a:rPr b="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hours.</a:t>
            </a:r>
            <a:endParaRPr sz="2000">
              <a:latin typeface="Roboto"/>
              <a:cs typeface="Roboto"/>
            </a:endParaRPr>
          </a:p>
          <a:p>
            <a:pPr marL="114300">
              <a:lnSpc>
                <a:spcPts val="2020"/>
              </a:lnSpc>
            </a:pPr>
            <a:r>
              <a:rPr sz="2000" b="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b="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Did</a:t>
            </a:r>
            <a:r>
              <a:rPr b="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100" dirty="0">
                <a:solidFill>
                  <a:srgbClr val="253147"/>
                </a:solidFill>
                <a:latin typeface="Roboto"/>
                <a:cs typeface="Roboto"/>
              </a:rPr>
              <a:t>we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100" dirty="0">
                <a:solidFill>
                  <a:srgbClr val="253147"/>
                </a:solidFill>
                <a:latin typeface="Roboto"/>
                <a:cs typeface="Roboto"/>
              </a:rPr>
              <a:t>mee</a:t>
            </a:r>
            <a:r>
              <a:rPr b="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b="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b="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b="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b="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b="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b="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b="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b="0" spc="-9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b="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b="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Goal</a:t>
            </a:r>
            <a:endParaRPr sz="2000">
              <a:latin typeface="Roboto"/>
              <a:cs typeface="Roboto"/>
            </a:endParaRPr>
          </a:p>
          <a:p>
            <a:pPr marL="114300">
              <a:lnSpc>
                <a:spcPts val="2220"/>
              </a:lnSpc>
            </a:pPr>
            <a:r>
              <a:rPr sz="2000" b="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b="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b="0" spc="-11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b="0" spc="-5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b="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b="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b="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10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b="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b="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b="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b="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b="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b="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b="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b="0" spc="-8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b="0" spc="-80" dirty="0">
                <a:solidFill>
                  <a:srgbClr val="253147"/>
                </a:solidFill>
                <a:latin typeface="Roboto"/>
                <a:cs typeface="Roboto"/>
              </a:rPr>
              <a:t>v</a:t>
            </a:r>
            <a:r>
              <a:rPr b="0" spc="-75" dirty="0">
                <a:solidFill>
                  <a:srgbClr val="253147"/>
                </a:solidFill>
                <a:latin typeface="Roboto"/>
                <a:cs typeface="Roboto"/>
              </a:rPr>
              <a:t>iew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pc="10" dirty="0"/>
              <a:t>SPRINT</a:t>
            </a:r>
            <a:r>
              <a:rPr dirty="0"/>
              <a:t> </a:t>
            </a:r>
            <a:r>
              <a:rPr spc="10" dirty="0"/>
              <a:t>RETOSPECTIVE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267411" y="2984373"/>
            <a:ext cx="8330565" cy="1809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7665" marR="5080" indent="-35560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Meeting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helps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fine-tune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process.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time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member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reflect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what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went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right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areas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improvement.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Clear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action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items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should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defined.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duration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meeting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should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maximum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2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hours.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20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Did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ea</a:t>
            </a:r>
            <a:r>
              <a:rPr sz="1200" spc="-13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5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oal?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ollect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&amp;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iew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ag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era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ion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me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rics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35" dirty="0">
                <a:solidFill>
                  <a:srgbClr val="253147"/>
                </a:solidFill>
                <a:latin typeface="Roboto"/>
                <a:cs typeface="Roboto"/>
              </a:rPr>
              <a:t>W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went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wel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l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?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220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808" y="4230267"/>
            <a:ext cx="3464560" cy="5435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spc="-135" dirty="0">
                <a:solidFill>
                  <a:srgbClr val="253147"/>
                </a:solidFill>
                <a:latin typeface="Roboto"/>
                <a:cs typeface="Roboto"/>
              </a:rPr>
              <a:t>W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id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’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?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What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we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better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next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time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?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What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we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preserve?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12FB38-5725-708A-2BD5-D265F5B3A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1773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/>
              <a:t>AGENDA</a:t>
            </a:r>
            <a:endParaRPr sz="20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223" y="1859186"/>
          <a:ext cx="5086350" cy="222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18">
                <a:tc>
                  <a:txBody>
                    <a:bodyPr/>
                    <a:lstStyle/>
                    <a:p>
                      <a:pPr marR="14604" algn="ctr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9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INTRODUCTION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S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CR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U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M</a:t>
                      </a:r>
                      <a:r>
                        <a:rPr sz="1200" spc="-2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ROLES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6">
                <a:tc>
                  <a:txBody>
                    <a:bodyPr/>
                    <a:lstStyle/>
                    <a:p>
                      <a:pPr marR="14604" algn="ctr">
                        <a:lnSpc>
                          <a:spcPts val="1939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AGILE</a:t>
                      </a:r>
                      <a:r>
                        <a:rPr sz="1200" spc="-3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MA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NIF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E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STO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939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S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CR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U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M</a:t>
                      </a:r>
                      <a:r>
                        <a:rPr sz="1200" spc="-2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E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VE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NTS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R="14604" algn="ctr">
                        <a:lnSpc>
                          <a:spcPts val="1939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AGILE</a:t>
                      </a:r>
                      <a:r>
                        <a:rPr sz="1200" spc="-3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C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H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ARA</a:t>
                      </a:r>
                      <a:r>
                        <a:rPr sz="1200" spc="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C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TERISTCIS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939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S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CR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U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M</a:t>
                      </a:r>
                      <a:r>
                        <a:rPr sz="1200" spc="-2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ARTIFA</a:t>
                      </a:r>
                      <a:r>
                        <a:rPr sz="1200" spc="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C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TS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14604" algn="ctr">
                        <a:lnSpc>
                          <a:spcPts val="1939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AGILE</a:t>
                      </a:r>
                      <a:r>
                        <a:rPr sz="1200" spc="-3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FRA</a:t>
                      </a:r>
                      <a:r>
                        <a:rPr sz="1200" spc="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M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EWORK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939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S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CR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U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M</a:t>
                      </a:r>
                      <a:r>
                        <a:rPr sz="1200" spc="-2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USER</a:t>
                      </a:r>
                      <a:r>
                        <a:rPr sz="1200" spc="-2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STORIES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R="14604" algn="ctr">
                        <a:lnSpc>
                          <a:spcPts val="1939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AGILE</a:t>
                      </a:r>
                      <a:r>
                        <a:rPr sz="1200" spc="-3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P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ROS</a:t>
                      </a:r>
                      <a:r>
                        <a:rPr sz="1200" spc="-1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&amp;</a:t>
                      </a:r>
                      <a:r>
                        <a:rPr sz="1200" spc="-2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CONS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939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8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ESTIMATION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marR="14604" algn="ctr">
                        <a:lnSpc>
                          <a:spcPts val="1939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S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CR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U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M</a:t>
                      </a:r>
                      <a:r>
                        <a:rPr sz="1200" spc="-2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OVERVIEW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939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BU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RNDOW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N</a:t>
                      </a:r>
                      <a:r>
                        <a:rPr sz="1200" spc="-3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C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H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ART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23">
                <a:tc>
                  <a:txBody>
                    <a:bodyPr/>
                    <a:lstStyle/>
                    <a:p>
                      <a:pPr marR="13970" algn="ctr">
                        <a:lnSpc>
                          <a:spcPts val="1945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SCRU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M</a:t>
                      </a:r>
                      <a:r>
                        <a:rPr sz="1200" spc="-2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FRA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MEW</a:t>
                      </a: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O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RK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945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SCRU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M</a:t>
                      </a:r>
                      <a:r>
                        <a:rPr sz="1200" spc="-25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sz="1200" spc="-1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O</a:t>
                      </a:r>
                      <a:r>
                        <a:rPr sz="12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LS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074">
                <a:tc>
                  <a:txBody>
                    <a:bodyPr/>
                    <a:lstStyle/>
                    <a:p>
                      <a:pPr marR="14604" algn="ctr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1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SPRINT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C6D2E6"/>
                          </a:solidFill>
                          <a:latin typeface="Cambria Math"/>
                          <a:cs typeface="Cambria Math"/>
                        </a:rPr>
                        <a:t>▰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100" dirty="0">
                          <a:solidFill>
                            <a:srgbClr val="253147"/>
                          </a:solidFill>
                          <a:latin typeface="Roboto"/>
                          <a:cs typeface="Roboto"/>
                        </a:rPr>
                        <a:t>FAQS</a:t>
                      </a:r>
                      <a:endParaRPr sz="1200" dirty="0">
                        <a:latin typeface="Roboto"/>
                        <a:cs typeface="Roboto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17F1C-6B0B-2FAC-00A6-045AB406B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035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SCRUM</a:t>
            </a:r>
            <a:r>
              <a:rPr sz="2000" spc="-35" dirty="0"/>
              <a:t> </a:t>
            </a:r>
            <a:r>
              <a:rPr sz="2000" spc="35" dirty="0"/>
              <a:t>ARTIFACTS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18528" y="574548"/>
            <a:ext cx="309880" cy="402590"/>
          </a:xfrm>
          <a:custGeom>
            <a:avLst/>
            <a:gdLst/>
            <a:ahLst/>
            <a:cxnLst/>
            <a:rect l="l" t="t" r="r" b="b"/>
            <a:pathLst>
              <a:path w="309880" h="402590">
                <a:moveTo>
                  <a:pt x="24384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735" y="402336"/>
                </a:lnTo>
                <a:lnTo>
                  <a:pt x="41960" y="402336"/>
                </a:lnTo>
                <a:lnTo>
                  <a:pt x="299173" y="402336"/>
                </a:lnTo>
                <a:lnTo>
                  <a:pt x="300570" y="402336"/>
                </a:lnTo>
                <a:lnTo>
                  <a:pt x="301955" y="401827"/>
                </a:lnTo>
                <a:lnTo>
                  <a:pt x="309333" y="382015"/>
                </a:lnTo>
                <a:lnTo>
                  <a:pt x="309333" y="61087"/>
                </a:lnTo>
                <a:lnTo>
                  <a:pt x="309333" y="58292"/>
                </a:lnTo>
                <a:lnTo>
                  <a:pt x="308889" y="56006"/>
                </a:lnTo>
                <a:lnTo>
                  <a:pt x="308432" y="54610"/>
                </a:lnTo>
                <a:lnTo>
                  <a:pt x="307492" y="53212"/>
                </a:lnTo>
                <a:lnTo>
                  <a:pt x="306108" y="52704"/>
                </a:lnTo>
                <a:lnTo>
                  <a:pt x="304266" y="52324"/>
                </a:lnTo>
                <a:lnTo>
                  <a:pt x="299173" y="51815"/>
                </a:lnTo>
              </a:path>
              <a:path w="309880" h="402590">
                <a:moveTo>
                  <a:pt x="271703" y="18287"/>
                </a:moveTo>
                <a:lnTo>
                  <a:pt x="14782" y="18287"/>
                </a:lnTo>
                <a:lnTo>
                  <a:pt x="12014" y="18796"/>
                </a:lnTo>
                <a:lnTo>
                  <a:pt x="9245" y="19685"/>
                </a:lnTo>
                <a:lnTo>
                  <a:pt x="6477" y="20574"/>
                </a:lnTo>
                <a:lnTo>
                  <a:pt x="4165" y="22478"/>
                </a:lnTo>
                <a:lnTo>
                  <a:pt x="2298" y="24764"/>
                </a:lnTo>
                <a:lnTo>
                  <a:pt x="1396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96" y="359537"/>
                </a:lnTo>
                <a:lnTo>
                  <a:pt x="2298" y="362330"/>
                </a:lnTo>
                <a:lnTo>
                  <a:pt x="4165" y="364616"/>
                </a:lnTo>
                <a:lnTo>
                  <a:pt x="6477" y="366522"/>
                </a:lnTo>
                <a:lnTo>
                  <a:pt x="9245" y="367411"/>
                </a:lnTo>
                <a:lnTo>
                  <a:pt x="12014" y="368300"/>
                </a:lnTo>
                <a:lnTo>
                  <a:pt x="14782" y="368807"/>
                </a:lnTo>
                <a:lnTo>
                  <a:pt x="271703" y="368807"/>
                </a:lnTo>
                <a:lnTo>
                  <a:pt x="274472" y="368300"/>
                </a:lnTo>
                <a:lnTo>
                  <a:pt x="277253" y="367411"/>
                </a:lnTo>
                <a:lnTo>
                  <a:pt x="280035" y="366522"/>
                </a:lnTo>
                <a:lnTo>
                  <a:pt x="286499" y="354075"/>
                </a:lnTo>
                <a:lnTo>
                  <a:pt x="286499" y="33019"/>
                </a:lnTo>
                <a:lnTo>
                  <a:pt x="277253" y="19685"/>
                </a:lnTo>
                <a:lnTo>
                  <a:pt x="274472" y="18796"/>
                </a:lnTo>
                <a:lnTo>
                  <a:pt x="271703" y="18287"/>
                </a:lnTo>
              </a:path>
              <a:path w="309880" h="402590">
                <a:moveTo>
                  <a:pt x="173723" y="22860"/>
                </a:moveTo>
                <a:lnTo>
                  <a:pt x="176898" y="23367"/>
                </a:lnTo>
                <a:lnTo>
                  <a:pt x="180060" y="24256"/>
                </a:lnTo>
                <a:lnTo>
                  <a:pt x="190474" y="39624"/>
                </a:lnTo>
                <a:lnTo>
                  <a:pt x="173723" y="56387"/>
                </a:lnTo>
                <a:lnTo>
                  <a:pt x="156972" y="39624"/>
                </a:lnTo>
                <a:lnTo>
                  <a:pt x="173723" y="22860"/>
                </a:lnTo>
              </a:path>
              <a:path w="309880" h="402590">
                <a:moveTo>
                  <a:pt x="110489" y="22860"/>
                </a:moveTo>
                <a:lnTo>
                  <a:pt x="113791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9880" h="402590">
                <a:moveTo>
                  <a:pt x="30467" y="39624"/>
                </a:moveTo>
                <a:lnTo>
                  <a:pt x="30949" y="36449"/>
                </a:lnTo>
                <a:lnTo>
                  <a:pt x="31889" y="33274"/>
                </a:lnTo>
                <a:lnTo>
                  <a:pt x="48006" y="22860"/>
                </a:lnTo>
                <a:lnTo>
                  <a:pt x="65519" y="39624"/>
                </a:lnTo>
                <a:lnTo>
                  <a:pt x="48006" y="56387"/>
                </a:lnTo>
                <a:lnTo>
                  <a:pt x="30467" y="39624"/>
                </a:lnTo>
              </a:path>
              <a:path w="309880" h="402590">
                <a:moveTo>
                  <a:pt x="146278" y="262127"/>
                </a:moveTo>
                <a:lnTo>
                  <a:pt x="45707" y="262127"/>
                </a:lnTo>
              </a:path>
              <a:path w="309880" h="402590">
                <a:moveTo>
                  <a:pt x="239242" y="220979"/>
                </a:moveTo>
                <a:lnTo>
                  <a:pt x="45707" y="220979"/>
                </a:lnTo>
              </a:path>
              <a:path w="309880" h="402590">
                <a:moveTo>
                  <a:pt x="239242" y="179831"/>
                </a:moveTo>
                <a:lnTo>
                  <a:pt x="45707" y="179831"/>
                </a:lnTo>
              </a:path>
              <a:path w="309880" h="402590">
                <a:moveTo>
                  <a:pt x="239242" y="137160"/>
                </a:moveTo>
                <a:lnTo>
                  <a:pt x="45707" y="137160"/>
                </a:lnTo>
              </a:path>
              <a:path w="309880" h="402590">
                <a:moveTo>
                  <a:pt x="236194" y="56387"/>
                </a:moveTo>
                <a:lnTo>
                  <a:pt x="233032" y="55879"/>
                </a:lnTo>
                <a:lnTo>
                  <a:pt x="229857" y="54990"/>
                </a:lnTo>
                <a:lnTo>
                  <a:pt x="219443" y="39624"/>
                </a:lnTo>
                <a:lnTo>
                  <a:pt x="236194" y="22860"/>
                </a:lnTo>
                <a:lnTo>
                  <a:pt x="252958" y="39624"/>
                </a:lnTo>
                <a:lnTo>
                  <a:pt x="236194" y="56387"/>
                </a:lnTo>
              </a:path>
              <a:path w="309880" h="402590">
                <a:moveTo>
                  <a:pt x="48755" y="0"/>
                </a:moveTo>
                <a:lnTo>
                  <a:pt x="48755" y="38100"/>
                </a:lnTo>
              </a:path>
              <a:path w="309880" h="402590">
                <a:moveTo>
                  <a:pt x="112763" y="0"/>
                </a:moveTo>
                <a:lnTo>
                  <a:pt x="112763" y="38100"/>
                </a:lnTo>
              </a:path>
              <a:path w="309880" h="402590">
                <a:moveTo>
                  <a:pt x="175247" y="0"/>
                </a:moveTo>
                <a:lnTo>
                  <a:pt x="175247" y="38100"/>
                </a:lnTo>
              </a:path>
              <a:path w="309880" h="402590">
                <a:moveTo>
                  <a:pt x="237731" y="0"/>
                </a:moveTo>
                <a:lnTo>
                  <a:pt x="237731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9363" y="1581657"/>
            <a:ext cx="7420609" cy="1896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Product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Backlog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–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always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changing,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dynamically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prioritized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list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requirements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ordered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Business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Value.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ts val="1360"/>
              </a:lnSpc>
            </a:pP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Requirements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broken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down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Owner.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Definition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of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Done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(DoD)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Backlog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level.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Roboto"/>
              <a:cs typeface="Roboto"/>
            </a:endParaRPr>
          </a:p>
          <a:p>
            <a:pPr marL="367665" marR="40005" indent="-355600">
              <a:lnSpc>
                <a:spcPct val="90200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Sprint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Backlog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245" dirty="0">
                <a:solidFill>
                  <a:srgbClr val="253147"/>
                </a:solidFill>
                <a:latin typeface="Roboto"/>
                <a:cs typeface="Roboto"/>
              </a:rPr>
              <a:t>-</a:t>
            </a:r>
            <a:r>
              <a:rPr sz="1200" spc="-2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contains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all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committed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current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broken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down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Tasks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Team.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All 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items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Backlog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should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developed,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tested,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documented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integrated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fulfill</a:t>
            </a:r>
            <a:r>
              <a:rPr sz="1200" spc="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commitment.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Roboto"/>
              <a:cs typeface="Roboto"/>
            </a:endParaRPr>
          </a:p>
          <a:p>
            <a:pPr marL="367665" marR="5080" indent="-355600">
              <a:lnSpc>
                <a:spcPct val="9000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34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Burndown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Chart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245" dirty="0">
                <a:solidFill>
                  <a:srgbClr val="253147"/>
                </a:solidFill>
                <a:latin typeface="Roboto"/>
                <a:cs typeface="Roboto"/>
              </a:rPr>
              <a:t>-</a:t>
            </a:r>
            <a:r>
              <a:rPr sz="1200" spc="-2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shows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amount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work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remaining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per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Sprint.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shows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correlation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between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work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remaining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any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point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time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progress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Team.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178E0-8591-7283-2F16-676EB24BE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349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SCRUM</a:t>
            </a:r>
            <a:r>
              <a:rPr sz="2000" spc="-30" dirty="0"/>
              <a:t> </a:t>
            </a:r>
            <a:r>
              <a:rPr sz="2000" spc="-15" dirty="0"/>
              <a:t>USER </a:t>
            </a:r>
            <a:r>
              <a:rPr sz="2000" spc="15" dirty="0"/>
              <a:t>STORIES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37515" y="1510741"/>
            <a:ext cx="811530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User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Story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(shortly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-25" dirty="0">
                <a:solidFill>
                  <a:srgbClr val="253147"/>
                </a:solidFill>
                <a:latin typeface="Roboto Cn"/>
                <a:cs typeface="Roboto Cn"/>
              </a:rPr>
              <a:t>US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)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245" dirty="0">
                <a:solidFill>
                  <a:srgbClr val="253147"/>
                </a:solidFill>
                <a:latin typeface="Roboto"/>
                <a:cs typeface="Roboto"/>
              </a:rPr>
              <a:t>-</a:t>
            </a:r>
            <a:r>
              <a:rPr sz="1200" spc="-2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short,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simple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description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of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feature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told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from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perspective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person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who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desires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new</a:t>
            </a:r>
            <a:endParaRPr sz="1200">
              <a:latin typeface="Roboto"/>
              <a:cs typeface="Roboto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capability,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usually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customer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system.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Roboto"/>
              <a:cs typeface="Roboto"/>
            </a:endParaRPr>
          </a:p>
          <a:p>
            <a:pPr marL="47625">
              <a:lnSpc>
                <a:spcPct val="100000"/>
              </a:lnSpc>
            </a:pP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Acceptance</a:t>
            </a:r>
            <a:r>
              <a:rPr sz="1200" b="1" spc="-1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criteria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245" dirty="0">
                <a:solidFill>
                  <a:srgbClr val="253147"/>
                </a:solidFill>
                <a:latin typeface="Roboto"/>
                <a:cs typeface="Roboto"/>
              </a:rPr>
              <a:t>-</a:t>
            </a:r>
            <a:r>
              <a:rPr sz="1200" spc="-16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also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has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Acceptance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Criterion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defined,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so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correctness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implementation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endParaRPr sz="1200">
              <a:latin typeface="Roboto"/>
              <a:cs typeface="Roboto"/>
            </a:endParaRPr>
          </a:p>
          <a:p>
            <a:pPr marL="47625">
              <a:lnSpc>
                <a:spcPct val="100000"/>
              </a:lnSpc>
            </a:pP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confirmed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passing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Acceptance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Test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based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Acceptance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Criteria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220"/>
              </a:lnSpc>
              <a:spcBef>
                <a:spcPts val="123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INVEST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helps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remember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widely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accepted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set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criteria,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checklist,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assess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quality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story.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34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(Independent)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;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(Negotiable)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;V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(Valuable)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;E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(Estimable)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;S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(Small)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;T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(Testable)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structure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: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30" dirty="0">
                <a:solidFill>
                  <a:srgbClr val="FF9700"/>
                </a:solidFill>
                <a:latin typeface="Roboto Cn"/>
                <a:cs typeface="Roboto Cn"/>
              </a:rPr>
              <a:t>As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a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&lt;user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role&gt;,</a:t>
            </a:r>
            <a:r>
              <a:rPr sz="1200" b="1" spc="2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I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-5" dirty="0">
                <a:solidFill>
                  <a:srgbClr val="FF9700"/>
                </a:solidFill>
                <a:latin typeface="Roboto Cn"/>
                <a:cs typeface="Roboto Cn"/>
              </a:rPr>
              <a:t>want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&lt;activity</a:t>
            </a:r>
            <a:r>
              <a:rPr sz="1200" b="1" spc="-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&gt;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so</a:t>
            </a:r>
            <a:r>
              <a:rPr sz="1200" b="1" spc="2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-5" dirty="0">
                <a:solidFill>
                  <a:srgbClr val="FF9700"/>
                </a:solidFill>
                <a:latin typeface="Roboto Cn"/>
                <a:cs typeface="Roboto Cn"/>
              </a:rPr>
              <a:t>that</a:t>
            </a:r>
            <a:r>
              <a:rPr sz="1200" b="1" spc="-1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&lt;Business</a:t>
            </a:r>
            <a:r>
              <a:rPr sz="1200" b="1" spc="3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value&gt;</a:t>
            </a:r>
            <a:endParaRPr sz="1200">
              <a:latin typeface="Roboto Cn"/>
              <a:cs typeface="Roboto Cn"/>
            </a:endParaRPr>
          </a:p>
          <a:p>
            <a:pPr marL="824865" indent="-355600">
              <a:lnSpc>
                <a:spcPct val="100000"/>
              </a:lnSpc>
              <a:spcBef>
                <a:spcPts val="835"/>
              </a:spcBef>
              <a:buClr>
                <a:srgbClr val="C6D2E6"/>
              </a:buClr>
              <a:buSzPct val="166666"/>
              <a:buFont typeface="Arial MT"/>
              <a:buChar char="•"/>
              <a:tabLst>
                <a:tab pos="824865" algn="l"/>
                <a:tab pos="825500" algn="l"/>
              </a:tabLst>
            </a:pP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Role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–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Description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person,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device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system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doing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action</a:t>
            </a:r>
            <a:endParaRPr sz="1200">
              <a:latin typeface="Roboto"/>
              <a:cs typeface="Roboto"/>
            </a:endParaRPr>
          </a:p>
          <a:p>
            <a:pPr marL="824865" indent="-355600">
              <a:lnSpc>
                <a:spcPct val="100000"/>
              </a:lnSpc>
              <a:spcBef>
                <a:spcPts val="1010"/>
              </a:spcBef>
              <a:buClr>
                <a:srgbClr val="C6D2E6"/>
              </a:buClr>
              <a:buSzPct val="166666"/>
              <a:buFont typeface="Arial MT"/>
              <a:buChar char="•"/>
              <a:tabLst>
                <a:tab pos="824865" algn="l"/>
                <a:tab pos="825500" algn="l"/>
              </a:tabLst>
            </a:pP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ct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ivit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–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35" dirty="0">
                <a:solidFill>
                  <a:srgbClr val="253147"/>
                </a:solidFill>
                <a:latin typeface="Roboto"/>
                <a:cs typeface="Roboto"/>
              </a:rPr>
              <a:t>w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wit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em</a:t>
            </a:r>
            <a:endParaRPr sz="1200">
              <a:latin typeface="Roboto"/>
              <a:cs typeface="Roboto"/>
            </a:endParaRPr>
          </a:p>
          <a:p>
            <a:pPr marL="824865" indent="-355600">
              <a:lnSpc>
                <a:spcPct val="100000"/>
              </a:lnSpc>
              <a:spcBef>
                <a:spcPts val="994"/>
              </a:spcBef>
              <a:buClr>
                <a:srgbClr val="C6D2E6"/>
              </a:buClr>
              <a:buSzPct val="166666"/>
              <a:buFont typeface="Arial MT"/>
              <a:buChar char="•"/>
              <a:tabLst>
                <a:tab pos="824865" algn="l"/>
                <a:tab pos="825500" algn="l"/>
              </a:tabLst>
            </a:pP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Business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Value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–is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why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they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want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do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activity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A89FA-1F2C-3368-3B85-0355A2324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349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SCRUM</a:t>
            </a:r>
            <a:r>
              <a:rPr sz="2000" spc="-30" dirty="0"/>
              <a:t> </a:t>
            </a:r>
            <a:r>
              <a:rPr sz="2000" spc="-15" dirty="0"/>
              <a:t>USER </a:t>
            </a:r>
            <a:r>
              <a:rPr sz="2000" spc="15" dirty="0"/>
              <a:t>STORIES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7515" y="1535633"/>
            <a:ext cx="7843520" cy="259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Epic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–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covers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large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amounts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functionality.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Because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epic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generally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too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large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ts val="1260"/>
              </a:lnSpc>
            </a:pP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complete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one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iteration,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it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split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multiple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smaller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before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worked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on.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1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managed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Backlog.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ordered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according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priority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Examples</a:t>
            </a:r>
            <a:r>
              <a:rPr sz="1200" dirty="0">
                <a:solidFill>
                  <a:srgbClr val="253147"/>
                </a:solidFill>
                <a:latin typeface="Roboto"/>
                <a:cs typeface="Roboto"/>
              </a:rPr>
              <a:t>:</a:t>
            </a:r>
            <a:r>
              <a:rPr sz="1200" spc="254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u="sng" spc="-70" dirty="0">
                <a:solidFill>
                  <a:srgbClr val="253147"/>
                </a:solidFill>
                <a:uFill>
                  <a:solidFill>
                    <a:srgbClr val="253147"/>
                  </a:solidFill>
                </a:uFill>
                <a:latin typeface="Roboto"/>
                <a:cs typeface="Roboto"/>
              </a:rPr>
              <a:t>Epic1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0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i="1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0" dirty="0">
                <a:solidFill>
                  <a:srgbClr val="253147"/>
                </a:solidFill>
                <a:latin typeface="Roboto"/>
                <a:cs typeface="Roboto"/>
              </a:rPr>
              <a:t>user,</a:t>
            </a:r>
            <a:r>
              <a:rPr sz="1200" i="1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4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i="1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5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i="1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5" dirty="0">
                <a:solidFill>
                  <a:srgbClr val="253147"/>
                </a:solidFill>
                <a:latin typeface="Roboto"/>
                <a:cs typeface="Roboto"/>
              </a:rPr>
              <a:t>backup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45" dirty="0">
                <a:solidFill>
                  <a:srgbClr val="253147"/>
                </a:solidFill>
                <a:latin typeface="Roboto"/>
                <a:cs typeface="Roboto"/>
              </a:rPr>
              <a:t>my</a:t>
            </a:r>
            <a:r>
              <a:rPr sz="1200" i="1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5" dirty="0">
                <a:solidFill>
                  <a:srgbClr val="253147"/>
                </a:solidFill>
                <a:latin typeface="Roboto"/>
                <a:cs typeface="Roboto"/>
              </a:rPr>
              <a:t>entire</a:t>
            </a:r>
            <a:r>
              <a:rPr sz="1200" i="1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0" dirty="0">
                <a:solidFill>
                  <a:srgbClr val="253147"/>
                </a:solidFill>
                <a:latin typeface="Roboto"/>
                <a:cs typeface="Roboto"/>
              </a:rPr>
              <a:t>hard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65" dirty="0">
                <a:solidFill>
                  <a:srgbClr val="253147"/>
                </a:solidFill>
                <a:latin typeface="Roboto"/>
                <a:cs typeface="Roboto"/>
              </a:rPr>
              <a:t>drive,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5" dirty="0">
                <a:solidFill>
                  <a:srgbClr val="253147"/>
                </a:solidFill>
                <a:latin typeface="Roboto"/>
                <a:cs typeface="Roboto"/>
              </a:rPr>
              <a:t>so</a:t>
            </a:r>
            <a:r>
              <a:rPr sz="1200" i="1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8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4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5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i="1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80" dirty="0">
                <a:solidFill>
                  <a:srgbClr val="253147"/>
                </a:solidFill>
                <a:latin typeface="Roboto"/>
                <a:cs typeface="Roboto"/>
              </a:rPr>
              <a:t>recover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0" dirty="0">
                <a:solidFill>
                  <a:srgbClr val="253147"/>
                </a:solidFill>
                <a:latin typeface="Roboto"/>
                <a:cs typeface="Roboto"/>
              </a:rPr>
              <a:t>data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65" dirty="0">
                <a:solidFill>
                  <a:srgbClr val="253147"/>
                </a:solidFill>
                <a:latin typeface="Roboto"/>
                <a:cs typeface="Roboto"/>
              </a:rPr>
              <a:t>after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60" dirty="0">
                <a:solidFill>
                  <a:srgbClr val="253147"/>
                </a:solidFill>
                <a:latin typeface="Roboto"/>
                <a:cs typeface="Roboto"/>
              </a:rPr>
              <a:t>its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65" dirty="0">
                <a:solidFill>
                  <a:srgbClr val="253147"/>
                </a:solidFill>
                <a:latin typeface="Roboto"/>
                <a:cs typeface="Roboto"/>
              </a:rPr>
              <a:t>loss.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Th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epi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oken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ie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u="sng" spc="-114" dirty="0">
                <a:solidFill>
                  <a:srgbClr val="253147"/>
                </a:solidFill>
                <a:uFill>
                  <a:solidFill>
                    <a:srgbClr val="253147"/>
                  </a:solidFill>
                </a:uFill>
                <a:latin typeface="Roboto"/>
                <a:cs typeface="Roboto"/>
              </a:rPr>
              <a:t>US1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0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0" dirty="0">
                <a:solidFill>
                  <a:srgbClr val="253147"/>
                </a:solidFill>
                <a:latin typeface="Roboto"/>
                <a:cs typeface="Roboto"/>
              </a:rPr>
              <a:t>user,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4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5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i="1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5" dirty="0">
                <a:solidFill>
                  <a:srgbClr val="253147"/>
                </a:solidFill>
                <a:latin typeface="Roboto"/>
                <a:cs typeface="Roboto"/>
              </a:rPr>
              <a:t>specify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50" dirty="0">
                <a:solidFill>
                  <a:srgbClr val="253147"/>
                </a:solidFill>
                <a:latin typeface="Roboto"/>
                <a:cs typeface="Roboto"/>
              </a:rPr>
              <a:t>files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8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0" dirty="0">
                <a:solidFill>
                  <a:srgbClr val="253147"/>
                </a:solidFill>
                <a:latin typeface="Roboto"/>
                <a:cs typeface="Roboto"/>
              </a:rPr>
              <a:t>folders</a:t>
            </a:r>
            <a:r>
              <a:rPr sz="1200" i="1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i="1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5" dirty="0">
                <a:solidFill>
                  <a:srgbClr val="253147"/>
                </a:solidFill>
                <a:latin typeface="Roboto"/>
                <a:cs typeface="Roboto"/>
              </a:rPr>
              <a:t>backup</a:t>
            </a:r>
            <a:r>
              <a:rPr sz="1200" i="1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5" dirty="0">
                <a:solidFill>
                  <a:srgbClr val="253147"/>
                </a:solidFill>
                <a:latin typeface="Roboto"/>
                <a:cs typeface="Roboto"/>
              </a:rPr>
              <a:t>based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i="1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40" dirty="0">
                <a:solidFill>
                  <a:srgbClr val="253147"/>
                </a:solidFill>
                <a:latin typeface="Roboto"/>
                <a:cs typeface="Roboto"/>
              </a:rPr>
              <a:t>file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60" dirty="0">
                <a:solidFill>
                  <a:srgbClr val="253147"/>
                </a:solidFill>
                <a:latin typeface="Roboto"/>
                <a:cs typeface="Roboto"/>
              </a:rPr>
              <a:t>size,</a:t>
            </a:r>
            <a:r>
              <a:rPr sz="1200" i="1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80" dirty="0">
                <a:solidFill>
                  <a:srgbClr val="253147"/>
                </a:solidFill>
                <a:latin typeface="Roboto"/>
                <a:cs typeface="Roboto"/>
              </a:rPr>
              <a:t>created</a:t>
            </a:r>
            <a:r>
              <a:rPr sz="1200" i="1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85" dirty="0">
                <a:solidFill>
                  <a:srgbClr val="253147"/>
                </a:solidFill>
                <a:latin typeface="Roboto"/>
                <a:cs typeface="Roboto"/>
              </a:rPr>
              <a:t>date</a:t>
            </a:r>
            <a:r>
              <a:rPr sz="1200" i="1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i="1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80" dirty="0">
                <a:solidFill>
                  <a:srgbClr val="253147"/>
                </a:solidFill>
                <a:latin typeface="Roboto"/>
                <a:cs typeface="Roboto"/>
              </a:rPr>
              <a:t>modified</a:t>
            </a:r>
            <a:r>
              <a:rPr sz="1200" i="1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0" dirty="0">
                <a:solidFill>
                  <a:srgbClr val="253147"/>
                </a:solidFill>
                <a:latin typeface="Roboto"/>
                <a:cs typeface="Roboto"/>
              </a:rPr>
              <a:t>date,</a:t>
            </a:r>
            <a:r>
              <a:rPr sz="1200" i="1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5" dirty="0">
                <a:solidFill>
                  <a:srgbClr val="253147"/>
                </a:solidFill>
                <a:latin typeface="Roboto"/>
                <a:cs typeface="Roboto"/>
              </a:rPr>
              <a:t>so</a:t>
            </a:r>
            <a:r>
              <a:rPr sz="1200" i="1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0" dirty="0">
                <a:solidFill>
                  <a:srgbClr val="253147"/>
                </a:solidFill>
                <a:latin typeface="Roboto"/>
                <a:cs typeface="Roboto"/>
              </a:rPr>
              <a:t>that…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14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u="sng" spc="-110" dirty="0">
                <a:solidFill>
                  <a:srgbClr val="253147"/>
                </a:solidFill>
                <a:uFill>
                  <a:solidFill>
                    <a:srgbClr val="253147"/>
                  </a:solidFill>
                </a:uFill>
                <a:latin typeface="Roboto"/>
                <a:cs typeface="Roboto"/>
              </a:rPr>
              <a:t>US12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0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i="1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0" dirty="0">
                <a:solidFill>
                  <a:srgbClr val="253147"/>
                </a:solidFill>
                <a:latin typeface="Roboto"/>
                <a:cs typeface="Roboto"/>
              </a:rPr>
              <a:t>user,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4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i="1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5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i="1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80" dirty="0">
                <a:solidFill>
                  <a:srgbClr val="253147"/>
                </a:solidFill>
                <a:latin typeface="Roboto"/>
                <a:cs typeface="Roboto"/>
              </a:rPr>
              <a:t>indicate</a:t>
            </a:r>
            <a:r>
              <a:rPr sz="1200" i="1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0" dirty="0">
                <a:solidFill>
                  <a:srgbClr val="253147"/>
                </a:solidFill>
                <a:latin typeface="Roboto"/>
                <a:cs typeface="Roboto"/>
              </a:rPr>
              <a:t>folders</a:t>
            </a:r>
            <a:r>
              <a:rPr sz="1200" i="1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0" dirty="0">
                <a:solidFill>
                  <a:srgbClr val="253147"/>
                </a:solidFill>
                <a:latin typeface="Roboto"/>
                <a:cs typeface="Roboto"/>
              </a:rPr>
              <a:t>not</a:t>
            </a:r>
            <a:r>
              <a:rPr sz="1200" i="1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5" dirty="0">
                <a:solidFill>
                  <a:srgbClr val="253147"/>
                </a:solidFill>
                <a:latin typeface="Roboto"/>
                <a:cs typeface="Roboto"/>
              </a:rPr>
              <a:t>backup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5" dirty="0">
                <a:solidFill>
                  <a:srgbClr val="253147"/>
                </a:solidFill>
                <a:latin typeface="Roboto"/>
                <a:cs typeface="Roboto"/>
              </a:rPr>
              <a:t>so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8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45" dirty="0">
                <a:solidFill>
                  <a:srgbClr val="253147"/>
                </a:solidFill>
                <a:latin typeface="Roboto"/>
                <a:cs typeface="Roboto"/>
              </a:rPr>
              <a:t>my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05" dirty="0">
                <a:solidFill>
                  <a:srgbClr val="253147"/>
                </a:solidFill>
                <a:latin typeface="Roboto"/>
                <a:cs typeface="Roboto"/>
              </a:rPr>
              <a:t>backup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5" dirty="0">
                <a:solidFill>
                  <a:srgbClr val="253147"/>
                </a:solidFill>
                <a:latin typeface="Roboto"/>
                <a:cs typeface="Roboto"/>
              </a:rPr>
              <a:t>drive</a:t>
            </a:r>
            <a:r>
              <a:rPr sz="1200" i="1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75" dirty="0">
                <a:solidFill>
                  <a:srgbClr val="253147"/>
                </a:solidFill>
                <a:latin typeface="Roboto"/>
                <a:cs typeface="Roboto"/>
              </a:rPr>
              <a:t>isn't</a:t>
            </a:r>
            <a:r>
              <a:rPr sz="1200" i="1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50" dirty="0">
                <a:solidFill>
                  <a:srgbClr val="253147"/>
                </a:solidFill>
                <a:latin typeface="Roboto"/>
                <a:cs typeface="Roboto"/>
              </a:rPr>
              <a:t>filled</a:t>
            </a:r>
            <a:r>
              <a:rPr sz="1200" i="1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114" dirty="0">
                <a:solidFill>
                  <a:srgbClr val="253147"/>
                </a:solidFill>
                <a:latin typeface="Roboto"/>
                <a:cs typeface="Roboto"/>
              </a:rPr>
              <a:t>up</a:t>
            </a:r>
            <a:r>
              <a:rPr sz="1200" i="1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i="1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0" dirty="0">
                <a:solidFill>
                  <a:srgbClr val="253147"/>
                </a:solidFill>
                <a:latin typeface="Roboto"/>
                <a:cs typeface="Roboto"/>
              </a:rPr>
              <a:t>things</a:t>
            </a:r>
            <a:r>
              <a:rPr sz="1200" i="1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4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i="1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85" dirty="0">
                <a:solidFill>
                  <a:srgbClr val="253147"/>
                </a:solidFill>
                <a:latin typeface="Roboto"/>
                <a:cs typeface="Roboto"/>
              </a:rPr>
              <a:t>don't</a:t>
            </a:r>
            <a:r>
              <a:rPr sz="1200" i="1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5" dirty="0">
                <a:solidFill>
                  <a:srgbClr val="253147"/>
                </a:solidFill>
                <a:latin typeface="Roboto"/>
                <a:cs typeface="Roboto"/>
              </a:rPr>
              <a:t>need</a:t>
            </a:r>
            <a:r>
              <a:rPr sz="1200" i="1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80" dirty="0">
                <a:solidFill>
                  <a:srgbClr val="253147"/>
                </a:solidFill>
                <a:latin typeface="Roboto"/>
                <a:cs typeface="Roboto"/>
              </a:rPr>
              <a:t>saved,</a:t>
            </a:r>
            <a:r>
              <a:rPr sz="1200" i="1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i="1" spc="-95" dirty="0">
                <a:solidFill>
                  <a:srgbClr val="253147"/>
                </a:solidFill>
                <a:latin typeface="Roboto"/>
                <a:cs typeface="Roboto"/>
              </a:rPr>
              <a:t>so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ts val="1260"/>
              </a:lnSpc>
            </a:pPr>
            <a:r>
              <a:rPr sz="1200" i="1" spc="-90" dirty="0">
                <a:solidFill>
                  <a:srgbClr val="253147"/>
                </a:solidFill>
                <a:latin typeface="Roboto"/>
                <a:cs typeface="Roboto"/>
              </a:rPr>
              <a:t>that…</a:t>
            </a:r>
            <a:endParaRPr sz="1200">
              <a:latin typeface="Roboto"/>
              <a:cs typeface="Roboto"/>
            </a:endParaRPr>
          </a:p>
          <a:p>
            <a:pPr marL="367665" marR="5080" indent="-355600" algn="just">
              <a:lnSpc>
                <a:spcPct val="94700"/>
              </a:lnSpc>
              <a:spcBef>
                <a:spcPts val="2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4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For every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sprint,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most</a:t>
            </a:r>
            <a:r>
              <a:rPr sz="1200" spc="10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prioritized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1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hence</a:t>
            </a:r>
            <a:r>
              <a:rPr sz="1200" spc="1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more</a:t>
            </a:r>
            <a:r>
              <a:rPr sz="1200" spc="10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granulated user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stories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 taken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into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sprint backlog. 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If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story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 added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backlog,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its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priority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first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determined,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 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it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placed according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its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place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per the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priority.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reprioritized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any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time.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also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possible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remove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any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if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required.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A2759-0283-EC9D-1B1A-F6A5515F7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174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SCRUM</a:t>
            </a:r>
            <a:r>
              <a:rPr sz="2000" spc="-35" dirty="0"/>
              <a:t> </a:t>
            </a:r>
            <a:r>
              <a:rPr sz="2000" spc="35" dirty="0"/>
              <a:t>ESTIMATION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7515" y="1535633"/>
            <a:ext cx="7933055" cy="26943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67665" marR="5080" indent="-355600">
              <a:lnSpc>
                <a:spcPct val="94800"/>
              </a:lnSpc>
              <a:spcBef>
                <a:spcPts val="229"/>
              </a:spcBef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Projects,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Estimation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done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entire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during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Planning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Meeting.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objective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Estimation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would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consider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Priority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Ability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deliver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during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Time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Box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Sprint.</a:t>
            </a:r>
            <a:endParaRPr sz="1200">
              <a:latin typeface="Roboto"/>
              <a:cs typeface="Roboto"/>
            </a:endParaRPr>
          </a:p>
          <a:p>
            <a:pPr marL="367665" marR="118745" indent="-355600">
              <a:lnSpc>
                <a:spcPct val="90000"/>
              </a:lnSpc>
              <a:spcBef>
                <a:spcPts val="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Owner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ensures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 the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prioritized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Stories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clear,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subjected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estimation,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they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brought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 the </a:t>
            </a:r>
            <a:r>
              <a:rPr sz="1200" spc="-2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beginning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Backlog.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size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Increment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estimated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terms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Points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There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several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types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scales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Estimation.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Following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some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examples: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25" dirty="0">
                <a:solidFill>
                  <a:srgbClr val="253147"/>
                </a:solidFill>
                <a:latin typeface="Roboto"/>
                <a:cs typeface="Roboto"/>
              </a:rPr>
              <a:t>Num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eri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zing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(1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10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)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245" dirty="0">
                <a:solidFill>
                  <a:srgbClr val="253147"/>
                </a:solidFill>
                <a:latin typeface="Roboto"/>
                <a:cs typeface="Roboto"/>
              </a:rPr>
              <a:t>-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irt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zes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(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XS,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, </a:t>
            </a:r>
            <a:r>
              <a:rPr sz="1200" spc="-14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L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XL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XXL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XXXL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)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Fib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qu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enc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(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1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2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3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5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8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13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21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34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)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(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ih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ah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a,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………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Da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e)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43C3A-E7F6-637B-99BB-7C636CF3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174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SCRUM</a:t>
            </a:r>
            <a:r>
              <a:rPr sz="2000" spc="-35" dirty="0"/>
              <a:t> </a:t>
            </a:r>
            <a:r>
              <a:rPr sz="2000" spc="35" dirty="0"/>
              <a:t>ESTIMATION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7515" y="1535633"/>
            <a:ext cx="7889875" cy="104266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67665" marR="5080" indent="-355600">
              <a:lnSpc>
                <a:spcPct val="97300"/>
              </a:lnSpc>
              <a:spcBef>
                <a:spcPts val="170"/>
              </a:spcBef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Playing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Poker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technique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Stories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Points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(SP)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next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possible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values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(Fibonacci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numbers):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53147"/>
                </a:solidFill>
                <a:latin typeface="Roboto Cn"/>
                <a:cs typeface="Roboto Cn"/>
              </a:rPr>
              <a:t>1, 2, 3, 5, 8, </a:t>
            </a:r>
            <a:r>
              <a:rPr sz="1200" b="1" spc="-15" dirty="0">
                <a:solidFill>
                  <a:srgbClr val="253147"/>
                </a:solidFill>
                <a:latin typeface="Roboto Cn"/>
                <a:cs typeface="Roboto Cn"/>
              </a:rPr>
              <a:t>13, 21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.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using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cards,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 story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estimated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9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entire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team.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1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estimation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1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 story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made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secret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team,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then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cards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revealed at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same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time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members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 higher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lower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estimates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must</a:t>
            </a:r>
            <a:r>
              <a:rPr sz="1200" spc="9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presents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their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reasons</a:t>
            </a:r>
            <a:r>
              <a:rPr sz="1200" spc="1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estimation.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1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estimation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process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1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1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repeated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until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entire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have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same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estimation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story.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37515" y="2786252"/>
            <a:ext cx="7904480" cy="19926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67665" marR="5080" indent="-355600">
              <a:lnSpc>
                <a:spcPct val="94700"/>
              </a:lnSpc>
              <a:spcBef>
                <a:spcPts val="229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4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Story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Points </a:t>
            </a:r>
            <a:r>
              <a:rPr sz="1200" spc="-245" dirty="0">
                <a:solidFill>
                  <a:srgbClr val="253147"/>
                </a:solidFill>
                <a:latin typeface="Roboto"/>
                <a:cs typeface="Roboto"/>
              </a:rPr>
              <a:t>-</a:t>
            </a:r>
            <a:r>
              <a:rPr sz="1200" spc="-1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relative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values,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1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story that estimated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2</a:t>
            </a:r>
            <a:r>
              <a:rPr sz="1200" spc="1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story points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should</a:t>
            </a:r>
            <a:r>
              <a:rPr sz="1200" spc="1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twice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1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much</a:t>
            </a:r>
            <a:r>
              <a:rPr sz="1200" spc="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1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items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 are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1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point.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points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represent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effort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develop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includes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everything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affect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effort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including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amount,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complexity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risks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associated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work.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spc="-5" dirty="0">
                <a:solidFill>
                  <a:srgbClr val="FF9700"/>
                </a:solidFill>
                <a:latin typeface="Roboto Cn"/>
                <a:cs typeface="Roboto Cn"/>
              </a:rPr>
              <a:t>H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in</a:t>
            </a:r>
            <a:r>
              <a:rPr sz="1200" b="1" spc="-5" dirty="0">
                <a:solidFill>
                  <a:srgbClr val="FF9700"/>
                </a:solidFill>
                <a:latin typeface="Roboto Cn"/>
                <a:cs typeface="Roboto Cn"/>
              </a:rPr>
              <a:t>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: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6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ab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emp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la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e;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ec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INVE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le;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912" y="4214571"/>
            <a:ext cx="4497070" cy="543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ave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ac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cep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eria;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estimated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Points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using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Playing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Poker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technique.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B308CE-B4A2-E9FD-5888-C640590DA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182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/>
              <a:t>BURNDOWN</a:t>
            </a:r>
            <a:r>
              <a:rPr sz="2000" spc="-30" dirty="0"/>
              <a:t> </a:t>
            </a:r>
            <a:r>
              <a:rPr sz="2000" spc="30" dirty="0"/>
              <a:t>CHARTS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7515" y="1535633"/>
            <a:ext cx="7665720" cy="49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34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Burndown</a:t>
            </a:r>
            <a:r>
              <a:rPr sz="1200" b="1" spc="2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Chart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245" dirty="0">
                <a:solidFill>
                  <a:srgbClr val="253147"/>
                </a:solidFill>
                <a:latin typeface="Roboto"/>
                <a:cs typeface="Roboto"/>
              </a:rPr>
              <a:t>-</a:t>
            </a:r>
            <a:r>
              <a:rPr sz="1200" spc="-1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shows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amount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work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remaining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Sprint.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shows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correlation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between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work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remaining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any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ts val="1360"/>
              </a:lnSpc>
            </a:pP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oi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ime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Team.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515" y="3533013"/>
            <a:ext cx="7911465" cy="7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Burndown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Chart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normally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generated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20" dirty="0">
                <a:solidFill>
                  <a:srgbClr val="253147"/>
                </a:solidFill>
                <a:latin typeface="Roboto"/>
                <a:cs typeface="Roboto"/>
              </a:rPr>
              <a:t>SW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tool,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Master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order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track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useful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ts val="1260"/>
              </a:lnSpc>
            </a:pP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predicting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when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work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current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Sprint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will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completed.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Sprint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Velocity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245" dirty="0">
                <a:solidFill>
                  <a:srgbClr val="253147"/>
                </a:solidFill>
                <a:latin typeface="Roboto"/>
                <a:cs typeface="Roboto"/>
              </a:rPr>
              <a:t>-</a:t>
            </a:r>
            <a:r>
              <a:rPr sz="1200" spc="-2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Number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Story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Points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completed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Sprint.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419722"/>
            <a:ext cx="2696847" cy="120545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B7E910-BB56-66A3-469B-0885D971C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154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SCRUM</a:t>
            </a:r>
            <a:r>
              <a:rPr sz="2000" spc="-65" dirty="0"/>
              <a:t> </a:t>
            </a:r>
            <a:r>
              <a:rPr sz="2000" spc="20" dirty="0"/>
              <a:t>TOOLS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407" y="1474089"/>
            <a:ext cx="7976870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Tools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facilitate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planning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tracking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projects.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They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provide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single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place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managing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backlog,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sprint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backlog,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planning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tracking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Sprints,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displaying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Burndown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charts,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conducting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daily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Meetings,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conducting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Retrospectives.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Som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av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aila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15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ls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3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ket</a:t>
            </a:r>
            <a:endParaRPr sz="1200">
              <a:latin typeface="Roboto"/>
              <a:cs typeface="Roboto"/>
            </a:endParaRPr>
          </a:p>
          <a:p>
            <a:pPr marL="927100" indent="-355600">
              <a:lnSpc>
                <a:spcPct val="100000"/>
              </a:lnSpc>
              <a:spcBef>
                <a:spcPts val="994"/>
              </a:spcBef>
              <a:buClr>
                <a:srgbClr val="C6D2E6"/>
              </a:buClr>
              <a:buSzPct val="166666"/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Jira</a:t>
            </a:r>
            <a:endParaRPr sz="1200">
              <a:latin typeface="Roboto"/>
              <a:cs typeface="Roboto"/>
            </a:endParaRPr>
          </a:p>
          <a:p>
            <a:pPr marL="927100" indent="-355600">
              <a:lnSpc>
                <a:spcPct val="100000"/>
              </a:lnSpc>
              <a:spcBef>
                <a:spcPts val="1010"/>
              </a:spcBef>
              <a:buClr>
                <a:srgbClr val="C6D2E6"/>
              </a:buClr>
              <a:buSzPct val="166666"/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Mingle</a:t>
            </a:r>
            <a:endParaRPr sz="1200">
              <a:latin typeface="Roboto"/>
              <a:cs typeface="Roboto"/>
            </a:endParaRPr>
          </a:p>
          <a:p>
            <a:pPr marL="927100" indent="-355600">
              <a:lnSpc>
                <a:spcPct val="100000"/>
              </a:lnSpc>
              <a:spcBef>
                <a:spcPts val="1000"/>
              </a:spcBef>
              <a:buClr>
                <a:srgbClr val="C6D2E6"/>
              </a:buClr>
              <a:buSzPct val="166666"/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Daily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15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endParaRPr sz="1200">
              <a:latin typeface="Roboto"/>
              <a:cs typeface="Roboto"/>
            </a:endParaRPr>
          </a:p>
          <a:p>
            <a:pPr marL="927100" indent="-355600">
              <a:lnSpc>
                <a:spcPts val="1340"/>
              </a:lnSpc>
              <a:spcBef>
                <a:spcPts val="994"/>
              </a:spcBef>
              <a:buClr>
                <a:srgbClr val="C6D2E6"/>
              </a:buClr>
              <a:buSzPct val="166666"/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Scr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15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Fac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endParaRPr sz="1200">
              <a:latin typeface="Roboto"/>
              <a:cs typeface="Roboto"/>
            </a:endParaRPr>
          </a:p>
          <a:p>
            <a:pPr marL="469900" marR="198120" indent="-355600">
              <a:lnSpc>
                <a:spcPct val="90000"/>
              </a:lnSpc>
              <a:spcBef>
                <a:spcPts val="1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general,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specific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does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not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mean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documentation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work.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Artifacts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defined,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Planning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Tracking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well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established.</a:t>
            </a:r>
            <a:endParaRPr sz="1200">
              <a:latin typeface="Roboto"/>
              <a:cs typeface="Roboto"/>
            </a:endParaRPr>
          </a:p>
          <a:p>
            <a:pPr marL="469900" marR="50165" indent="-355600">
              <a:lnSpc>
                <a:spcPct val="90000"/>
              </a:lnSpc>
              <a:spcBef>
                <a:spcPts val="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Tools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facilitate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capturing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tracking information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regarding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Projects.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choice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tool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depends</a:t>
            </a:r>
            <a:r>
              <a:rPr sz="1200" spc="114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features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required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organization,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addition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needs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any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other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tool.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4BA4E-5763-2729-EFC4-EE13CB292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601" y="597153"/>
            <a:ext cx="148579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/>
              <a:t>DEVOPS</a:t>
            </a:r>
            <a:endParaRPr sz="2000" dirty="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7515" y="1500632"/>
            <a:ext cx="7829550" cy="1377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7665" marR="52069" indent="-35560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34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DevOps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culture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which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promotes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collaboration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between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Operations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deploy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code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production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faster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automated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&amp;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repeatable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way.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word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'DevOps'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combination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two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words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'development'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'operations.'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120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DevOps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helps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increases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organization's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speed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deliver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applications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services.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allows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organizations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serve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their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ts val="1260"/>
              </a:lnSpc>
            </a:pP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r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5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ly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20" dirty="0">
                <a:solidFill>
                  <a:srgbClr val="253147"/>
                </a:solidFill>
                <a:latin typeface="Roboto"/>
                <a:cs typeface="Roboto"/>
              </a:rPr>
              <a:t>ma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ke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367665" marR="135890" indent="-355600">
              <a:lnSpc>
                <a:spcPct val="90000"/>
              </a:lnSpc>
              <a:spcBef>
                <a:spcPts val="14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2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simple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words,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DevOps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defined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alignment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operations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better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communication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collaboration.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8848" y="2921507"/>
            <a:ext cx="3630295" cy="2044064"/>
            <a:chOff x="688848" y="2921507"/>
            <a:chExt cx="3630295" cy="2044064"/>
          </a:xfrm>
        </p:grpSpPr>
        <p:sp>
          <p:nvSpPr>
            <p:cNvPr id="6" name="object 6"/>
            <p:cNvSpPr/>
            <p:nvPr/>
          </p:nvSpPr>
          <p:spPr>
            <a:xfrm>
              <a:off x="701802" y="2934461"/>
              <a:ext cx="3604260" cy="2018030"/>
            </a:xfrm>
            <a:custGeom>
              <a:avLst/>
              <a:gdLst/>
              <a:ahLst/>
              <a:cxnLst/>
              <a:rect l="l" t="t" r="r" b="b"/>
              <a:pathLst>
                <a:path w="3604260" h="2018029">
                  <a:moveTo>
                    <a:pt x="0" y="2017776"/>
                  </a:moveTo>
                  <a:lnTo>
                    <a:pt x="3604260" y="2017776"/>
                  </a:lnTo>
                  <a:lnTo>
                    <a:pt x="3604260" y="0"/>
                  </a:lnTo>
                  <a:lnTo>
                    <a:pt x="0" y="0"/>
                  </a:lnTo>
                  <a:lnTo>
                    <a:pt x="0" y="2017776"/>
                  </a:lnTo>
                  <a:close/>
                </a:path>
              </a:pathLst>
            </a:custGeom>
            <a:ln w="25908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67" y="3132497"/>
              <a:ext cx="3085896" cy="16302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1A7CE8-05B2-0A24-A27E-DD224380D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601" y="597153"/>
            <a:ext cx="133339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/>
              <a:t>DEVOPS</a:t>
            </a:r>
            <a:endParaRPr sz="2000" dirty="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6324" y="1912620"/>
            <a:ext cx="4279900" cy="2618740"/>
            <a:chOff x="306324" y="1912620"/>
            <a:chExt cx="4279900" cy="2618740"/>
          </a:xfrm>
        </p:grpSpPr>
        <p:sp>
          <p:nvSpPr>
            <p:cNvPr id="5" name="object 5"/>
            <p:cNvSpPr/>
            <p:nvPr/>
          </p:nvSpPr>
          <p:spPr>
            <a:xfrm>
              <a:off x="319278" y="1925574"/>
              <a:ext cx="4253865" cy="2592705"/>
            </a:xfrm>
            <a:custGeom>
              <a:avLst/>
              <a:gdLst/>
              <a:ahLst/>
              <a:cxnLst/>
              <a:rect l="l" t="t" r="r" b="b"/>
              <a:pathLst>
                <a:path w="4253865" h="2592704">
                  <a:moveTo>
                    <a:pt x="0" y="2592324"/>
                  </a:moveTo>
                  <a:lnTo>
                    <a:pt x="4253484" y="2592324"/>
                  </a:lnTo>
                  <a:lnTo>
                    <a:pt x="4253484" y="0"/>
                  </a:lnTo>
                  <a:lnTo>
                    <a:pt x="0" y="0"/>
                  </a:lnTo>
                  <a:lnTo>
                    <a:pt x="0" y="2592324"/>
                  </a:lnTo>
                  <a:close/>
                </a:path>
              </a:pathLst>
            </a:custGeom>
            <a:ln w="25908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2081645"/>
              <a:ext cx="3716940" cy="165063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712208" y="1912620"/>
            <a:ext cx="4127500" cy="2356485"/>
            <a:chOff x="4712208" y="1912620"/>
            <a:chExt cx="4127500" cy="2356485"/>
          </a:xfrm>
        </p:grpSpPr>
        <p:sp>
          <p:nvSpPr>
            <p:cNvPr id="8" name="object 8"/>
            <p:cNvSpPr/>
            <p:nvPr/>
          </p:nvSpPr>
          <p:spPr>
            <a:xfrm>
              <a:off x="4725162" y="1925574"/>
              <a:ext cx="4101465" cy="2011680"/>
            </a:xfrm>
            <a:custGeom>
              <a:avLst/>
              <a:gdLst/>
              <a:ahLst/>
              <a:cxnLst/>
              <a:rect l="l" t="t" r="r" b="b"/>
              <a:pathLst>
                <a:path w="4101465" h="2011679">
                  <a:moveTo>
                    <a:pt x="0" y="2011679"/>
                  </a:moveTo>
                  <a:lnTo>
                    <a:pt x="4101084" y="2011679"/>
                  </a:lnTo>
                  <a:lnTo>
                    <a:pt x="4101084" y="0"/>
                  </a:lnTo>
                  <a:lnTo>
                    <a:pt x="0" y="0"/>
                  </a:lnTo>
                  <a:lnTo>
                    <a:pt x="0" y="2011679"/>
                  </a:lnTo>
                  <a:close/>
                </a:path>
              </a:pathLst>
            </a:custGeom>
            <a:ln w="25908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6508" y="2017776"/>
              <a:ext cx="3802380" cy="225094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73A54E-FF1D-1138-AA27-B4AFCAD44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023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CONCLUSION</a:t>
            </a:r>
            <a:endParaRPr sz="2000" dirty="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7515" y="1500632"/>
            <a:ext cx="7738745" cy="293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409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main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benefits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using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software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oduct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qu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ali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ced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enc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lex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ibili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Re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risks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4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axi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mized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oducti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vi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Im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oved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16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un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icat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ion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 </a:t>
            </a:r>
            <a:r>
              <a:rPr sz="2000" spc="-30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14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axi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mized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oo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era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ion</a:t>
            </a:r>
            <a:endParaRPr sz="1200">
              <a:latin typeface="Roboto"/>
              <a:cs typeface="Roboto"/>
            </a:endParaRPr>
          </a:p>
          <a:p>
            <a:pPr marL="367665" marR="5080" indent="-355600">
              <a:lnSpc>
                <a:spcPct val="90000"/>
              </a:lnSpc>
              <a:spcBef>
                <a:spcPts val="55"/>
              </a:spcBef>
            </a:pPr>
            <a:r>
              <a:rPr sz="2000" dirty="0">
                <a:solidFill>
                  <a:srgbClr val="C6D2E6"/>
                </a:solidFill>
                <a:latin typeface="Cambria Math"/>
                <a:cs typeface="Cambria Math"/>
              </a:rPr>
              <a:t>▰</a:t>
            </a:r>
            <a:r>
              <a:rPr sz="2000" spc="5" dirty="0">
                <a:solidFill>
                  <a:srgbClr val="C6D2E6"/>
                </a:solidFill>
                <a:latin typeface="Cambria Math"/>
                <a:cs typeface="Cambria Math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not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same.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one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process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frameworks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adapting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Agile.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advised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experienced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members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Framework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requires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great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collaboration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self-organization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well.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If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rules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ct val="100000"/>
              </a:lnSpc>
            </a:pP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not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followed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strictly,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project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lead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failure.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Hence,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necessary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have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proper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understanding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endParaRPr sz="1200">
              <a:latin typeface="Roboto"/>
              <a:cs typeface="Roboto"/>
            </a:endParaRPr>
          </a:p>
          <a:p>
            <a:pPr marL="367665">
              <a:lnSpc>
                <a:spcPct val="100000"/>
              </a:lnSpc>
            </a:pP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ce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eam.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3A469-BF38-E382-BDAE-2AD071C85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307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/>
              <a:t>INT</a:t>
            </a:r>
            <a:r>
              <a:rPr sz="2000" spc="20" dirty="0"/>
              <a:t>R</a:t>
            </a:r>
            <a:r>
              <a:rPr sz="2000" spc="-20" dirty="0"/>
              <a:t>OD</a:t>
            </a:r>
            <a:r>
              <a:rPr sz="2000" spc="-30" dirty="0"/>
              <a:t>U</a:t>
            </a:r>
            <a:r>
              <a:rPr sz="2000" spc="25" dirty="0"/>
              <a:t>CTION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4501134" y="1622297"/>
            <a:ext cx="4204335" cy="1824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ITERATIVE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INGREMENTAL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MODEL</a:t>
            </a:r>
            <a:endParaRPr sz="1200">
              <a:latin typeface="Roboto Cn"/>
              <a:cs typeface="Roboto C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iterative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incremental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model,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starts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limited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number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finalized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prioritized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requirements.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deliverable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working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increment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product.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set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activities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ranging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from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requirements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code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called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iteration.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Based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functionality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increment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any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all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new,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modified,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pending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requirements,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next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lot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requirements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given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subsequent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iteration.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outcome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subsequent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enhanced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working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increment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256" y="1622297"/>
            <a:ext cx="3756660" cy="1824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WATERFALL</a:t>
            </a:r>
            <a:r>
              <a:rPr sz="1200" b="1" spc="-3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MODEL</a:t>
            </a:r>
            <a:endParaRPr sz="1200" dirty="0">
              <a:latin typeface="Roboto Cn"/>
              <a:cs typeface="Roboto Cn"/>
            </a:endParaRPr>
          </a:p>
          <a:p>
            <a:pPr marL="12700" marR="125095">
              <a:lnSpc>
                <a:spcPct val="100000"/>
              </a:lnSpc>
              <a:spcBef>
                <a:spcPts val="600"/>
              </a:spcBef>
            </a:pP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most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commonly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used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software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model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characteristic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Waterfall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Model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depicted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ollowi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ng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d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iag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am.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Howe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v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,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45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case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ew 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functionalities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get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added,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also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earlier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requirements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20" dirty="0">
                <a:solidFill>
                  <a:srgbClr val="253147"/>
                </a:solidFill>
                <a:latin typeface="Roboto"/>
                <a:cs typeface="Roboto"/>
              </a:rPr>
              <a:t>may 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Wate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f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all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5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odel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n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ot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14" dirty="0">
                <a:solidFill>
                  <a:srgbClr val="253147"/>
                </a:solidFill>
                <a:latin typeface="Roboto"/>
                <a:cs typeface="Roboto"/>
              </a:rPr>
              <a:t>u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ctu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ed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to 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accommodate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such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continuous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changes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requirements.</a:t>
            </a:r>
            <a:endParaRPr sz="1200" dirty="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Further,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will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not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have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clarity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functionality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2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oduct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ill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oduct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b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eco</a:t>
            </a:r>
            <a:r>
              <a:rPr sz="1200" spc="-140" dirty="0">
                <a:solidFill>
                  <a:srgbClr val="253147"/>
                </a:solidFill>
                <a:latin typeface="Roboto"/>
                <a:cs typeface="Roboto"/>
              </a:rPr>
              <a:t>m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ava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ilable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i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iret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y.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20623" y="3619500"/>
            <a:ext cx="2844165" cy="1243965"/>
            <a:chOff x="420623" y="3619500"/>
            <a:chExt cx="2844165" cy="1243965"/>
          </a:xfrm>
        </p:grpSpPr>
        <p:sp>
          <p:nvSpPr>
            <p:cNvPr id="7" name="object 7"/>
            <p:cNvSpPr/>
            <p:nvPr/>
          </p:nvSpPr>
          <p:spPr>
            <a:xfrm>
              <a:off x="422147" y="3621023"/>
              <a:ext cx="2840990" cy="1240790"/>
            </a:xfrm>
            <a:custGeom>
              <a:avLst/>
              <a:gdLst/>
              <a:ahLst/>
              <a:cxnLst/>
              <a:rect l="l" t="t" r="r" b="b"/>
              <a:pathLst>
                <a:path w="2840990" h="1240789">
                  <a:moveTo>
                    <a:pt x="0" y="1240536"/>
                  </a:moveTo>
                  <a:lnTo>
                    <a:pt x="2840736" y="1240536"/>
                  </a:lnTo>
                  <a:lnTo>
                    <a:pt x="2840736" y="0"/>
                  </a:lnTo>
                  <a:lnTo>
                    <a:pt x="0" y="0"/>
                  </a:lnTo>
                  <a:lnTo>
                    <a:pt x="0" y="1240536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76" y="3721673"/>
              <a:ext cx="1921718" cy="103164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E000F-DF07-B943-9BA9-018A25EFD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5200" y="1962150"/>
            <a:ext cx="27432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200" b="1" dirty="0">
                <a:solidFill>
                  <a:srgbClr val="FF9700"/>
                </a:solidFill>
                <a:latin typeface="Roboto Cn"/>
                <a:cs typeface="Roboto Cn"/>
              </a:rPr>
              <a:t>Q&amp;</a:t>
            </a:r>
            <a:r>
              <a:rPr sz="7200" b="1" dirty="0">
                <a:solidFill>
                  <a:srgbClr val="FF9700"/>
                </a:solidFill>
                <a:latin typeface="Roboto Cn"/>
                <a:cs typeface="Roboto Cn"/>
              </a:rPr>
              <a:t>A</a:t>
            </a:r>
            <a:endParaRPr sz="7200" dirty="0">
              <a:latin typeface="Roboto Cn"/>
              <a:cs typeface="Roboto C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930DD-F3C8-2F7A-844B-B99F50C1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1545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/>
              <a:t>APPENDIX</a:t>
            </a:r>
            <a:endParaRPr sz="2000" dirty="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62100" y="1490472"/>
            <a:ext cx="5283835" cy="2897505"/>
            <a:chOff x="1562100" y="1490472"/>
            <a:chExt cx="5283835" cy="2897505"/>
          </a:xfrm>
        </p:grpSpPr>
        <p:sp>
          <p:nvSpPr>
            <p:cNvPr id="5" name="object 5"/>
            <p:cNvSpPr/>
            <p:nvPr/>
          </p:nvSpPr>
          <p:spPr>
            <a:xfrm>
              <a:off x="1575053" y="1503426"/>
              <a:ext cx="5257800" cy="2871470"/>
            </a:xfrm>
            <a:custGeom>
              <a:avLst/>
              <a:gdLst/>
              <a:ahLst/>
              <a:cxnLst/>
              <a:rect l="l" t="t" r="r" b="b"/>
              <a:pathLst>
                <a:path w="5257800" h="2871470">
                  <a:moveTo>
                    <a:pt x="0" y="2871216"/>
                  </a:moveTo>
                  <a:lnTo>
                    <a:pt x="5257800" y="2871216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2871216"/>
                  </a:lnTo>
                  <a:close/>
                </a:path>
              </a:pathLst>
            </a:custGeom>
            <a:ln w="25908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635" y="1584998"/>
              <a:ext cx="5074838" cy="270499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69B3A-A401-DC76-CA78-B1BD60F51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977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/>
              <a:t>ITERATION</a:t>
            </a:r>
            <a:r>
              <a:rPr sz="2000" spc="-20" dirty="0"/>
              <a:t> </a:t>
            </a:r>
            <a:r>
              <a:rPr sz="2000" spc="15" dirty="0"/>
              <a:t>PLANNING</a:t>
            </a:r>
            <a:r>
              <a:rPr sz="2000" dirty="0"/>
              <a:t> </a:t>
            </a:r>
            <a:r>
              <a:rPr sz="2000" spc="-15" dirty="0"/>
              <a:t>FLOW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37944" y="1533144"/>
            <a:ext cx="5283835" cy="2897505"/>
            <a:chOff x="1837944" y="1533144"/>
            <a:chExt cx="5283835" cy="2897505"/>
          </a:xfrm>
        </p:grpSpPr>
        <p:sp>
          <p:nvSpPr>
            <p:cNvPr id="5" name="object 5"/>
            <p:cNvSpPr/>
            <p:nvPr/>
          </p:nvSpPr>
          <p:spPr>
            <a:xfrm>
              <a:off x="1850898" y="1546098"/>
              <a:ext cx="5257800" cy="2871470"/>
            </a:xfrm>
            <a:custGeom>
              <a:avLst/>
              <a:gdLst/>
              <a:ahLst/>
              <a:cxnLst/>
              <a:rect l="l" t="t" r="r" b="b"/>
              <a:pathLst>
                <a:path w="5257800" h="2871470">
                  <a:moveTo>
                    <a:pt x="0" y="2871216"/>
                  </a:moveTo>
                  <a:lnTo>
                    <a:pt x="5257800" y="2871216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2871216"/>
                  </a:lnTo>
                  <a:close/>
                </a:path>
              </a:pathLst>
            </a:custGeom>
            <a:ln w="25908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576" y="1652016"/>
              <a:ext cx="5076444" cy="25735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C998A-A377-CD00-3890-241DF9443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720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/>
              <a:t>ESTABLISHING</a:t>
            </a:r>
            <a:r>
              <a:rPr sz="2000" spc="-50" dirty="0"/>
              <a:t> </a:t>
            </a:r>
            <a:r>
              <a:rPr sz="2000" spc="35" dirty="0"/>
              <a:t>CAPACITY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44979" y="1533144"/>
            <a:ext cx="5413375" cy="2897505"/>
            <a:chOff x="1744979" y="1533144"/>
            <a:chExt cx="5413375" cy="2897505"/>
          </a:xfrm>
        </p:grpSpPr>
        <p:sp>
          <p:nvSpPr>
            <p:cNvPr id="5" name="object 5"/>
            <p:cNvSpPr/>
            <p:nvPr/>
          </p:nvSpPr>
          <p:spPr>
            <a:xfrm>
              <a:off x="1757933" y="1546098"/>
              <a:ext cx="5387340" cy="2871470"/>
            </a:xfrm>
            <a:custGeom>
              <a:avLst/>
              <a:gdLst/>
              <a:ahLst/>
              <a:cxnLst/>
              <a:rect l="l" t="t" r="r" b="b"/>
              <a:pathLst>
                <a:path w="5387340" h="2871470">
                  <a:moveTo>
                    <a:pt x="0" y="2871216"/>
                  </a:moveTo>
                  <a:lnTo>
                    <a:pt x="5387340" y="2871216"/>
                  </a:lnTo>
                  <a:lnTo>
                    <a:pt x="5387340" y="0"/>
                  </a:lnTo>
                  <a:lnTo>
                    <a:pt x="0" y="0"/>
                  </a:lnTo>
                  <a:lnTo>
                    <a:pt x="0" y="2871216"/>
                  </a:lnTo>
                  <a:close/>
                </a:path>
              </a:pathLst>
            </a:custGeom>
            <a:ln w="25908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227" y="1647443"/>
              <a:ext cx="5216107" cy="20930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6FBE1-677D-9559-147A-2510705C3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3749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/>
              <a:t>STORY</a:t>
            </a:r>
            <a:r>
              <a:rPr sz="2000" spc="5" dirty="0"/>
              <a:t> </a:t>
            </a:r>
            <a:r>
              <a:rPr sz="2000" spc="15" dirty="0"/>
              <a:t>ANALYSIS</a:t>
            </a:r>
            <a:r>
              <a:rPr sz="2000" spc="5" dirty="0"/>
              <a:t> </a:t>
            </a:r>
            <a:r>
              <a:rPr sz="2000" spc="15" dirty="0"/>
              <a:t>AND</a:t>
            </a:r>
            <a:r>
              <a:rPr sz="2000" spc="5" dirty="0"/>
              <a:t> </a:t>
            </a:r>
            <a:r>
              <a:rPr sz="2000" spc="35" dirty="0"/>
              <a:t>ESTIMATING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44979" y="1511808"/>
            <a:ext cx="5413375" cy="2897505"/>
            <a:chOff x="1744979" y="1511808"/>
            <a:chExt cx="5413375" cy="2897505"/>
          </a:xfrm>
        </p:grpSpPr>
        <p:sp>
          <p:nvSpPr>
            <p:cNvPr id="5" name="object 5"/>
            <p:cNvSpPr/>
            <p:nvPr/>
          </p:nvSpPr>
          <p:spPr>
            <a:xfrm>
              <a:off x="1757933" y="1524762"/>
              <a:ext cx="5387340" cy="2871470"/>
            </a:xfrm>
            <a:custGeom>
              <a:avLst/>
              <a:gdLst/>
              <a:ahLst/>
              <a:cxnLst/>
              <a:rect l="l" t="t" r="r" b="b"/>
              <a:pathLst>
                <a:path w="5387340" h="2871470">
                  <a:moveTo>
                    <a:pt x="0" y="2871216"/>
                  </a:moveTo>
                  <a:lnTo>
                    <a:pt x="5387340" y="2871216"/>
                  </a:lnTo>
                  <a:lnTo>
                    <a:pt x="5387340" y="0"/>
                  </a:lnTo>
                  <a:lnTo>
                    <a:pt x="0" y="0"/>
                  </a:lnTo>
                  <a:lnTo>
                    <a:pt x="0" y="2871216"/>
                  </a:lnTo>
                  <a:close/>
                </a:path>
              </a:pathLst>
            </a:custGeom>
            <a:ln w="25908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6419" y="1635236"/>
              <a:ext cx="5249641" cy="25618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FC0AA-ABA8-6223-B91E-66D5F9DBA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10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/>
              <a:t>DETAILING</a:t>
            </a:r>
            <a:r>
              <a:rPr sz="2000" spc="-30" dirty="0"/>
              <a:t> </a:t>
            </a:r>
            <a:r>
              <a:rPr sz="2000" spc="15" dirty="0"/>
              <a:t>STORIES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23288" y="1482852"/>
            <a:ext cx="5440680" cy="2996565"/>
            <a:chOff x="1923288" y="1482852"/>
            <a:chExt cx="5440680" cy="2996565"/>
          </a:xfrm>
        </p:grpSpPr>
        <p:sp>
          <p:nvSpPr>
            <p:cNvPr id="5" name="object 5"/>
            <p:cNvSpPr/>
            <p:nvPr/>
          </p:nvSpPr>
          <p:spPr>
            <a:xfrm>
              <a:off x="1936242" y="1495806"/>
              <a:ext cx="5415280" cy="2970530"/>
            </a:xfrm>
            <a:custGeom>
              <a:avLst/>
              <a:gdLst/>
              <a:ahLst/>
              <a:cxnLst/>
              <a:rect l="l" t="t" r="r" b="b"/>
              <a:pathLst>
                <a:path w="5415280" h="2970529">
                  <a:moveTo>
                    <a:pt x="0" y="2970276"/>
                  </a:moveTo>
                  <a:lnTo>
                    <a:pt x="5414772" y="2970276"/>
                  </a:lnTo>
                  <a:lnTo>
                    <a:pt x="5414772" y="0"/>
                  </a:lnTo>
                  <a:lnTo>
                    <a:pt x="0" y="0"/>
                  </a:lnTo>
                  <a:lnTo>
                    <a:pt x="0" y="2970276"/>
                  </a:lnTo>
                  <a:close/>
                </a:path>
              </a:pathLst>
            </a:custGeom>
            <a:ln w="25908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0" y="1565133"/>
              <a:ext cx="5255464" cy="283610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4C402-2525-1795-4F2E-B2F7B9746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4930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/>
              <a:t>USING</a:t>
            </a:r>
            <a:r>
              <a:rPr sz="2000" spc="10" dirty="0"/>
              <a:t> </a:t>
            </a:r>
            <a:r>
              <a:rPr sz="2000" spc="35" dirty="0"/>
              <a:t>THE</a:t>
            </a:r>
            <a:r>
              <a:rPr sz="2000" dirty="0"/>
              <a:t> </a:t>
            </a:r>
            <a:r>
              <a:rPr sz="2000" spc="60" dirty="0"/>
              <a:t>TEAM</a:t>
            </a:r>
            <a:r>
              <a:rPr sz="2000" spc="15" dirty="0"/>
              <a:t> BOARD </a:t>
            </a:r>
            <a:r>
              <a:rPr sz="2000" spc="50" dirty="0"/>
              <a:t>TO</a:t>
            </a:r>
            <a:r>
              <a:rPr sz="2000" spc="20" dirty="0"/>
              <a:t> </a:t>
            </a:r>
            <a:r>
              <a:rPr sz="2000" spc="40" dirty="0"/>
              <a:t>TRACK</a:t>
            </a:r>
            <a:r>
              <a:rPr sz="2000" spc="15" dirty="0"/>
              <a:t> </a:t>
            </a:r>
            <a:r>
              <a:rPr sz="2000" spc="5" dirty="0"/>
              <a:t>PROGRESS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44979" y="1434083"/>
            <a:ext cx="5442585" cy="3215640"/>
            <a:chOff x="1744979" y="1434083"/>
            <a:chExt cx="5442585" cy="3215640"/>
          </a:xfrm>
        </p:grpSpPr>
        <p:sp>
          <p:nvSpPr>
            <p:cNvPr id="5" name="object 5"/>
            <p:cNvSpPr/>
            <p:nvPr/>
          </p:nvSpPr>
          <p:spPr>
            <a:xfrm>
              <a:off x="1757933" y="1447037"/>
              <a:ext cx="5416550" cy="3190240"/>
            </a:xfrm>
            <a:custGeom>
              <a:avLst/>
              <a:gdLst/>
              <a:ahLst/>
              <a:cxnLst/>
              <a:rect l="l" t="t" r="r" b="b"/>
              <a:pathLst>
                <a:path w="5416550" h="3190240">
                  <a:moveTo>
                    <a:pt x="5416296" y="0"/>
                  </a:moveTo>
                  <a:lnTo>
                    <a:pt x="0" y="0"/>
                  </a:lnTo>
                  <a:lnTo>
                    <a:pt x="0" y="3189732"/>
                  </a:lnTo>
                  <a:lnTo>
                    <a:pt x="5416296" y="3189732"/>
                  </a:lnTo>
                  <a:lnTo>
                    <a:pt x="541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7933" y="1447037"/>
              <a:ext cx="5416550" cy="3190240"/>
            </a:xfrm>
            <a:custGeom>
              <a:avLst/>
              <a:gdLst/>
              <a:ahLst/>
              <a:cxnLst/>
              <a:rect l="l" t="t" r="r" b="b"/>
              <a:pathLst>
                <a:path w="5416550" h="3190240">
                  <a:moveTo>
                    <a:pt x="0" y="3189732"/>
                  </a:moveTo>
                  <a:lnTo>
                    <a:pt x="5416296" y="3189732"/>
                  </a:lnTo>
                  <a:lnTo>
                    <a:pt x="5416296" y="0"/>
                  </a:lnTo>
                  <a:lnTo>
                    <a:pt x="0" y="0"/>
                  </a:lnTo>
                  <a:lnTo>
                    <a:pt x="0" y="3189732"/>
                  </a:lnTo>
                  <a:close/>
                </a:path>
              </a:pathLst>
            </a:custGeom>
            <a:ln w="25908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083" y="1523956"/>
              <a:ext cx="5297819" cy="302815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C472F-901D-3385-376C-AFE57C498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2232" y="2437257"/>
            <a:ext cx="402526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80" dirty="0">
                <a:solidFill>
                  <a:srgbClr val="FF9700"/>
                </a:solidFill>
                <a:latin typeface="Roboto Cn"/>
                <a:cs typeface="Roboto Cn"/>
              </a:rPr>
              <a:t>THANKS!</a:t>
            </a:r>
            <a:endParaRPr sz="6000" dirty="0">
              <a:latin typeface="Roboto Cn"/>
              <a:cs typeface="Roboto C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72484" y="1228471"/>
            <a:ext cx="1217930" cy="1146175"/>
            <a:chOff x="3872484" y="1228471"/>
            <a:chExt cx="1217930" cy="1146175"/>
          </a:xfrm>
        </p:grpSpPr>
        <p:sp>
          <p:nvSpPr>
            <p:cNvPr id="4" name="object 4"/>
            <p:cNvSpPr/>
            <p:nvPr/>
          </p:nvSpPr>
          <p:spPr>
            <a:xfrm>
              <a:off x="3882390" y="1664970"/>
              <a:ext cx="285115" cy="640080"/>
            </a:xfrm>
            <a:custGeom>
              <a:avLst/>
              <a:gdLst/>
              <a:ahLst/>
              <a:cxnLst/>
              <a:rect l="l" t="t" r="r" b="b"/>
              <a:pathLst>
                <a:path w="285114" h="640080">
                  <a:moveTo>
                    <a:pt x="0" y="0"/>
                  </a:moveTo>
                  <a:lnTo>
                    <a:pt x="0" y="639952"/>
                  </a:lnTo>
                  <a:lnTo>
                    <a:pt x="284861" y="639952"/>
                  </a:lnTo>
                  <a:lnTo>
                    <a:pt x="284861" y="0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3E52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6436" y="1727835"/>
              <a:ext cx="122427" cy="12255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88841" y="1238377"/>
              <a:ext cx="891540" cy="1126490"/>
            </a:xfrm>
            <a:custGeom>
              <a:avLst/>
              <a:gdLst/>
              <a:ahLst/>
              <a:cxnLst/>
              <a:rect l="l" t="t" r="r" b="b"/>
              <a:pathLst>
                <a:path w="891539" h="1126489">
                  <a:moveTo>
                    <a:pt x="0" y="973836"/>
                  </a:moveTo>
                  <a:lnTo>
                    <a:pt x="109855" y="973836"/>
                  </a:lnTo>
                  <a:lnTo>
                    <a:pt x="145287" y="991489"/>
                  </a:lnTo>
                  <a:lnTo>
                    <a:pt x="194945" y="1012825"/>
                  </a:lnTo>
                  <a:lnTo>
                    <a:pt x="258572" y="1037590"/>
                  </a:lnTo>
                  <a:lnTo>
                    <a:pt x="329564" y="1064133"/>
                  </a:lnTo>
                  <a:lnTo>
                    <a:pt x="405764" y="1087120"/>
                  </a:lnTo>
                  <a:lnTo>
                    <a:pt x="444754" y="1097788"/>
                  </a:lnTo>
                  <a:lnTo>
                    <a:pt x="483743" y="1106551"/>
                  </a:lnTo>
                  <a:lnTo>
                    <a:pt x="520954" y="1115441"/>
                  </a:lnTo>
                  <a:lnTo>
                    <a:pt x="558164" y="1120775"/>
                  </a:lnTo>
                  <a:lnTo>
                    <a:pt x="591820" y="1124331"/>
                  </a:lnTo>
                  <a:lnTo>
                    <a:pt x="625475" y="1125982"/>
                  </a:lnTo>
                  <a:lnTo>
                    <a:pt x="682244" y="1125982"/>
                  </a:lnTo>
                  <a:lnTo>
                    <a:pt x="712343" y="1124331"/>
                  </a:lnTo>
                  <a:lnTo>
                    <a:pt x="765556" y="1113663"/>
                  </a:lnTo>
                  <a:lnTo>
                    <a:pt x="802767" y="1094232"/>
                  </a:lnTo>
                  <a:lnTo>
                    <a:pt x="815213" y="1026922"/>
                  </a:lnTo>
                  <a:lnTo>
                    <a:pt x="813435" y="1014476"/>
                  </a:lnTo>
                  <a:lnTo>
                    <a:pt x="809879" y="1003935"/>
                  </a:lnTo>
                  <a:lnTo>
                    <a:pt x="802767" y="993267"/>
                  </a:lnTo>
                  <a:lnTo>
                    <a:pt x="792099" y="984377"/>
                  </a:lnTo>
                  <a:lnTo>
                    <a:pt x="800988" y="982726"/>
                  </a:lnTo>
                  <a:lnTo>
                    <a:pt x="809879" y="979043"/>
                  </a:lnTo>
                  <a:lnTo>
                    <a:pt x="818769" y="975487"/>
                  </a:lnTo>
                  <a:lnTo>
                    <a:pt x="839978" y="941832"/>
                  </a:lnTo>
                  <a:lnTo>
                    <a:pt x="846963" y="869315"/>
                  </a:lnTo>
                  <a:lnTo>
                    <a:pt x="846963" y="860425"/>
                  </a:lnTo>
                  <a:lnTo>
                    <a:pt x="846963" y="853440"/>
                  </a:lnTo>
                  <a:lnTo>
                    <a:pt x="845312" y="844550"/>
                  </a:lnTo>
                  <a:lnTo>
                    <a:pt x="841756" y="837438"/>
                  </a:lnTo>
                  <a:lnTo>
                    <a:pt x="832866" y="824992"/>
                  </a:lnTo>
                  <a:lnTo>
                    <a:pt x="827532" y="819785"/>
                  </a:lnTo>
                  <a:lnTo>
                    <a:pt x="822198" y="814451"/>
                  </a:lnTo>
                  <a:lnTo>
                    <a:pt x="831088" y="812673"/>
                  </a:lnTo>
                  <a:lnTo>
                    <a:pt x="838200" y="809117"/>
                  </a:lnTo>
                  <a:lnTo>
                    <a:pt x="864743" y="773684"/>
                  </a:lnTo>
                  <a:lnTo>
                    <a:pt x="871855" y="701040"/>
                  </a:lnTo>
                  <a:lnTo>
                    <a:pt x="871855" y="692277"/>
                  </a:lnTo>
                  <a:lnTo>
                    <a:pt x="871855" y="683387"/>
                  </a:lnTo>
                  <a:lnTo>
                    <a:pt x="870076" y="674497"/>
                  </a:lnTo>
                  <a:lnTo>
                    <a:pt x="845312" y="644398"/>
                  </a:lnTo>
                  <a:lnTo>
                    <a:pt x="852297" y="642620"/>
                  </a:lnTo>
                  <a:lnTo>
                    <a:pt x="859409" y="637286"/>
                  </a:lnTo>
                  <a:lnTo>
                    <a:pt x="866521" y="632078"/>
                  </a:lnTo>
                  <a:lnTo>
                    <a:pt x="884301" y="594868"/>
                  </a:lnTo>
                  <a:lnTo>
                    <a:pt x="891286" y="531113"/>
                  </a:lnTo>
                  <a:lnTo>
                    <a:pt x="875411" y="492125"/>
                  </a:lnTo>
                  <a:lnTo>
                    <a:pt x="834644" y="467360"/>
                  </a:lnTo>
                  <a:lnTo>
                    <a:pt x="790321" y="455040"/>
                  </a:lnTo>
                  <a:lnTo>
                    <a:pt x="767334" y="451485"/>
                  </a:lnTo>
                  <a:lnTo>
                    <a:pt x="717676" y="444373"/>
                  </a:lnTo>
                  <a:lnTo>
                    <a:pt x="641476" y="437261"/>
                  </a:lnTo>
                  <a:lnTo>
                    <a:pt x="551053" y="431926"/>
                  </a:lnTo>
                  <a:lnTo>
                    <a:pt x="458978" y="426593"/>
                  </a:lnTo>
                  <a:lnTo>
                    <a:pt x="481964" y="380619"/>
                  </a:lnTo>
                  <a:lnTo>
                    <a:pt x="499745" y="325755"/>
                  </a:lnTo>
                  <a:lnTo>
                    <a:pt x="513842" y="267335"/>
                  </a:lnTo>
                  <a:lnTo>
                    <a:pt x="520954" y="208914"/>
                  </a:lnTo>
                  <a:lnTo>
                    <a:pt x="526288" y="155701"/>
                  </a:lnTo>
                  <a:lnTo>
                    <a:pt x="529844" y="111506"/>
                  </a:lnTo>
                  <a:lnTo>
                    <a:pt x="529844" y="70738"/>
                  </a:lnTo>
                  <a:lnTo>
                    <a:pt x="529844" y="58293"/>
                  </a:lnTo>
                  <a:lnTo>
                    <a:pt x="524510" y="44196"/>
                  </a:lnTo>
                  <a:lnTo>
                    <a:pt x="499745" y="12319"/>
                  </a:lnTo>
                  <a:lnTo>
                    <a:pt x="458978" y="0"/>
                  </a:lnTo>
                  <a:lnTo>
                    <a:pt x="432308" y="1650"/>
                  </a:lnTo>
                  <a:lnTo>
                    <a:pt x="414655" y="5207"/>
                  </a:lnTo>
                  <a:lnTo>
                    <a:pt x="400431" y="10540"/>
                  </a:lnTo>
                  <a:lnTo>
                    <a:pt x="389889" y="15875"/>
                  </a:lnTo>
                  <a:lnTo>
                    <a:pt x="361442" y="106172"/>
                  </a:lnTo>
                  <a:lnTo>
                    <a:pt x="347218" y="146938"/>
                  </a:lnTo>
                  <a:lnTo>
                    <a:pt x="333121" y="184150"/>
                  </a:lnTo>
                  <a:lnTo>
                    <a:pt x="304800" y="245999"/>
                  </a:lnTo>
                  <a:lnTo>
                    <a:pt x="281686" y="284988"/>
                  </a:lnTo>
                  <a:lnTo>
                    <a:pt x="265811" y="300989"/>
                  </a:lnTo>
                  <a:lnTo>
                    <a:pt x="240919" y="325755"/>
                  </a:lnTo>
                  <a:lnTo>
                    <a:pt x="182499" y="380619"/>
                  </a:lnTo>
                  <a:lnTo>
                    <a:pt x="104521" y="451485"/>
                  </a:lnTo>
                  <a:lnTo>
                    <a:pt x="0" y="451485"/>
                  </a:lnTo>
                </a:path>
              </a:pathLst>
            </a:custGeom>
            <a:ln w="19812">
              <a:solidFill>
                <a:srgbClr val="3E52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307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/>
              <a:t>INT</a:t>
            </a:r>
            <a:r>
              <a:rPr sz="2000" spc="20" dirty="0"/>
              <a:t>R</a:t>
            </a:r>
            <a:r>
              <a:rPr sz="2000" spc="-20" dirty="0"/>
              <a:t>OD</a:t>
            </a:r>
            <a:r>
              <a:rPr sz="2000" spc="-30" dirty="0"/>
              <a:t>U</a:t>
            </a:r>
            <a:r>
              <a:rPr sz="2000" spc="25" dirty="0"/>
              <a:t>CTION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483209" y="3528186"/>
            <a:ext cx="7808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software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methodology</a:t>
            </a:r>
            <a:r>
              <a:rPr sz="1200" spc="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based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iterative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incremental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build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software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incrementally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using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short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1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4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weeks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so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process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aligned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changing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business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needs.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recommends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time-boxed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iterative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approach,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encourages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rapid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flexible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response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change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0623" y="1592580"/>
            <a:ext cx="3863340" cy="1714500"/>
            <a:chOff x="420623" y="1592580"/>
            <a:chExt cx="3863340" cy="1714500"/>
          </a:xfrm>
        </p:grpSpPr>
        <p:sp>
          <p:nvSpPr>
            <p:cNvPr id="6" name="object 6"/>
            <p:cNvSpPr/>
            <p:nvPr/>
          </p:nvSpPr>
          <p:spPr>
            <a:xfrm>
              <a:off x="422147" y="1594104"/>
              <a:ext cx="3860800" cy="1711960"/>
            </a:xfrm>
            <a:custGeom>
              <a:avLst/>
              <a:gdLst/>
              <a:ahLst/>
              <a:cxnLst/>
              <a:rect l="l" t="t" r="r" b="b"/>
              <a:pathLst>
                <a:path w="3860800" h="1711960">
                  <a:moveTo>
                    <a:pt x="0" y="1711452"/>
                  </a:moveTo>
                  <a:lnTo>
                    <a:pt x="3860291" y="1711452"/>
                  </a:lnTo>
                  <a:lnTo>
                    <a:pt x="3860291" y="0"/>
                  </a:lnTo>
                  <a:lnTo>
                    <a:pt x="0" y="0"/>
                  </a:lnTo>
                  <a:lnTo>
                    <a:pt x="0" y="1711452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483" y="1665780"/>
              <a:ext cx="3527916" cy="149647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817364" y="1592580"/>
            <a:ext cx="3810000" cy="1714500"/>
            <a:chOff x="4817364" y="1592580"/>
            <a:chExt cx="3810000" cy="1714500"/>
          </a:xfrm>
        </p:grpSpPr>
        <p:sp>
          <p:nvSpPr>
            <p:cNvPr id="9" name="object 9"/>
            <p:cNvSpPr/>
            <p:nvPr/>
          </p:nvSpPr>
          <p:spPr>
            <a:xfrm>
              <a:off x="4818888" y="1594104"/>
              <a:ext cx="3807460" cy="1711960"/>
            </a:xfrm>
            <a:custGeom>
              <a:avLst/>
              <a:gdLst/>
              <a:ahLst/>
              <a:cxnLst/>
              <a:rect l="l" t="t" r="r" b="b"/>
              <a:pathLst>
                <a:path w="3807459" h="1711960">
                  <a:moveTo>
                    <a:pt x="0" y="1711452"/>
                  </a:moveTo>
                  <a:lnTo>
                    <a:pt x="3806952" y="1711452"/>
                  </a:lnTo>
                  <a:lnTo>
                    <a:pt x="3806952" y="0"/>
                  </a:lnTo>
                  <a:lnTo>
                    <a:pt x="0" y="0"/>
                  </a:lnTo>
                  <a:lnTo>
                    <a:pt x="0" y="1711452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9952" y="1740631"/>
              <a:ext cx="3322320" cy="142624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78797E-5E4B-51C3-D744-8736BBC8E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1946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/>
              <a:t>AGILE</a:t>
            </a:r>
            <a:r>
              <a:rPr sz="2000" spc="-35" dirty="0"/>
              <a:t> </a:t>
            </a:r>
            <a:r>
              <a:rPr sz="2000" spc="25" dirty="0"/>
              <a:t>MANIFESTO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52955" y="1691639"/>
            <a:ext cx="5916295" cy="2725420"/>
            <a:chOff x="1552955" y="1691639"/>
            <a:chExt cx="5916295" cy="2725420"/>
          </a:xfrm>
        </p:grpSpPr>
        <p:sp>
          <p:nvSpPr>
            <p:cNvPr id="5" name="object 5"/>
            <p:cNvSpPr/>
            <p:nvPr/>
          </p:nvSpPr>
          <p:spPr>
            <a:xfrm>
              <a:off x="1565909" y="1704593"/>
              <a:ext cx="5890260" cy="2699385"/>
            </a:xfrm>
            <a:custGeom>
              <a:avLst/>
              <a:gdLst/>
              <a:ahLst/>
              <a:cxnLst/>
              <a:rect l="l" t="t" r="r" b="b"/>
              <a:pathLst>
                <a:path w="5890259" h="2699385">
                  <a:moveTo>
                    <a:pt x="0" y="2699004"/>
                  </a:moveTo>
                  <a:lnTo>
                    <a:pt x="5890260" y="2699004"/>
                  </a:lnTo>
                  <a:lnTo>
                    <a:pt x="5890260" y="0"/>
                  </a:lnTo>
                  <a:lnTo>
                    <a:pt x="0" y="0"/>
                  </a:lnTo>
                  <a:lnTo>
                    <a:pt x="0" y="2699004"/>
                  </a:lnTo>
                  <a:close/>
                </a:path>
              </a:pathLst>
            </a:custGeom>
            <a:ln w="2590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8585" y="1997171"/>
              <a:ext cx="4843492" cy="23386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95AE9-28DD-20DB-CC0B-CA84E7E21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32562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/>
              <a:t>AGILE</a:t>
            </a:r>
            <a:r>
              <a:rPr sz="2000" spc="-5" dirty="0"/>
              <a:t> </a:t>
            </a:r>
            <a:r>
              <a:rPr sz="2000" spc="25" dirty="0"/>
              <a:t>MANIFESTO</a:t>
            </a:r>
            <a:r>
              <a:rPr sz="2000" spc="-20" dirty="0"/>
              <a:t> </a:t>
            </a:r>
            <a:r>
              <a:rPr sz="2000" spc="10" dirty="0"/>
              <a:t>PRINCIPLES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82676" y="1603482"/>
            <a:ext cx="8693150" cy="25501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39750" indent="-527685">
              <a:lnSpc>
                <a:spcPct val="100000"/>
              </a:lnSpc>
              <a:spcBef>
                <a:spcPts val="50"/>
              </a:spcBef>
              <a:buClr>
                <a:srgbClr val="C6D2E6"/>
              </a:buClr>
              <a:buSzPct val="166666"/>
              <a:buAutoNum type="arabicPeriod"/>
              <a:tabLst>
                <a:tab pos="539750" algn="l"/>
                <a:tab pos="540385" algn="l"/>
              </a:tabLst>
            </a:pP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Our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highest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priority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satisfy</a:t>
            </a:r>
            <a:r>
              <a:rPr sz="1200" b="1" spc="3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the customer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through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early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continuous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delivery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of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valuable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software.</a:t>
            </a:r>
            <a:endParaRPr sz="1200">
              <a:latin typeface="Roboto Cn"/>
              <a:cs typeface="Roboto Cn"/>
            </a:endParaRPr>
          </a:p>
          <a:p>
            <a:pPr marL="539750" indent="-527685">
              <a:lnSpc>
                <a:spcPct val="100000"/>
              </a:lnSpc>
              <a:spcBef>
                <a:spcPts val="1105"/>
              </a:spcBef>
              <a:buClr>
                <a:srgbClr val="C6D2E6"/>
              </a:buClr>
              <a:buSzPct val="166666"/>
              <a:buFont typeface="Roboto"/>
              <a:buAutoNum type="arabicPeriod"/>
              <a:tabLst>
                <a:tab pos="539750" algn="l"/>
                <a:tab pos="540385" algn="l"/>
              </a:tabLst>
            </a:pP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Welcome changing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requirements</a:t>
            </a:r>
            <a:r>
              <a:rPr sz="1200" spc="10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even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late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development.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processes</a:t>
            </a:r>
            <a:r>
              <a:rPr sz="120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harness</a:t>
            </a:r>
            <a:r>
              <a:rPr sz="1200" b="1" spc="3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change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customer's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competitive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advantage.</a:t>
            </a:r>
            <a:endParaRPr sz="1200">
              <a:latin typeface="Roboto"/>
              <a:cs typeface="Roboto"/>
            </a:endParaRPr>
          </a:p>
          <a:p>
            <a:pPr marL="504825" indent="-492759">
              <a:lnSpc>
                <a:spcPct val="100000"/>
              </a:lnSpc>
              <a:spcBef>
                <a:spcPts val="1105"/>
              </a:spcBef>
              <a:buClr>
                <a:srgbClr val="C6D2E6"/>
              </a:buClr>
              <a:buSzPct val="166666"/>
              <a:buFont typeface="Roboto"/>
              <a:buAutoNum type="arabicPeriod"/>
              <a:tabLst>
                <a:tab pos="504825" algn="l"/>
                <a:tab pos="505459" algn="l"/>
              </a:tabLst>
            </a:pP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Deliver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working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software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frequently</a:t>
            </a:r>
            <a:r>
              <a:rPr sz="1200" spc="5" dirty="0">
                <a:solidFill>
                  <a:srgbClr val="253147"/>
                </a:solidFill>
                <a:latin typeface="Roboto"/>
                <a:cs typeface="Roboto"/>
              </a:rPr>
              <a:t>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from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couple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weeks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couple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months,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with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preference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shorter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timescale.</a:t>
            </a:r>
            <a:endParaRPr sz="1200">
              <a:latin typeface="Roboto"/>
              <a:cs typeface="Roboto"/>
            </a:endParaRPr>
          </a:p>
          <a:p>
            <a:pPr marL="504825" indent="-492759">
              <a:lnSpc>
                <a:spcPct val="100000"/>
              </a:lnSpc>
              <a:spcBef>
                <a:spcPts val="1105"/>
              </a:spcBef>
              <a:buClr>
                <a:srgbClr val="C6D2E6"/>
              </a:buClr>
              <a:buSzPct val="166666"/>
              <a:buAutoNum type="arabicPeriod"/>
              <a:tabLst>
                <a:tab pos="504825" algn="l"/>
                <a:tab pos="505459" algn="l"/>
              </a:tabLst>
            </a:pP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Business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people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developers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must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work</a:t>
            </a:r>
            <a:r>
              <a:rPr sz="1200" b="1" spc="3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together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daily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throughout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project.</a:t>
            </a:r>
            <a:endParaRPr sz="1200">
              <a:latin typeface="Roboto"/>
              <a:cs typeface="Roboto"/>
            </a:endParaRPr>
          </a:p>
          <a:p>
            <a:pPr marL="504825" indent="-492759">
              <a:lnSpc>
                <a:spcPct val="100000"/>
              </a:lnSpc>
              <a:spcBef>
                <a:spcPts val="1105"/>
              </a:spcBef>
              <a:buClr>
                <a:srgbClr val="C6D2E6"/>
              </a:buClr>
              <a:buSzPct val="166666"/>
              <a:buAutoNum type="arabicPeriod"/>
              <a:tabLst>
                <a:tab pos="504825" algn="l"/>
                <a:tab pos="505459" algn="l"/>
              </a:tabLst>
            </a:pP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Build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projects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around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motivated individuals</a:t>
            </a:r>
            <a:r>
              <a:rPr sz="120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Give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them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environment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support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they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need,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trust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them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get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job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done.</a:t>
            </a:r>
            <a:endParaRPr sz="1200">
              <a:latin typeface="Roboto"/>
              <a:cs typeface="Roboto"/>
            </a:endParaRPr>
          </a:p>
          <a:p>
            <a:pPr marL="504825" indent="-492759">
              <a:lnSpc>
                <a:spcPct val="100000"/>
              </a:lnSpc>
              <a:spcBef>
                <a:spcPts val="1105"/>
              </a:spcBef>
              <a:buClr>
                <a:srgbClr val="C6D2E6"/>
              </a:buClr>
              <a:buSzPct val="166666"/>
              <a:buAutoNum type="arabicPeriod"/>
              <a:tabLst>
                <a:tab pos="504825" algn="l"/>
                <a:tab pos="505459" algn="l"/>
              </a:tabLst>
            </a:pP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most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efficient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effective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method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conveying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information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within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is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face-to-face</a:t>
            </a:r>
            <a:r>
              <a:rPr sz="1200" b="1" spc="-1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conversation.</a:t>
            </a:r>
            <a:endParaRPr sz="1200">
              <a:latin typeface="Roboto Cn"/>
              <a:cs typeface="Roboto C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8640B-8854-5B24-6DCE-A115B038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32562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/>
              <a:t>AGILE</a:t>
            </a:r>
            <a:r>
              <a:rPr sz="2000" spc="-5" dirty="0"/>
              <a:t> </a:t>
            </a:r>
            <a:r>
              <a:rPr sz="2000" spc="25" dirty="0"/>
              <a:t>MANIFESTO</a:t>
            </a:r>
            <a:r>
              <a:rPr sz="2000" spc="-20" dirty="0"/>
              <a:t> </a:t>
            </a:r>
            <a:r>
              <a:rPr sz="2000" spc="10" dirty="0"/>
              <a:t>PRINCIPLES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82676" y="1439926"/>
            <a:ext cx="8450580" cy="267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 indent="-492759">
              <a:lnSpc>
                <a:spcPts val="1700"/>
              </a:lnSpc>
              <a:buClr>
                <a:srgbClr val="C6D2E6"/>
              </a:buClr>
              <a:buSzPct val="166666"/>
              <a:buFont typeface="Roboto"/>
              <a:buAutoNum type="arabicPeriod" startAt="7"/>
              <a:tabLst>
                <a:tab pos="504825" algn="l"/>
                <a:tab pos="505459" algn="l"/>
              </a:tabLst>
            </a:pPr>
            <a:r>
              <a:rPr sz="1200" b="1" spc="-10" dirty="0">
                <a:solidFill>
                  <a:srgbClr val="FF9700"/>
                </a:solidFill>
                <a:latin typeface="Roboto Cn"/>
                <a:cs typeface="Roboto Cn"/>
              </a:rPr>
              <a:t>Wo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rk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in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g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sof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twar</a:t>
            </a:r>
            <a:r>
              <a:rPr sz="1200" b="1" spc="25" dirty="0">
                <a:solidFill>
                  <a:srgbClr val="FF9700"/>
                </a:solidFill>
                <a:latin typeface="Roboto Cn"/>
                <a:cs typeface="Roboto Cn"/>
              </a:rPr>
              <a:t>e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t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ima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y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mea</a:t>
            </a:r>
            <a:r>
              <a:rPr sz="1200" b="1" spc="-5" dirty="0">
                <a:solidFill>
                  <a:srgbClr val="FF9700"/>
                </a:solidFill>
                <a:latin typeface="Roboto Cn"/>
                <a:cs typeface="Roboto Cn"/>
              </a:rPr>
              <a:t>s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ur</a:t>
            </a:r>
            <a:r>
              <a:rPr sz="1200" b="1" spc="25" dirty="0">
                <a:solidFill>
                  <a:srgbClr val="FF9700"/>
                </a:solidFill>
                <a:latin typeface="Roboto Cn"/>
                <a:cs typeface="Roboto Cn"/>
              </a:rPr>
              <a:t>e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g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e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  <a:p>
            <a:pPr marL="469900" marR="5080" indent="-457200">
              <a:lnSpc>
                <a:spcPct val="90000"/>
              </a:lnSpc>
              <a:spcBef>
                <a:spcPts val="1620"/>
              </a:spcBef>
              <a:buClr>
                <a:srgbClr val="C6D2E6"/>
              </a:buClr>
              <a:buSzPct val="166666"/>
              <a:buAutoNum type="arabicPeriod" startAt="7"/>
              <a:tabLst>
                <a:tab pos="504825" algn="l"/>
                <a:tab pos="505459" algn="l"/>
              </a:tabLst>
            </a:pP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processes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promote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sustainable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development</a:t>
            </a:r>
            <a:r>
              <a:rPr sz="1200" b="1" spc="10" dirty="0">
                <a:solidFill>
                  <a:srgbClr val="00A9D3"/>
                </a:solidFill>
                <a:latin typeface="Roboto Cn"/>
                <a:cs typeface="Roboto Cn"/>
              </a:rPr>
              <a:t>.</a:t>
            </a:r>
            <a:r>
              <a:rPr sz="1200" b="1" dirty="0">
                <a:solidFill>
                  <a:srgbClr val="00A9D3"/>
                </a:solidFill>
                <a:latin typeface="Roboto Cn"/>
                <a:cs typeface="Roboto Cn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sponsors,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developers,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users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should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able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maintain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constant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pace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indefinitely.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6D2E6"/>
              </a:buClr>
              <a:buFont typeface="Roboto"/>
              <a:buAutoNum type="arabicPeriod" startAt="7"/>
            </a:pPr>
            <a:endParaRPr sz="1050" dirty="0">
              <a:latin typeface="Roboto"/>
              <a:cs typeface="Roboto"/>
            </a:endParaRPr>
          </a:p>
          <a:p>
            <a:pPr marL="504825" indent="-492759">
              <a:lnSpc>
                <a:spcPct val="100000"/>
              </a:lnSpc>
              <a:buClr>
                <a:srgbClr val="C6D2E6"/>
              </a:buClr>
              <a:buSzPct val="166666"/>
              <a:buAutoNum type="arabicPeriod" startAt="7"/>
              <a:tabLst>
                <a:tab pos="504825" algn="l"/>
                <a:tab pos="505459" algn="l"/>
              </a:tabLst>
            </a:pP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Continuous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attention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technical</a:t>
            </a:r>
            <a:r>
              <a:rPr sz="1200" b="1" spc="-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excellence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good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design</a:t>
            </a:r>
            <a:r>
              <a:rPr sz="1200" b="1" spc="2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enhances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agility.</a:t>
            </a:r>
            <a:endParaRPr sz="1200" dirty="0">
              <a:latin typeface="Roboto"/>
              <a:cs typeface="Roboto"/>
            </a:endParaRPr>
          </a:p>
          <a:p>
            <a:pPr marL="504825" indent="-492759">
              <a:lnSpc>
                <a:spcPct val="100000"/>
              </a:lnSpc>
              <a:spcBef>
                <a:spcPts val="1105"/>
              </a:spcBef>
              <a:buClr>
                <a:srgbClr val="C6D2E6"/>
              </a:buClr>
              <a:buSzPct val="166666"/>
              <a:buFont typeface="Roboto"/>
              <a:buAutoNum type="arabicPeriod" startAt="7"/>
              <a:tabLst>
                <a:tab pos="504825" algn="l"/>
                <a:tab pos="505459" algn="l"/>
              </a:tabLst>
            </a:pPr>
            <a:r>
              <a:rPr sz="1200" b="1" spc="-35" dirty="0">
                <a:solidFill>
                  <a:srgbClr val="FF9700"/>
                </a:solidFill>
                <a:latin typeface="Roboto Cn"/>
                <a:cs typeface="Roboto Cn"/>
              </a:rPr>
              <a:t>Simplicity-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-the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art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maximizing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amount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work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not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20" dirty="0">
                <a:solidFill>
                  <a:srgbClr val="253147"/>
                </a:solidFill>
                <a:latin typeface="Roboto"/>
                <a:cs typeface="Roboto"/>
              </a:rPr>
              <a:t>done--is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essential.</a:t>
            </a:r>
            <a:endParaRPr sz="1200" dirty="0">
              <a:latin typeface="Roboto"/>
              <a:cs typeface="Roboto"/>
            </a:endParaRPr>
          </a:p>
          <a:p>
            <a:pPr marL="504825" indent="-492759">
              <a:lnSpc>
                <a:spcPct val="100000"/>
              </a:lnSpc>
              <a:spcBef>
                <a:spcPts val="1105"/>
              </a:spcBef>
              <a:buClr>
                <a:srgbClr val="C6D2E6"/>
              </a:buClr>
              <a:buSzPct val="166666"/>
              <a:buAutoNum type="arabicPeriod" startAt="7"/>
              <a:tabLst>
                <a:tab pos="504825" algn="l"/>
                <a:tab pos="505459" algn="l"/>
              </a:tabLst>
            </a:pP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best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architectures,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requirements,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designs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emerge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from</a:t>
            </a:r>
            <a:r>
              <a:rPr sz="1200" spc="-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self-organizing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teams</a:t>
            </a:r>
            <a:r>
              <a:rPr sz="1200" b="1" spc="5" dirty="0">
                <a:solidFill>
                  <a:srgbClr val="00A9D3"/>
                </a:solidFill>
                <a:latin typeface="Roboto Cn"/>
                <a:cs typeface="Roboto Cn"/>
              </a:rPr>
              <a:t>.</a:t>
            </a:r>
            <a:endParaRPr sz="1200" dirty="0">
              <a:latin typeface="Roboto Cn"/>
              <a:cs typeface="Roboto Cn"/>
            </a:endParaRPr>
          </a:p>
          <a:p>
            <a:pPr marL="504825" indent="-492759">
              <a:lnSpc>
                <a:spcPct val="100000"/>
              </a:lnSpc>
              <a:spcBef>
                <a:spcPts val="1105"/>
              </a:spcBef>
              <a:buClr>
                <a:srgbClr val="C6D2E6"/>
              </a:buClr>
              <a:buSzPct val="166666"/>
              <a:buAutoNum type="arabicPeriod" startAt="7"/>
              <a:tabLst>
                <a:tab pos="504825" algn="l"/>
                <a:tab pos="505459" algn="l"/>
              </a:tabLst>
            </a:pP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regular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intervals,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team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5" dirty="0">
                <a:solidFill>
                  <a:srgbClr val="FF9700"/>
                </a:solidFill>
                <a:latin typeface="Roboto Cn"/>
                <a:cs typeface="Roboto Cn"/>
              </a:rPr>
              <a:t>reflects</a:t>
            </a:r>
            <a:r>
              <a:rPr sz="1200" b="1" spc="-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how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become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more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effective,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then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tunes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adjusts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its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behavior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accordingly.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107E8-6395-F347-027A-13FDF7A5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69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/>
              <a:t>AGILE</a:t>
            </a:r>
            <a:r>
              <a:rPr sz="2000" spc="-30" dirty="0"/>
              <a:t> </a:t>
            </a:r>
            <a:r>
              <a:rPr sz="2000" spc="30" dirty="0"/>
              <a:t>CHARACTERISTICS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13766" y="1361059"/>
            <a:ext cx="8801735" cy="31267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ITERATIVE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-30" dirty="0">
                <a:solidFill>
                  <a:srgbClr val="FF9700"/>
                </a:solidFill>
                <a:latin typeface="Roboto Cn"/>
                <a:cs typeface="Roboto Cn"/>
              </a:rPr>
              <a:t>/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 INCREMENTAL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-30" dirty="0">
                <a:solidFill>
                  <a:srgbClr val="FF9700"/>
                </a:solidFill>
                <a:latin typeface="Roboto Cn"/>
                <a:cs typeface="Roboto Cn"/>
              </a:rPr>
              <a:t>&amp;</a:t>
            </a:r>
            <a:r>
              <a:rPr sz="1200" b="1" spc="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READY</a:t>
            </a:r>
            <a:r>
              <a:rPr sz="1200" b="1" spc="-20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30" dirty="0">
                <a:solidFill>
                  <a:srgbClr val="FF9700"/>
                </a:solidFill>
                <a:latin typeface="Roboto Cn"/>
                <a:cs typeface="Roboto Cn"/>
              </a:rPr>
              <a:t>TO</a:t>
            </a: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 EVOLVE</a:t>
            </a:r>
            <a:endParaRPr sz="1200">
              <a:latin typeface="Roboto Cn"/>
              <a:cs typeface="Roboto Cn"/>
            </a:endParaRPr>
          </a:p>
          <a:p>
            <a:pPr marL="12700" marR="147320">
              <a:lnSpc>
                <a:spcPct val="100000"/>
              </a:lnSpc>
              <a:spcBef>
                <a:spcPts val="600"/>
              </a:spcBef>
            </a:pP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Most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methods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break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problem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into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smaller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tasks.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There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no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direct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long-term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planning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any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requirement. Normally,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planned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which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vary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short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period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time,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example,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1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4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weeks.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cross-functional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created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for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that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works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all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functions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of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software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like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planning,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requirements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analysis,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design,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coding,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unit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testing,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acceptance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testing.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result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iteration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working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demonstrated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stakeholders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end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iteration.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After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demo,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review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comments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taken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planned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incorporated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working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software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required.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FACE</a:t>
            </a:r>
            <a:r>
              <a:rPr sz="1200" b="1" spc="-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30" dirty="0">
                <a:solidFill>
                  <a:srgbClr val="FF9700"/>
                </a:solidFill>
                <a:latin typeface="Roboto Cn"/>
                <a:cs typeface="Roboto Cn"/>
              </a:rPr>
              <a:t>TO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FACE</a:t>
            </a:r>
            <a:r>
              <a:rPr sz="1200" b="1" spc="-1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spc="10" dirty="0">
                <a:solidFill>
                  <a:srgbClr val="FF9700"/>
                </a:solidFill>
                <a:latin typeface="Roboto Cn"/>
                <a:cs typeface="Roboto Cn"/>
              </a:rPr>
              <a:t>COMMUNCIATION</a:t>
            </a:r>
            <a:endParaRPr sz="12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should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have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customer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representative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such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product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owner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scrum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methodology.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representative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authorized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act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on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behalf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stakeholders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he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answer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queries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developers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between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iterations.</a:t>
            </a:r>
            <a:endParaRPr sz="1200">
              <a:latin typeface="Roboto"/>
              <a:cs typeface="Roboto"/>
            </a:endParaRPr>
          </a:p>
          <a:p>
            <a:pPr marL="12700" marR="196215">
              <a:lnSpc>
                <a:spcPct val="100000"/>
              </a:lnSpc>
              <a:spcBef>
                <a:spcPts val="600"/>
              </a:spcBef>
            </a:pP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An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information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radiator (physical display)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normally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located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prominently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in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office,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where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passers-by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can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see the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progress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of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team.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This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information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radiator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shows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up-to-date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summary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status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project.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b="1" spc="5" dirty="0">
                <a:solidFill>
                  <a:srgbClr val="FF9700"/>
                </a:solidFill>
                <a:latin typeface="Roboto Cn"/>
                <a:cs typeface="Roboto Cn"/>
              </a:rPr>
              <a:t>FEEDBACK</a:t>
            </a:r>
            <a:r>
              <a:rPr sz="1200" b="1" spc="-45" dirty="0">
                <a:solidFill>
                  <a:srgbClr val="FF9700"/>
                </a:solidFill>
                <a:latin typeface="Roboto Cn"/>
                <a:cs typeface="Roboto Cn"/>
              </a:rPr>
              <a:t> </a:t>
            </a:r>
            <a:r>
              <a:rPr sz="1200" b="1" dirty="0">
                <a:solidFill>
                  <a:srgbClr val="FF9700"/>
                </a:solidFill>
                <a:latin typeface="Roboto Cn"/>
                <a:cs typeface="Roboto Cn"/>
              </a:rPr>
              <a:t>LOOP</a:t>
            </a:r>
            <a:endParaRPr sz="12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Daily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253147"/>
                </a:solidFill>
                <a:latin typeface="Roboto"/>
                <a:cs typeface="Roboto"/>
              </a:rPr>
              <a:t>stand-up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253147"/>
                </a:solidFill>
                <a:latin typeface="Roboto"/>
                <a:cs typeface="Roboto"/>
              </a:rPr>
              <a:t>common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culture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any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agile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development;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also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known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as</a:t>
            </a:r>
            <a:r>
              <a:rPr sz="1200" spc="-1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daily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scrum.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It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is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kind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a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253147"/>
                </a:solidFill>
                <a:latin typeface="Roboto"/>
                <a:cs typeface="Roboto"/>
              </a:rPr>
              <a:t>brief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session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where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team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member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reports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each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other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regarding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the</a:t>
            </a:r>
            <a:r>
              <a:rPr sz="1200" spc="-4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253147"/>
                </a:solidFill>
                <a:latin typeface="Roboto"/>
                <a:cs typeface="Roboto"/>
              </a:rPr>
              <a:t>status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253147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what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they</a:t>
            </a:r>
            <a:r>
              <a:rPr sz="1200" spc="-4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253147"/>
                </a:solidFill>
                <a:latin typeface="Roboto"/>
                <a:cs typeface="Roboto"/>
              </a:rPr>
              <a:t>have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253147"/>
                </a:solidFill>
                <a:latin typeface="Roboto"/>
                <a:cs typeface="Roboto"/>
              </a:rPr>
              <a:t>done,</a:t>
            </a:r>
            <a:r>
              <a:rPr sz="1200" spc="-2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what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do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53147"/>
                </a:solidFill>
                <a:latin typeface="Roboto"/>
                <a:cs typeface="Roboto"/>
              </a:rPr>
              <a:t>next,</a:t>
            </a:r>
            <a:r>
              <a:rPr sz="1200" spc="-3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253147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253147"/>
                </a:solidFill>
                <a:latin typeface="Roboto"/>
                <a:cs typeface="Roboto"/>
              </a:rPr>
              <a:t>any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issues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253147"/>
                </a:solidFill>
                <a:latin typeface="Roboto"/>
                <a:cs typeface="Roboto"/>
              </a:rPr>
              <a:t>they</a:t>
            </a:r>
            <a:r>
              <a:rPr sz="1200" spc="-30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53147"/>
                </a:solidFill>
                <a:latin typeface="Roboto"/>
                <a:cs typeface="Roboto"/>
              </a:rPr>
              <a:t>are</a:t>
            </a:r>
            <a:r>
              <a:rPr sz="1200" spc="-15" dirty="0">
                <a:solidFill>
                  <a:srgbClr val="253147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253147"/>
                </a:solidFill>
                <a:latin typeface="Roboto"/>
                <a:cs typeface="Roboto"/>
              </a:rPr>
              <a:t>facing.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CE25DF-51F5-4DD3-FD7A-EBEAFC98D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97153"/>
            <a:ext cx="20599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/>
              <a:t>AGILE</a:t>
            </a:r>
            <a:r>
              <a:rPr sz="2000" spc="-30" dirty="0"/>
              <a:t> </a:t>
            </a:r>
            <a:r>
              <a:rPr sz="2000" spc="10" dirty="0"/>
              <a:t>FRAMEWORK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94144" y="574548"/>
            <a:ext cx="307975" cy="402590"/>
          </a:xfrm>
          <a:custGeom>
            <a:avLst/>
            <a:gdLst/>
            <a:ahLst/>
            <a:cxnLst/>
            <a:rect l="l" t="t" r="r" b="b"/>
            <a:pathLst>
              <a:path w="307975" h="402590">
                <a:moveTo>
                  <a:pt x="24383" y="383921"/>
                </a:moveTo>
                <a:lnTo>
                  <a:pt x="24841" y="386714"/>
                </a:lnTo>
                <a:lnTo>
                  <a:pt x="25298" y="389889"/>
                </a:lnTo>
                <a:lnTo>
                  <a:pt x="38658" y="402336"/>
                </a:lnTo>
                <a:lnTo>
                  <a:pt x="41871" y="402336"/>
                </a:lnTo>
                <a:lnTo>
                  <a:pt x="297713" y="402336"/>
                </a:lnTo>
                <a:lnTo>
                  <a:pt x="299084" y="402336"/>
                </a:lnTo>
                <a:lnTo>
                  <a:pt x="300469" y="401827"/>
                </a:lnTo>
                <a:lnTo>
                  <a:pt x="307822" y="382015"/>
                </a:lnTo>
                <a:lnTo>
                  <a:pt x="307822" y="61087"/>
                </a:lnTo>
                <a:lnTo>
                  <a:pt x="307822" y="58292"/>
                </a:lnTo>
                <a:lnTo>
                  <a:pt x="307365" y="56006"/>
                </a:lnTo>
                <a:lnTo>
                  <a:pt x="306908" y="54610"/>
                </a:lnTo>
                <a:lnTo>
                  <a:pt x="305981" y="53212"/>
                </a:lnTo>
                <a:lnTo>
                  <a:pt x="304609" y="52704"/>
                </a:lnTo>
                <a:lnTo>
                  <a:pt x="302767" y="52324"/>
                </a:lnTo>
                <a:lnTo>
                  <a:pt x="297713" y="51815"/>
                </a:lnTo>
              </a:path>
              <a:path w="307975" h="402590">
                <a:moveTo>
                  <a:pt x="270256" y="18287"/>
                </a:moveTo>
                <a:lnTo>
                  <a:pt x="14706" y="18287"/>
                </a:lnTo>
                <a:lnTo>
                  <a:pt x="11950" y="18796"/>
                </a:lnTo>
                <a:lnTo>
                  <a:pt x="9194" y="19685"/>
                </a:lnTo>
                <a:lnTo>
                  <a:pt x="6438" y="20574"/>
                </a:lnTo>
                <a:lnTo>
                  <a:pt x="4140" y="22478"/>
                </a:lnTo>
                <a:lnTo>
                  <a:pt x="2285" y="24764"/>
                </a:lnTo>
                <a:lnTo>
                  <a:pt x="1384" y="27559"/>
                </a:lnTo>
                <a:lnTo>
                  <a:pt x="457" y="30352"/>
                </a:lnTo>
                <a:lnTo>
                  <a:pt x="0" y="33019"/>
                </a:lnTo>
                <a:lnTo>
                  <a:pt x="0" y="354075"/>
                </a:lnTo>
                <a:lnTo>
                  <a:pt x="457" y="356742"/>
                </a:lnTo>
                <a:lnTo>
                  <a:pt x="1384" y="359537"/>
                </a:lnTo>
                <a:lnTo>
                  <a:pt x="2285" y="362330"/>
                </a:lnTo>
                <a:lnTo>
                  <a:pt x="4140" y="364616"/>
                </a:lnTo>
                <a:lnTo>
                  <a:pt x="6438" y="366522"/>
                </a:lnTo>
                <a:lnTo>
                  <a:pt x="9194" y="367411"/>
                </a:lnTo>
                <a:lnTo>
                  <a:pt x="11950" y="368300"/>
                </a:lnTo>
                <a:lnTo>
                  <a:pt x="14706" y="368807"/>
                </a:lnTo>
                <a:lnTo>
                  <a:pt x="270256" y="368807"/>
                </a:lnTo>
                <a:lnTo>
                  <a:pt x="284975" y="354075"/>
                </a:lnTo>
                <a:lnTo>
                  <a:pt x="284975" y="33019"/>
                </a:lnTo>
                <a:lnTo>
                  <a:pt x="270256" y="18287"/>
                </a:lnTo>
              </a:path>
              <a:path w="307975" h="402590">
                <a:moveTo>
                  <a:pt x="172961" y="22860"/>
                </a:moveTo>
                <a:lnTo>
                  <a:pt x="176288" y="23367"/>
                </a:lnTo>
                <a:lnTo>
                  <a:pt x="179590" y="24256"/>
                </a:lnTo>
                <a:lnTo>
                  <a:pt x="190461" y="39624"/>
                </a:lnTo>
                <a:lnTo>
                  <a:pt x="172961" y="56387"/>
                </a:lnTo>
                <a:lnTo>
                  <a:pt x="155460" y="39624"/>
                </a:lnTo>
                <a:lnTo>
                  <a:pt x="172961" y="22860"/>
                </a:lnTo>
              </a:path>
              <a:path w="307975" h="402590">
                <a:moveTo>
                  <a:pt x="110489" y="22860"/>
                </a:moveTo>
                <a:lnTo>
                  <a:pt x="113792" y="23367"/>
                </a:lnTo>
                <a:lnTo>
                  <a:pt x="117119" y="24256"/>
                </a:lnTo>
                <a:lnTo>
                  <a:pt x="128003" y="39624"/>
                </a:lnTo>
                <a:lnTo>
                  <a:pt x="110489" y="56387"/>
                </a:lnTo>
                <a:lnTo>
                  <a:pt x="92976" y="39624"/>
                </a:lnTo>
                <a:lnTo>
                  <a:pt x="110489" y="22860"/>
                </a:lnTo>
              </a:path>
              <a:path w="307975" h="402590">
                <a:moveTo>
                  <a:pt x="30467" y="39624"/>
                </a:moveTo>
                <a:lnTo>
                  <a:pt x="30937" y="36449"/>
                </a:lnTo>
                <a:lnTo>
                  <a:pt x="31826" y="33274"/>
                </a:lnTo>
                <a:lnTo>
                  <a:pt x="47243" y="22860"/>
                </a:lnTo>
                <a:lnTo>
                  <a:pt x="63995" y="39624"/>
                </a:lnTo>
                <a:lnTo>
                  <a:pt x="47243" y="56387"/>
                </a:lnTo>
                <a:lnTo>
                  <a:pt x="30467" y="39624"/>
                </a:lnTo>
              </a:path>
              <a:path w="307975" h="402590">
                <a:moveTo>
                  <a:pt x="146265" y="262127"/>
                </a:moveTo>
                <a:lnTo>
                  <a:pt x="44183" y="262127"/>
                </a:lnTo>
              </a:path>
              <a:path w="307975" h="402590">
                <a:moveTo>
                  <a:pt x="237718" y="220979"/>
                </a:moveTo>
                <a:lnTo>
                  <a:pt x="44183" y="220979"/>
                </a:lnTo>
              </a:path>
              <a:path w="307975" h="402590">
                <a:moveTo>
                  <a:pt x="237718" y="179831"/>
                </a:moveTo>
                <a:lnTo>
                  <a:pt x="44183" y="179831"/>
                </a:lnTo>
              </a:path>
              <a:path w="307975" h="402590">
                <a:moveTo>
                  <a:pt x="237718" y="137160"/>
                </a:moveTo>
                <a:lnTo>
                  <a:pt x="44183" y="137160"/>
                </a:lnTo>
              </a:path>
              <a:path w="307975" h="402590">
                <a:moveTo>
                  <a:pt x="235432" y="56387"/>
                </a:moveTo>
                <a:lnTo>
                  <a:pt x="232130" y="55879"/>
                </a:lnTo>
                <a:lnTo>
                  <a:pt x="228803" y="54990"/>
                </a:lnTo>
                <a:lnTo>
                  <a:pt x="217919" y="39624"/>
                </a:lnTo>
                <a:lnTo>
                  <a:pt x="235432" y="22860"/>
                </a:lnTo>
                <a:lnTo>
                  <a:pt x="252945" y="39624"/>
                </a:lnTo>
                <a:lnTo>
                  <a:pt x="235432" y="56387"/>
                </a:lnTo>
              </a:path>
              <a:path w="307975" h="402590">
                <a:moveTo>
                  <a:pt x="48755" y="0"/>
                </a:moveTo>
                <a:lnTo>
                  <a:pt x="48755" y="38100"/>
                </a:lnTo>
              </a:path>
              <a:path w="307975" h="402590">
                <a:moveTo>
                  <a:pt x="112763" y="0"/>
                </a:moveTo>
                <a:lnTo>
                  <a:pt x="112763" y="38100"/>
                </a:lnTo>
              </a:path>
              <a:path w="307975" h="402590">
                <a:moveTo>
                  <a:pt x="175247" y="0"/>
                </a:moveTo>
                <a:lnTo>
                  <a:pt x="175247" y="38100"/>
                </a:lnTo>
              </a:path>
              <a:path w="307975" h="402590">
                <a:moveTo>
                  <a:pt x="236207" y="0"/>
                </a:moveTo>
                <a:lnTo>
                  <a:pt x="236207" y="38100"/>
                </a:lnTo>
              </a:path>
            </a:pathLst>
          </a:custGeom>
          <a:ln w="12192">
            <a:solidFill>
              <a:srgbClr val="BBD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967" y="1787436"/>
            <a:ext cx="5806710" cy="26359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1D386-3347-773F-F766-929CE7DC6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20064" y="1195"/>
            <a:ext cx="2023935" cy="949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3574</Words>
  <Application>Microsoft Office PowerPoint</Application>
  <PresentationFormat>On-screen Show (16:9)</PresentationFormat>
  <Paragraphs>303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 MT</vt:lpstr>
      <vt:lpstr>Calibri</vt:lpstr>
      <vt:lpstr>Cambria Math</vt:lpstr>
      <vt:lpstr>Roboto</vt:lpstr>
      <vt:lpstr>Roboto Cn</vt:lpstr>
      <vt:lpstr>Office Theme</vt:lpstr>
      <vt:lpstr>AGILE &amp; SCRUM</vt:lpstr>
      <vt:lpstr>AGENDA</vt:lpstr>
      <vt:lpstr>INTRODUCTION</vt:lpstr>
      <vt:lpstr>INTRODUCTION</vt:lpstr>
      <vt:lpstr>AGILE MANIFESTO</vt:lpstr>
      <vt:lpstr>AGILE MANIFESTO PRINCIPLES</vt:lpstr>
      <vt:lpstr>AGILE MANIFESTO PRINCIPLES</vt:lpstr>
      <vt:lpstr>AGILE CHARACTERISTICS</vt:lpstr>
      <vt:lpstr>AGILE FRAMEWORK</vt:lpstr>
      <vt:lpstr>AGILE – PROS &amp; CONS</vt:lpstr>
      <vt:lpstr>AGILE – PROS &amp; CONS</vt:lpstr>
      <vt:lpstr>CONCLUSION</vt:lpstr>
      <vt:lpstr>SCRUM OVERVIEW</vt:lpstr>
      <vt:lpstr>SCRUM FRAMEWORK</vt:lpstr>
      <vt:lpstr>SPRINT</vt:lpstr>
      <vt:lpstr>SPRINT</vt:lpstr>
      <vt:lpstr>SCRUM ROLES</vt:lpstr>
      <vt:lpstr>SCRUM EVENTS</vt:lpstr>
      <vt:lpstr>SCRUM EVENTS</vt:lpstr>
      <vt:lpstr>SCRUM ARTIFACTS</vt:lpstr>
      <vt:lpstr>SCRUM USER STORIES</vt:lpstr>
      <vt:lpstr>SCRUM USER STORIES</vt:lpstr>
      <vt:lpstr>SCRUM ESTIMATION</vt:lpstr>
      <vt:lpstr>SCRUM ESTIMATION</vt:lpstr>
      <vt:lpstr>BURNDOWN CHARTS</vt:lpstr>
      <vt:lpstr>SCRUM TOOLS</vt:lpstr>
      <vt:lpstr>DEVOPS</vt:lpstr>
      <vt:lpstr>DEVOPS</vt:lpstr>
      <vt:lpstr>CONCLUSION</vt:lpstr>
      <vt:lpstr>PowerPoint Presentation</vt:lpstr>
      <vt:lpstr>APPENDIX</vt:lpstr>
      <vt:lpstr>ITERATION PLANNING FLOW</vt:lpstr>
      <vt:lpstr>ESTABLISHING CAPACITY</vt:lpstr>
      <vt:lpstr>STORY ANALYSIS AND ESTIMATING</vt:lpstr>
      <vt:lpstr>DETAILING STORIES</vt:lpstr>
      <vt:lpstr>USING THE TEAM BOARD TO TRACK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user1</dc:creator>
  <cp:lastModifiedBy>Sankalp Agnihotri</cp:lastModifiedBy>
  <cp:revision>2</cp:revision>
  <dcterms:created xsi:type="dcterms:W3CDTF">2024-05-24T11:16:50Z</dcterms:created>
  <dcterms:modified xsi:type="dcterms:W3CDTF">2024-05-24T14:38:10Z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2024-05-24T00:00:00Z</vt:filetime>
  </property>
</Properties>
</file>