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140017"/>
            <a:ext cx="4608195" cy="498475"/>
          </a:xfrm>
          <a:custGeom>
            <a:avLst/>
            <a:gdLst/>
            <a:ahLst/>
            <a:cxnLst/>
            <a:rect l="l" t="t" r="r" b="b"/>
            <a:pathLst>
              <a:path w="4608195" h="498475">
                <a:moveTo>
                  <a:pt x="4608004" y="0"/>
                </a:moveTo>
                <a:lnTo>
                  <a:pt x="0" y="0"/>
                </a:lnTo>
                <a:lnTo>
                  <a:pt x="0" y="498157"/>
                </a:lnTo>
                <a:lnTo>
                  <a:pt x="4608004" y="498157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313763"/>
            <a:ext cx="6527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140017"/>
            <a:ext cx="4608195" cy="498475"/>
          </a:xfrm>
          <a:custGeom>
            <a:avLst/>
            <a:gdLst/>
            <a:ahLst/>
            <a:cxnLst/>
            <a:rect l="l" t="t" r="r" b="b"/>
            <a:pathLst>
              <a:path w="4608195" h="498475">
                <a:moveTo>
                  <a:pt x="4608004" y="0"/>
                </a:moveTo>
                <a:lnTo>
                  <a:pt x="0" y="0"/>
                </a:lnTo>
                <a:lnTo>
                  <a:pt x="0" y="498157"/>
                </a:lnTo>
                <a:lnTo>
                  <a:pt x="4608004" y="498157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13763"/>
            <a:ext cx="16579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854720"/>
            <a:ext cx="4291965" cy="216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9664" y="3351784"/>
            <a:ext cx="131635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05479" y="3351784"/>
            <a:ext cx="64071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99369" y="3351784"/>
            <a:ext cx="254306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43" y="1022662"/>
            <a:ext cx="4483735" cy="485140"/>
            <a:chOff x="87743" y="1022662"/>
            <a:chExt cx="4483735" cy="485140"/>
          </a:xfrm>
        </p:grpSpPr>
        <p:sp>
          <p:nvSpPr>
            <p:cNvPr id="3" name="object 3" descr=""/>
            <p:cNvSpPr/>
            <p:nvPr/>
          </p:nvSpPr>
          <p:spPr>
            <a:xfrm>
              <a:off x="138544" y="1041498"/>
              <a:ext cx="4432935" cy="466090"/>
            </a:xfrm>
            <a:custGeom>
              <a:avLst/>
              <a:gdLst/>
              <a:ahLst/>
              <a:cxnLst/>
              <a:rect l="l" t="t" r="r" b="b"/>
              <a:pathLst>
                <a:path w="4432935" h="466090">
                  <a:moveTo>
                    <a:pt x="4432566" y="0"/>
                  </a:moveTo>
                  <a:lnTo>
                    <a:pt x="0" y="0"/>
                  </a:lnTo>
                  <a:lnTo>
                    <a:pt x="0" y="466093"/>
                  </a:lnTo>
                  <a:lnTo>
                    <a:pt x="4432566" y="4660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743" y="1022662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6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5" y="434129"/>
                  </a:lnTo>
                  <a:lnTo>
                    <a:pt x="4401490" y="430121"/>
                  </a:lnTo>
                  <a:lnTo>
                    <a:pt x="4417643" y="419207"/>
                  </a:lnTo>
                  <a:lnTo>
                    <a:pt x="4428558" y="403054"/>
                  </a:lnTo>
                  <a:lnTo>
                    <a:pt x="4432566" y="3833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38544" y="1041498"/>
            <a:ext cx="4432935" cy="46609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003300">
              <a:lnSpc>
                <a:spcPct val="100000"/>
              </a:lnSpc>
              <a:spcBef>
                <a:spcPts val="445"/>
              </a:spcBef>
            </a:pPr>
            <a:r>
              <a:rPr dirty="0" sz="1400" b="1">
                <a:solidFill>
                  <a:srgbClr val="CC0000"/>
                </a:solidFill>
                <a:latin typeface="Arial"/>
                <a:cs typeface="Arial"/>
              </a:rPr>
              <a:t>String</a:t>
            </a:r>
            <a:r>
              <a:rPr dirty="0" sz="1400" spc="10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CC0000"/>
                </a:solidFill>
                <a:latin typeface="Arial"/>
                <a:cs typeface="Arial"/>
              </a:rPr>
              <a:t>Matching</a:t>
            </a:r>
            <a:r>
              <a:rPr dirty="0" sz="1400" spc="10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CC0000"/>
                </a:solidFill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81874" y="1666873"/>
            <a:ext cx="2244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Chaitanya,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Roshni,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Meenakshi,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Prajith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63090" y="2263227"/>
            <a:ext cx="1082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December </a:t>
            </a:r>
            <a:r>
              <a:rPr dirty="0" sz="1100">
                <a:latin typeface="Tahoma"/>
                <a:cs typeface="Tahoma"/>
              </a:rPr>
              <a:t>3,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2024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13763"/>
            <a:ext cx="89661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Suffix</a:t>
            </a:r>
            <a:r>
              <a:rPr dirty="0" spc="-50"/>
              <a:t> </a:t>
            </a:r>
            <a:r>
              <a:rPr dirty="0" spc="-55"/>
              <a:t>Trees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10041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654604"/>
            <a:ext cx="65265" cy="6526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dirty="0" spc="-20"/>
              <a:t>Suffix</a:t>
            </a:r>
            <a:r>
              <a:rPr dirty="0" spc="-45"/>
              <a:t> </a:t>
            </a:r>
            <a:r>
              <a:rPr dirty="0" spc="-40"/>
              <a:t>Tree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10"/>
              <a:t>data</a:t>
            </a:r>
            <a:r>
              <a:rPr dirty="0" spc="-40"/>
              <a:t> </a:t>
            </a:r>
            <a:r>
              <a:rPr dirty="0" spc="-30"/>
              <a:t>structure</a:t>
            </a:r>
            <a:r>
              <a:rPr dirty="0" spc="-35"/>
              <a:t> </a:t>
            </a:r>
            <a:r>
              <a:rPr dirty="0" spc="-30"/>
              <a:t>which</a:t>
            </a:r>
            <a:r>
              <a:rPr dirty="0" spc="-40"/>
              <a:t> </a:t>
            </a:r>
            <a:r>
              <a:rPr dirty="0" spc="-45"/>
              <a:t>stores</a:t>
            </a:r>
            <a:r>
              <a:rPr dirty="0" spc="-40"/>
              <a:t> </a:t>
            </a:r>
            <a:r>
              <a:rPr dirty="0" spc="-30"/>
              <a:t>information</a:t>
            </a:r>
            <a:r>
              <a:rPr dirty="0" spc="-40"/>
              <a:t> </a:t>
            </a:r>
            <a:r>
              <a:rPr dirty="0" spc="-20"/>
              <a:t>about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20"/>
              <a:t>string</a:t>
            </a:r>
            <a:r>
              <a:rPr dirty="0" spc="-40"/>
              <a:t> </a:t>
            </a:r>
            <a:r>
              <a:rPr dirty="0" spc="-25"/>
              <a:t>(of </a:t>
            </a:r>
            <a:r>
              <a:rPr dirty="0" spc="-30"/>
              <a:t>length</a:t>
            </a:r>
            <a:r>
              <a:rPr dirty="0" spc="-60"/>
              <a:t> </a:t>
            </a:r>
            <a:r>
              <a:rPr dirty="0" i="1">
                <a:latin typeface="Arial"/>
                <a:cs typeface="Arial"/>
              </a:rPr>
              <a:t>m</a:t>
            </a:r>
            <a:r>
              <a:rPr dirty="0"/>
              <a:t>)</a:t>
            </a:r>
            <a:r>
              <a:rPr dirty="0" spc="-45"/>
              <a:t> </a:t>
            </a:r>
            <a:r>
              <a:rPr dirty="0" spc="-30"/>
              <a:t>efficiently.</a:t>
            </a:r>
            <a:r>
              <a:rPr dirty="0" spc="55"/>
              <a:t> </a:t>
            </a:r>
            <a:r>
              <a:rPr dirty="0"/>
              <a:t>It</a:t>
            </a:r>
            <a:r>
              <a:rPr dirty="0" spc="-50"/>
              <a:t> </a:t>
            </a:r>
            <a:r>
              <a:rPr dirty="0" spc="-20"/>
              <a:t>can</a:t>
            </a:r>
            <a:r>
              <a:rPr dirty="0" spc="-45"/>
              <a:t> </a:t>
            </a:r>
            <a:r>
              <a:rPr dirty="0" spc="-10"/>
              <a:t>be</a:t>
            </a:r>
            <a:r>
              <a:rPr dirty="0" spc="-45"/>
              <a:t> </a:t>
            </a:r>
            <a:r>
              <a:rPr dirty="0" spc="-55"/>
              <a:t>represented</a:t>
            </a:r>
            <a:r>
              <a:rPr dirty="0" spc="-30"/>
              <a:t> as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 spc="-30"/>
              <a:t>rooted</a:t>
            </a:r>
            <a:r>
              <a:rPr dirty="0" spc="-40"/>
              <a:t> </a:t>
            </a:r>
            <a:r>
              <a:rPr dirty="0" spc="-35"/>
              <a:t>directed</a:t>
            </a:r>
            <a:r>
              <a:rPr dirty="0" spc="-45"/>
              <a:t> </a:t>
            </a:r>
            <a:r>
              <a:rPr dirty="0" spc="-30"/>
              <a:t>tree</a:t>
            </a:r>
            <a:r>
              <a:rPr dirty="0" spc="-45"/>
              <a:t> </a:t>
            </a:r>
            <a:r>
              <a:rPr dirty="0" spc="-20"/>
              <a:t>with </a:t>
            </a:r>
            <a:r>
              <a:rPr dirty="0" spc="-40"/>
              <a:t>each</a:t>
            </a:r>
            <a:r>
              <a:rPr dirty="0" spc="-50"/>
              <a:t> </a:t>
            </a:r>
            <a:r>
              <a:rPr dirty="0" spc="-70"/>
              <a:t>edge</a:t>
            </a:r>
            <a:r>
              <a:rPr dirty="0" spc="-15"/>
              <a:t> </a:t>
            </a:r>
            <a:r>
              <a:rPr dirty="0" spc="-35"/>
              <a:t>having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50"/>
              <a:t>corresponding</a:t>
            </a:r>
            <a:r>
              <a:rPr dirty="0" spc="-30"/>
              <a:t> </a:t>
            </a:r>
            <a:r>
              <a:rPr dirty="0"/>
              <a:t>”label”</a:t>
            </a:r>
            <a:r>
              <a:rPr dirty="0" spc="-35"/>
              <a:t> </a:t>
            </a:r>
            <a:r>
              <a:rPr dirty="0"/>
              <a:t>(i.e.</a:t>
            </a:r>
            <a:r>
              <a:rPr dirty="0" spc="7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10"/>
              <a:t>string).</a:t>
            </a:r>
            <a:r>
              <a:rPr dirty="0" spc="70"/>
              <a:t> </a:t>
            </a:r>
            <a:r>
              <a:rPr dirty="0"/>
              <a:t>They</a:t>
            </a:r>
            <a:r>
              <a:rPr dirty="0" spc="-40"/>
              <a:t> </a:t>
            </a:r>
            <a:r>
              <a:rPr dirty="0" spc="-55"/>
              <a:t>have</a:t>
            </a:r>
            <a:r>
              <a:rPr dirty="0" spc="-30"/>
              <a:t> </a:t>
            </a:r>
            <a:r>
              <a:rPr dirty="0" spc="-25"/>
              <a:t>the </a:t>
            </a:r>
            <a:r>
              <a:rPr dirty="0" spc="-35"/>
              <a:t>following</a:t>
            </a:r>
            <a:r>
              <a:rPr dirty="0" spc="-15"/>
              <a:t> </a:t>
            </a:r>
            <a:r>
              <a:rPr dirty="0" spc="-10"/>
              <a:t>properties:</a:t>
            </a:r>
          </a:p>
          <a:p>
            <a:pPr marL="289560" marR="20955">
              <a:lnSpc>
                <a:spcPct val="154000"/>
              </a:lnSpc>
              <a:spcBef>
                <a:spcPts val="300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 spc="-30"/>
              <a:t>tree</a:t>
            </a:r>
            <a:r>
              <a:rPr dirty="0" spc="-40"/>
              <a:t> </a:t>
            </a:r>
            <a:r>
              <a:rPr dirty="0" spc="-45"/>
              <a:t>has </a:t>
            </a:r>
            <a:r>
              <a:rPr dirty="0" spc="-25"/>
              <a:t>exactly</a:t>
            </a:r>
            <a:r>
              <a:rPr dirty="0" spc="-40"/>
              <a:t> </a:t>
            </a:r>
            <a:r>
              <a:rPr dirty="0" i="1">
                <a:latin typeface="Arial"/>
                <a:cs typeface="Arial"/>
              </a:rPr>
              <a:t>m</a:t>
            </a:r>
            <a:r>
              <a:rPr dirty="0" spc="20" i="1">
                <a:latin typeface="Arial"/>
                <a:cs typeface="Arial"/>
              </a:rPr>
              <a:t> </a:t>
            </a:r>
            <a:r>
              <a:rPr dirty="0" spc="-40"/>
              <a:t>leaves.</a:t>
            </a:r>
            <a:r>
              <a:rPr dirty="0" spc="6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35"/>
              <a:t>concatenation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10"/>
              <a:t>the</a:t>
            </a:r>
            <a:r>
              <a:rPr dirty="0" spc="-40"/>
              <a:t> </a:t>
            </a:r>
            <a:r>
              <a:rPr dirty="0" spc="-30"/>
              <a:t>labels</a:t>
            </a:r>
            <a:r>
              <a:rPr dirty="0" spc="-40"/>
              <a:t> </a:t>
            </a:r>
            <a:r>
              <a:rPr dirty="0" spc="-20"/>
              <a:t>from </a:t>
            </a:r>
            <a:r>
              <a:rPr dirty="0" spc="-10"/>
              <a:t>the</a:t>
            </a:r>
            <a:r>
              <a:rPr dirty="0" spc="-75"/>
              <a:t> </a:t>
            </a:r>
            <a:r>
              <a:rPr dirty="0"/>
              <a:t>root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-10"/>
              <a:t>the</a:t>
            </a:r>
            <a:r>
              <a:rPr dirty="0" spc="-40"/>
              <a:t> </a:t>
            </a:r>
            <a:r>
              <a:rPr dirty="0" i="1">
                <a:latin typeface="Arial"/>
                <a:cs typeface="Arial"/>
              </a:rPr>
              <a:t>i</a:t>
            </a:r>
            <a:r>
              <a:rPr dirty="0" spc="-200" i="1">
                <a:latin typeface="Arial"/>
                <a:cs typeface="Arial"/>
              </a:rPr>
              <a:t> </a:t>
            </a:r>
            <a:r>
              <a:rPr dirty="0" spc="-25"/>
              <a:t>-</a:t>
            </a:r>
            <a:r>
              <a:rPr dirty="0"/>
              <a:t>th</a:t>
            </a:r>
            <a:r>
              <a:rPr dirty="0" spc="-40"/>
              <a:t> </a:t>
            </a:r>
            <a:r>
              <a:rPr dirty="0" spc="-20"/>
              <a:t>leaf</a:t>
            </a:r>
            <a:r>
              <a:rPr dirty="0" spc="-45"/>
              <a:t> </a:t>
            </a:r>
            <a:r>
              <a:rPr dirty="0" spc="-35"/>
              <a:t>results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 spc="-10"/>
              <a:t>the</a:t>
            </a:r>
            <a:r>
              <a:rPr dirty="0" spc="-40"/>
              <a:t> </a:t>
            </a:r>
            <a:r>
              <a:rPr dirty="0" i="1">
                <a:latin typeface="Arial"/>
                <a:cs typeface="Arial"/>
              </a:rPr>
              <a:t>i</a:t>
            </a:r>
            <a:r>
              <a:rPr dirty="0" spc="-200" i="1">
                <a:latin typeface="Arial"/>
                <a:cs typeface="Arial"/>
              </a:rPr>
              <a:t> </a:t>
            </a:r>
            <a:r>
              <a:rPr dirty="0" spc="-25"/>
              <a:t>-</a:t>
            </a:r>
            <a:r>
              <a:rPr dirty="0"/>
              <a:t>th</a:t>
            </a:r>
            <a:r>
              <a:rPr dirty="0" spc="-45"/>
              <a:t> </a:t>
            </a:r>
            <a:r>
              <a:rPr dirty="0" spc="-30"/>
              <a:t>suffix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10"/>
              <a:t>the</a:t>
            </a:r>
            <a:r>
              <a:rPr dirty="0" spc="-45"/>
              <a:t> </a:t>
            </a:r>
            <a:r>
              <a:rPr dirty="0" spc="-10"/>
              <a:t>string.</a:t>
            </a:r>
          </a:p>
          <a:p>
            <a:pPr marL="289560" marR="172085">
              <a:lnSpc>
                <a:spcPct val="154000"/>
              </a:lnSpc>
              <a:spcBef>
                <a:spcPts val="295"/>
              </a:spcBef>
            </a:pPr>
            <a:r>
              <a:rPr dirty="0" spc="-25"/>
              <a:t>Every</a:t>
            </a:r>
            <a:r>
              <a:rPr dirty="0" spc="-40"/>
              <a:t> </a:t>
            </a:r>
            <a:r>
              <a:rPr dirty="0" spc="-25"/>
              <a:t>internal</a:t>
            </a:r>
            <a:r>
              <a:rPr dirty="0" spc="-35"/>
              <a:t> </a:t>
            </a:r>
            <a:r>
              <a:rPr dirty="0" spc="-45"/>
              <a:t>node</a:t>
            </a:r>
            <a:r>
              <a:rPr dirty="0" spc="-30"/>
              <a:t> </a:t>
            </a:r>
            <a:r>
              <a:rPr dirty="0" spc="-45"/>
              <a:t>has</a:t>
            </a:r>
            <a:r>
              <a:rPr dirty="0" spc="-40"/>
              <a:t> </a:t>
            </a:r>
            <a:r>
              <a:rPr dirty="0" spc="-20"/>
              <a:t>atleast</a:t>
            </a:r>
            <a:r>
              <a:rPr dirty="0" spc="-40"/>
              <a:t> two</a:t>
            </a:r>
            <a:r>
              <a:rPr dirty="0" spc="-35"/>
              <a:t> children, and </a:t>
            </a:r>
            <a:r>
              <a:rPr dirty="0" spc="-10"/>
              <a:t>no</a:t>
            </a:r>
            <a:r>
              <a:rPr dirty="0" spc="-35"/>
              <a:t> </a:t>
            </a:r>
            <a:r>
              <a:rPr dirty="0" spc="-40"/>
              <a:t>two</a:t>
            </a:r>
            <a:r>
              <a:rPr dirty="0" spc="-35"/>
              <a:t> </a:t>
            </a:r>
            <a:r>
              <a:rPr dirty="0" spc="-30"/>
              <a:t>outgoing </a:t>
            </a:r>
            <a:r>
              <a:rPr dirty="0" spc="-70"/>
              <a:t>edges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45"/>
              <a:t>node</a:t>
            </a:r>
            <a:r>
              <a:rPr dirty="0" spc="-35"/>
              <a:t> </a:t>
            </a:r>
            <a:r>
              <a:rPr dirty="0" spc="-20"/>
              <a:t>can</a:t>
            </a:r>
            <a:r>
              <a:rPr dirty="0" spc="-35"/>
              <a:t> </a:t>
            </a:r>
            <a:r>
              <a:rPr dirty="0" spc="-55"/>
              <a:t>have</a:t>
            </a:r>
            <a:r>
              <a:rPr dirty="0" spc="-35"/>
              <a:t> </a:t>
            </a:r>
            <a:r>
              <a:rPr dirty="0" spc="-30"/>
              <a:t>labels</a:t>
            </a:r>
            <a:r>
              <a:rPr dirty="0" spc="-35"/>
              <a:t> </a:t>
            </a:r>
            <a:r>
              <a:rPr dirty="0" spc="-25"/>
              <a:t>starting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10"/>
              <a:t>the</a:t>
            </a:r>
            <a:r>
              <a:rPr dirty="0" spc="-35"/>
              <a:t> </a:t>
            </a:r>
            <a:r>
              <a:rPr dirty="0" spc="-60"/>
              <a:t>same</a:t>
            </a:r>
            <a:r>
              <a:rPr dirty="0" spc="-25"/>
              <a:t> </a:t>
            </a:r>
            <a:r>
              <a:rPr dirty="0" spc="-10"/>
              <a:t>letter.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444" y="694674"/>
            <a:ext cx="4288155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54000"/>
              </a:lnSpc>
              <a:spcBef>
                <a:spcPts val="100"/>
              </a:spcBef>
            </a:pPr>
            <a:r>
              <a:rPr dirty="0" sz="1100" spc="-25">
                <a:latin typeface="Tahoma"/>
                <a:cs typeface="Tahoma"/>
              </a:rPr>
              <a:t>Given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text,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we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construct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its</a:t>
            </a:r>
            <a:r>
              <a:rPr dirty="0" sz="1100" spc="-30">
                <a:latin typeface="Tahoma"/>
                <a:cs typeface="Tahoma"/>
              </a:rPr>
              <a:t> suffix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tree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n</a:t>
            </a:r>
            <a:r>
              <a:rPr dirty="0" baseline="27777" sz="1200">
                <a:latin typeface="Tahoma"/>
                <a:cs typeface="Tahoma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naively </a:t>
            </a:r>
            <a:r>
              <a:rPr dirty="0" sz="1100" spc="-10">
                <a:latin typeface="Tahoma"/>
                <a:cs typeface="Tahoma"/>
              </a:rPr>
              <a:t>(or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n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using </a:t>
            </a:r>
            <a:r>
              <a:rPr dirty="0" sz="1100" spc="-30">
                <a:latin typeface="Tahoma"/>
                <a:cs typeface="Tahoma"/>
              </a:rPr>
              <a:t>Ukkonen’s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algorithm).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Using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properties,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we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find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all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valid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shifts.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242" y="1357051"/>
            <a:ext cx="2778800" cy="135466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11058" y="2919176"/>
            <a:ext cx="1586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Suffix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Tree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xabxac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Problem</a:t>
            </a:r>
            <a:r>
              <a:rPr dirty="0" spc="-35"/>
              <a:t> </a:t>
            </a:r>
            <a:r>
              <a:rPr dirty="0" spc="-30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1117521"/>
            <a:ext cx="4323080" cy="1574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4000"/>
              </a:lnSpc>
              <a:spcBef>
                <a:spcPts val="100"/>
              </a:spcBef>
            </a:pPr>
            <a:r>
              <a:rPr dirty="0" sz="1100" spc="-40">
                <a:latin typeface="Tahoma"/>
                <a:cs typeface="Tahoma"/>
              </a:rPr>
              <a:t>You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given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text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T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[1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75" i="1">
                <a:latin typeface="Arial"/>
                <a:cs typeface="Arial"/>
              </a:rPr>
              <a:t>n</a:t>
            </a:r>
            <a:r>
              <a:rPr dirty="0" sz="1100" spc="-75">
                <a:latin typeface="Tahoma"/>
                <a:cs typeface="Tahoma"/>
              </a:rPr>
              <a:t>]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length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 i="1">
                <a:latin typeface="Arial"/>
                <a:cs typeface="Arial"/>
              </a:rPr>
              <a:t>n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pattern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P</a:t>
            </a:r>
            <a:r>
              <a:rPr dirty="0" sz="1100" spc="-45">
                <a:latin typeface="Tahoma"/>
                <a:cs typeface="Tahoma"/>
              </a:rPr>
              <a:t>[1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80" i="1">
                <a:latin typeface="Arial"/>
                <a:cs typeface="Arial"/>
              </a:rPr>
              <a:t>m</a:t>
            </a:r>
            <a:r>
              <a:rPr dirty="0" sz="1100" spc="-80">
                <a:latin typeface="Tahoma"/>
                <a:cs typeface="Tahoma"/>
              </a:rPr>
              <a:t>]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length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 i="1">
                <a:latin typeface="Arial"/>
                <a:cs typeface="Arial"/>
              </a:rPr>
              <a:t>m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(</a:t>
            </a:r>
            <a:r>
              <a:rPr dirty="0" sz="1100" spc="-30" i="1">
                <a:latin typeface="Arial"/>
                <a:cs typeface="Arial"/>
              </a:rPr>
              <a:t>m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≤</a:t>
            </a:r>
            <a:r>
              <a:rPr dirty="0" sz="1100" spc="60">
                <a:latin typeface="Cambria"/>
                <a:cs typeface="Cambri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-25">
                <a:latin typeface="Tahoma"/>
                <a:cs typeface="Tahoma"/>
              </a:rPr>
              <a:t>).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You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must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find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occurences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pattern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P</a:t>
            </a:r>
            <a:r>
              <a:rPr dirty="0" sz="1100" spc="145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substring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text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T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13335">
              <a:lnSpc>
                <a:spcPct val="154000"/>
              </a:lnSpc>
            </a:pPr>
            <a:r>
              <a:rPr dirty="0" sz="1100" spc="-40">
                <a:latin typeface="Tahoma"/>
                <a:cs typeface="Tahoma"/>
              </a:rPr>
              <a:t>Formally,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you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have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 </a:t>
            </a:r>
            <a:r>
              <a:rPr dirty="0" sz="1100" spc="-10">
                <a:latin typeface="Tahoma"/>
                <a:cs typeface="Tahoma"/>
              </a:rPr>
              <a:t>find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indices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125" i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such</a:t>
            </a:r>
            <a:r>
              <a:rPr dirty="0" sz="1100">
                <a:latin typeface="Tahoma"/>
                <a:cs typeface="Tahoma"/>
              </a:rPr>
              <a:t> that </a:t>
            </a:r>
            <a:r>
              <a:rPr dirty="0" sz="1100" spc="60" i="1">
                <a:latin typeface="Arial"/>
                <a:cs typeface="Arial"/>
              </a:rPr>
              <a:t>T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[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60" i="1">
                <a:latin typeface="Arial"/>
                <a:cs typeface="Arial"/>
              </a:rPr>
              <a:t>m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95">
                <a:latin typeface="Tahoma"/>
                <a:cs typeface="Tahoma"/>
              </a:rPr>
              <a:t>1]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P</a:t>
            </a:r>
            <a:r>
              <a:rPr dirty="0" sz="1100" spc="-45">
                <a:latin typeface="Tahoma"/>
                <a:cs typeface="Tahoma"/>
              </a:rPr>
              <a:t>[1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m</a:t>
            </a:r>
            <a:r>
              <a:rPr dirty="0" sz="1100" spc="-25">
                <a:latin typeface="Tahoma"/>
                <a:cs typeface="Tahoma"/>
              </a:rPr>
              <a:t>], i.e.,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every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≤</a:t>
            </a:r>
            <a:r>
              <a:rPr dirty="0" sz="1100" spc="5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j</a:t>
            </a:r>
            <a:r>
              <a:rPr dirty="0" sz="1100" spc="80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≤</a:t>
            </a:r>
            <a:r>
              <a:rPr dirty="0" sz="1100" spc="5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60" i="1">
                <a:latin typeface="Arial"/>
                <a:cs typeface="Arial"/>
              </a:rPr>
              <a:t>m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Tahoma"/>
                <a:cs typeface="Tahoma"/>
              </a:rPr>
              <a:t>1,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T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[</a:t>
            </a:r>
            <a:r>
              <a:rPr dirty="0" sz="1100" spc="-30" i="1">
                <a:latin typeface="Arial"/>
                <a:cs typeface="Arial"/>
              </a:rPr>
              <a:t>j</a:t>
            </a:r>
            <a:r>
              <a:rPr dirty="0" sz="1100" spc="-30">
                <a:latin typeface="Tahoma"/>
                <a:cs typeface="Tahoma"/>
              </a:rPr>
              <a:t>]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[</a:t>
            </a:r>
            <a:r>
              <a:rPr dirty="0" sz="1100" i="1">
                <a:latin typeface="Arial"/>
                <a:cs typeface="Arial"/>
              </a:rPr>
              <a:t>j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1]</a:t>
            </a:r>
            <a:r>
              <a:rPr dirty="0" sz="1100" spc="-95" i="1">
                <a:latin typeface="Verdana"/>
                <a:cs typeface="Verdana"/>
              </a:rPr>
              <a:t>.</a:t>
            </a:r>
            <a:r>
              <a:rPr dirty="0" sz="1100" spc="-25" i="1">
                <a:latin typeface="Verdana"/>
                <a:cs typeface="Verdana"/>
              </a:rPr>
              <a:t> </a:t>
            </a:r>
            <a:r>
              <a:rPr dirty="0" sz="1100" spc="-60">
                <a:latin typeface="Tahoma"/>
                <a:cs typeface="Tahoma"/>
              </a:rPr>
              <a:t>In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such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case,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140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is said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valid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shift.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40017"/>
            <a:ext cx="4608195" cy="498475"/>
          </a:xfrm>
          <a:custGeom>
            <a:avLst/>
            <a:gdLst/>
            <a:ahLst/>
            <a:cxnLst/>
            <a:rect l="l" t="t" r="r" b="b"/>
            <a:pathLst>
              <a:path w="4608195" h="498475">
                <a:moveTo>
                  <a:pt x="4608004" y="0"/>
                </a:moveTo>
                <a:lnTo>
                  <a:pt x="0" y="0"/>
                </a:lnTo>
                <a:lnTo>
                  <a:pt x="0" y="498157"/>
                </a:lnTo>
                <a:lnTo>
                  <a:pt x="4608004" y="498157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313763"/>
            <a:ext cx="6527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07" y="1118093"/>
            <a:ext cx="3359156" cy="125596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5844" y="2510699"/>
            <a:ext cx="2323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Hence,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3</a:t>
            </a:r>
            <a:r>
              <a:rPr dirty="0" sz="1100" spc="-35">
                <a:latin typeface="Tahoma"/>
                <a:cs typeface="Tahoma"/>
              </a:rPr>
              <a:t> and 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9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valid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shifts.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3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Naive</a:t>
            </a:r>
            <a:r>
              <a:rPr dirty="0" spc="-80"/>
              <a:t> </a:t>
            </a:r>
            <a:r>
              <a:rPr dirty="0" spc="-2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917420"/>
            <a:ext cx="4150360" cy="80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NAIVE-STRING-MATCHER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algorithm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finds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all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valid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shifts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using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 </a:t>
            </a:r>
            <a:r>
              <a:rPr dirty="0" sz="1100" spc="-10">
                <a:latin typeface="Tahoma"/>
                <a:cs typeface="Tahoma"/>
              </a:rPr>
              <a:t>loop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that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checks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condition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T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-105">
                <a:latin typeface="Tahoma"/>
                <a:cs typeface="Tahoma"/>
              </a:rPr>
              <a:t>[</a:t>
            </a:r>
            <a:r>
              <a:rPr dirty="0" sz="1100" spc="-105" i="1">
                <a:latin typeface="Arial"/>
                <a:cs typeface="Arial"/>
              </a:rPr>
              <a:t>s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45" i="1">
                <a:latin typeface="Arial"/>
                <a:cs typeface="Arial"/>
              </a:rPr>
              <a:t>s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60" i="1">
                <a:latin typeface="Arial"/>
                <a:cs typeface="Arial"/>
              </a:rPr>
              <a:t>m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95">
                <a:latin typeface="Tahoma"/>
                <a:cs typeface="Tahoma"/>
              </a:rPr>
              <a:t>1]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P</a:t>
            </a:r>
            <a:r>
              <a:rPr dirty="0" sz="1100" spc="-45">
                <a:latin typeface="Tahoma"/>
                <a:cs typeface="Tahoma"/>
              </a:rPr>
              <a:t>[1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m</a:t>
            </a:r>
            <a:r>
              <a:rPr dirty="0" sz="1100" spc="-50">
                <a:latin typeface="Tahoma"/>
                <a:cs typeface="Tahoma"/>
              </a:rPr>
              <a:t>]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every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60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29">
                <a:latin typeface="Cambria"/>
                <a:cs typeface="Cambria"/>
              </a:rPr>
              <a:t>≤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≤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60" i="1">
                <a:latin typeface="Arial"/>
                <a:cs typeface="Arial"/>
              </a:rPr>
              <a:t>n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60" i="1">
                <a:latin typeface="Arial"/>
                <a:cs typeface="Arial"/>
              </a:rPr>
              <a:t>m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1.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Here’s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pseudocode</a:t>
            </a:r>
            <a:r>
              <a:rPr dirty="0" sz="1100" spc="-20">
                <a:latin typeface="Tahoma"/>
                <a:cs typeface="Tahoma"/>
              </a:rPr>
              <a:t> for </a:t>
            </a:r>
            <a:r>
              <a:rPr dirty="0" sz="1100" spc="-10">
                <a:latin typeface="Tahoma"/>
                <a:cs typeface="Tahoma"/>
              </a:rPr>
              <a:t>reference: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056" y="1767840"/>
            <a:ext cx="4411980" cy="855344"/>
          </a:xfrm>
          <a:prstGeom prst="rect">
            <a:avLst/>
          </a:prstGeom>
          <a:solidFill>
            <a:srgbClr val="FFF799"/>
          </a:solidFill>
          <a:ln w="5054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40"/>
              </a:spcBef>
            </a:pPr>
            <a:r>
              <a:rPr dirty="0" sz="1100" spc="190">
                <a:latin typeface="Calibri"/>
                <a:cs typeface="Calibri"/>
              </a:rPr>
              <a:t>for</a:t>
            </a:r>
            <a:r>
              <a:rPr dirty="0" sz="1100" spc="490">
                <a:latin typeface="Calibri"/>
                <a:cs typeface="Calibri"/>
              </a:rPr>
              <a:t> 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1</a:t>
            </a:r>
            <a:r>
              <a:rPr dirty="0" sz="1100" spc="409">
                <a:latin typeface="Tahoma"/>
                <a:cs typeface="Tahoma"/>
              </a:rPr>
              <a:t> </a:t>
            </a:r>
            <a:r>
              <a:rPr dirty="0" sz="1100" spc="135">
                <a:latin typeface="Calibri"/>
                <a:cs typeface="Calibri"/>
              </a:rPr>
              <a:t>to</a:t>
            </a:r>
            <a:r>
              <a:rPr dirty="0" sz="1100" spc="125">
                <a:latin typeface="Calibri"/>
                <a:cs typeface="Calibri"/>
              </a:rPr>
              <a:t>  </a:t>
            </a:r>
            <a:r>
              <a:rPr dirty="0" sz="1100" spc="-60" i="1">
                <a:latin typeface="Arial"/>
                <a:cs typeface="Arial"/>
              </a:rPr>
              <a:t>n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60" i="1">
                <a:latin typeface="Arial"/>
                <a:cs typeface="Arial"/>
              </a:rPr>
              <a:t>m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105">
                <a:latin typeface="Tahoma"/>
                <a:cs typeface="Tahoma"/>
              </a:rPr>
              <a:t>1</a:t>
            </a:r>
            <a:r>
              <a:rPr dirty="0" sz="1100" spc="105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398780">
              <a:lnSpc>
                <a:spcPct val="100000"/>
              </a:lnSpc>
              <a:spcBef>
                <a:spcPts val="710"/>
              </a:spcBef>
            </a:pPr>
            <a:r>
              <a:rPr dirty="0" sz="1100" spc="315">
                <a:latin typeface="Calibri"/>
                <a:cs typeface="Calibri"/>
              </a:rPr>
              <a:t>if</a:t>
            </a:r>
            <a:r>
              <a:rPr dirty="0" sz="1100" spc="434">
                <a:latin typeface="Calibri"/>
                <a:cs typeface="Calibri"/>
              </a:rPr>
              <a:t> </a:t>
            </a:r>
            <a:r>
              <a:rPr dirty="0" sz="1100" spc="60" i="1">
                <a:latin typeface="Arial"/>
                <a:cs typeface="Arial"/>
              </a:rPr>
              <a:t>T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-105">
                <a:latin typeface="Tahoma"/>
                <a:cs typeface="Tahoma"/>
              </a:rPr>
              <a:t>[</a:t>
            </a:r>
            <a:r>
              <a:rPr dirty="0" sz="1100" spc="-105" i="1">
                <a:latin typeface="Arial"/>
                <a:cs typeface="Arial"/>
              </a:rPr>
              <a:t>s</a:t>
            </a:r>
            <a:r>
              <a:rPr dirty="0" sz="1100" spc="70" i="1">
                <a:latin typeface="Arial"/>
                <a:cs typeface="Arial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45" i="1">
                <a:latin typeface="Arial"/>
                <a:cs typeface="Arial"/>
              </a:rPr>
              <a:t>s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60" i="1">
                <a:latin typeface="Arial"/>
                <a:cs typeface="Arial"/>
              </a:rPr>
              <a:t>m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Tahoma"/>
                <a:cs typeface="Tahoma"/>
              </a:rPr>
              <a:t>1]</a:t>
            </a:r>
            <a:r>
              <a:rPr dirty="0" sz="1100" spc="405">
                <a:latin typeface="Tahoma"/>
                <a:cs typeface="Tahoma"/>
              </a:rPr>
              <a:t> </a:t>
            </a:r>
            <a:r>
              <a:rPr dirty="0" sz="1100" spc="55">
                <a:latin typeface="Calibri"/>
                <a:cs typeface="Calibri"/>
              </a:rPr>
              <a:t>==</a:t>
            </a:r>
            <a:r>
              <a:rPr dirty="0" sz="1100" spc="490">
                <a:latin typeface="Calibri"/>
                <a:cs typeface="Calibri"/>
              </a:rPr>
              <a:t> </a:t>
            </a:r>
            <a:r>
              <a:rPr dirty="0" sz="1100" spc="-45" i="1">
                <a:latin typeface="Arial"/>
                <a:cs typeface="Arial"/>
              </a:rPr>
              <a:t>P</a:t>
            </a:r>
            <a:r>
              <a:rPr dirty="0" sz="1100" spc="-45">
                <a:latin typeface="Tahoma"/>
                <a:cs typeface="Tahoma"/>
              </a:rPr>
              <a:t>[1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m</a:t>
            </a:r>
            <a:r>
              <a:rPr dirty="0" sz="1100" spc="-25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algn="ctr" marR="128270">
              <a:lnSpc>
                <a:spcPct val="100000"/>
              </a:lnSpc>
              <a:spcBef>
                <a:spcPts val="715"/>
              </a:spcBef>
            </a:pPr>
            <a:r>
              <a:rPr dirty="0" sz="1100" spc="210">
                <a:latin typeface="Calibri"/>
                <a:cs typeface="Calibri"/>
              </a:rPr>
              <a:t>print</a:t>
            </a:r>
            <a:r>
              <a:rPr dirty="0" sz="1100" spc="175">
                <a:latin typeface="Calibri"/>
                <a:cs typeface="Calibri"/>
              </a:rPr>
              <a:t>  </a:t>
            </a:r>
            <a:r>
              <a:rPr dirty="0" sz="1100" spc="130">
                <a:latin typeface="Calibri"/>
                <a:cs typeface="Calibri"/>
              </a:rPr>
              <a:t>"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80">
                <a:latin typeface="Calibri"/>
                <a:cs typeface="Calibri"/>
              </a:rPr>
              <a:t>Pattern</a:t>
            </a:r>
            <a:r>
              <a:rPr dirty="0" sz="1100" spc="200">
                <a:latin typeface="Calibri"/>
                <a:cs typeface="Calibri"/>
              </a:rPr>
              <a:t>  </a:t>
            </a:r>
            <a:r>
              <a:rPr dirty="0" sz="1100" spc="114">
                <a:latin typeface="Calibri"/>
                <a:cs typeface="Calibri"/>
              </a:rPr>
              <a:t>found</a:t>
            </a:r>
            <a:r>
              <a:rPr dirty="0" sz="1100" spc="185">
                <a:latin typeface="Calibri"/>
                <a:cs typeface="Calibri"/>
              </a:rPr>
              <a:t>  </a:t>
            </a:r>
            <a:r>
              <a:rPr dirty="0" sz="1100" spc="160">
                <a:latin typeface="Calibri"/>
                <a:cs typeface="Calibri"/>
              </a:rPr>
              <a:t>at</a:t>
            </a:r>
            <a:r>
              <a:rPr dirty="0" sz="1100" spc="185">
                <a:latin typeface="Calibri"/>
                <a:cs typeface="Calibri"/>
              </a:rPr>
              <a:t>  </a:t>
            </a:r>
            <a:r>
              <a:rPr dirty="0" sz="1100" spc="250">
                <a:latin typeface="Calibri"/>
                <a:cs typeface="Calibri"/>
              </a:rPr>
              <a:t>shift</a:t>
            </a:r>
            <a:r>
              <a:rPr dirty="0" sz="1100" spc="175">
                <a:latin typeface="Calibri"/>
                <a:cs typeface="Calibri"/>
              </a:rPr>
              <a:t>  </a:t>
            </a:r>
            <a:r>
              <a:rPr dirty="0" sz="1100" spc="165">
                <a:latin typeface="Calibri"/>
                <a:cs typeface="Calibri"/>
              </a:rPr>
              <a:t>s"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5844" y="2765449"/>
            <a:ext cx="22199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complexity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O</a:t>
            </a:r>
            <a:r>
              <a:rPr dirty="0" sz="1100" spc="-10">
                <a:latin typeface="Tahoma"/>
                <a:cs typeface="Tahoma"/>
              </a:rPr>
              <a:t>((</a:t>
            </a:r>
            <a:r>
              <a:rPr dirty="0" sz="1100" spc="-10" i="1">
                <a:latin typeface="Arial"/>
                <a:cs typeface="Arial"/>
              </a:rPr>
              <a:t>n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60" i="1">
                <a:latin typeface="Arial"/>
                <a:cs typeface="Arial"/>
              </a:rPr>
              <a:t>m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1)</a:t>
            </a:r>
            <a:r>
              <a:rPr dirty="0" sz="1100" spc="-20" i="1">
                <a:latin typeface="Arial"/>
                <a:cs typeface="Arial"/>
              </a:rPr>
              <a:t>m</a:t>
            </a:r>
            <a:r>
              <a:rPr dirty="0" sz="1100" spc="-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 spc="-10"/>
              <a:t>3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2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Rabin</a:t>
            </a:r>
            <a:r>
              <a:rPr dirty="0" spc="-70"/>
              <a:t> </a:t>
            </a:r>
            <a:r>
              <a:rPr dirty="0"/>
              <a:t>Karp</a:t>
            </a:r>
            <a:r>
              <a:rPr dirty="0" spc="-65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044" y="897176"/>
            <a:ext cx="4381500" cy="2090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64769">
              <a:lnSpc>
                <a:spcPct val="154000"/>
              </a:lnSpc>
              <a:spcBef>
                <a:spcPts val="100"/>
              </a:spcBef>
            </a:pPr>
            <a:r>
              <a:rPr dirty="0" sz="1100" spc="-6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Rabin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Karp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Algorithm,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we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utilise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hash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function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quickly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eliminate </a:t>
            </a:r>
            <a:r>
              <a:rPr dirty="0" sz="1100" spc="-20">
                <a:latin typeface="Tahoma"/>
                <a:cs typeface="Tahoma"/>
              </a:rPr>
              <a:t>invalid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shifts.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Consider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hash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function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h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which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maps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length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m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integers.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compute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hashes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pattern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 spc="9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(let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h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 spc="-60">
                <a:latin typeface="Tahoma"/>
                <a:cs typeface="Tahoma"/>
              </a:rPr>
              <a:t>every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shift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text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T</a:t>
            </a:r>
            <a:r>
              <a:rPr dirty="0" sz="1100" spc="130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(denoted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by 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0416" sz="1200" i="1">
                <a:latin typeface="Trebuchet MS"/>
                <a:cs typeface="Trebuchet MS"/>
              </a:rPr>
              <a:t>s</a:t>
            </a:r>
            <a:r>
              <a:rPr dirty="0" baseline="-10416" sz="1200" spc="240" i="1">
                <a:latin typeface="Trebuchet MS"/>
                <a:cs typeface="Trebuchet MS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shift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s</a:t>
            </a:r>
            <a:r>
              <a:rPr dirty="0" sz="1100" spc="-2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63500" marR="55880">
              <a:lnSpc>
                <a:spcPct val="154000"/>
              </a:lnSpc>
            </a:pPr>
            <a:r>
              <a:rPr dirty="0" sz="1100" spc="-30">
                <a:latin typeface="Tahoma"/>
                <a:cs typeface="Tahoma"/>
              </a:rPr>
              <a:t>If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0416" sz="1200" i="1">
                <a:latin typeface="Trebuchet MS"/>
                <a:cs typeface="Trebuchet MS"/>
              </a:rPr>
              <a:t>s</a:t>
            </a:r>
            <a:r>
              <a:rPr dirty="0" baseline="-10416" sz="1200" spc="195" i="1">
                <a:latin typeface="Trebuchet MS"/>
                <a:cs typeface="Trebuchet MS"/>
              </a:rPr>
              <a:t> </a:t>
            </a:r>
            <a:r>
              <a:rPr dirty="0" sz="1100">
                <a:latin typeface="Cambria"/>
                <a:cs typeface="Cambria"/>
              </a:rPr>
              <a:t≯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that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shift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definitely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invalid.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Otherwise,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we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naively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check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shift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see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valid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shift.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710"/>
              </a:spcBef>
            </a:pPr>
            <a:r>
              <a:rPr dirty="0" sz="1100" spc="-20">
                <a:latin typeface="Tahoma"/>
                <a:cs typeface="Tahoma"/>
              </a:rPr>
              <a:t>Worst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case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complexity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O</a:t>
            </a:r>
            <a:r>
              <a:rPr dirty="0" sz="1100" spc="-10">
                <a:latin typeface="Tahoma"/>
                <a:cs typeface="Tahoma"/>
              </a:rPr>
              <a:t>((</a:t>
            </a:r>
            <a:r>
              <a:rPr dirty="0" sz="1100" spc="-10" i="1">
                <a:latin typeface="Arial"/>
                <a:cs typeface="Arial"/>
              </a:rPr>
              <a:t>n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60" i="1">
                <a:latin typeface="Arial"/>
                <a:cs typeface="Arial"/>
              </a:rPr>
              <a:t>m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1)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Cambria"/>
                <a:cs typeface="Cambria"/>
              </a:rPr>
              <a:t>∗ </a:t>
            </a:r>
            <a:r>
              <a:rPr dirty="0" sz="1100" spc="-25" i="1">
                <a:latin typeface="Arial"/>
                <a:cs typeface="Arial"/>
              </a:rPr>
              <a:t>m</a:t>
            </a:r>
            <a:r>
              <a:rPr dirty="0" sz="1100" spc="-2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715"/>
              </a:spcBef>
            </a:pPr>
            <a:r>
              <a:rPr dirty="0" sz="1100" spc="-50">
                <a:latin typeface="Tahoma"/>
                <a:cs typeface="Tahoma"/>
              </a:rPr>
              <a:t>However,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expected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complexity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most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cases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O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n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 i="1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Rabin</a:t>
            </a:r>
            <a:r>
              <a:rPr dirty="0" spc="-70"/>
              <a:t> </a:t>
            </a:r>
            <a:r>
              <a:rPr dirty="0"/>
              <a:t>Karp</a:t>
            </a:r>
            <a:r>
              <a:rPr dirty="0" spc="-65"/>
              <a:t> </a:t>
            </a:r>
            <a:r>
              <a:rPr dirty="0" spc="-10"/>
              <a:t>Algorithm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2989" y="778598"/>
            <a:ext cx="4422140" cy="822960"/>
            <a:chOff x="92989" y="778598"/>
            <a:chExt cx="4422140" cy="822960"/>
          </a:xfrm>
        </p:grpSpPr>
        <p:sp>
          <p:nvSpPr>
            <p:cNvPr id="4" name="object 4" descr=""/>
            <p:cNvSpPr/>
            <p:nvPr/>
          </p:nvSpPr>
          <p:spPr>
            <a:xfrm>
              <a:off x="95529" y="781138"/>
              <a:ext cx="4417060" cy="43180"/>
            </a:xfrm>
            <a:custGeom>
              <a:avLst/>
              <a:gdLst/>
              <a:ahLst/>
              <a:cxnLst/>
              <a:rect l="l" t="t" r="r" b="b"/>
              <a:pathLst>
                <a:path w="4417060" h="43180">
                  <a:moveTo>
                    <a:pt x="4416945" y="0"/>
                  </a:moveTo>
                  <a:lnTo>
                    <a:pt x="0" y="0"/>
                  </a:lnTo>
                  <a:lnTo>
                    <a:pt x="0" y="43014"/>
                  </a:lnTo>
                  <a:lnTo>
                    <a:pt x="4416945" y="43014"/>
                  </a:lnTo>
                  <a:lnTo>
                    <a:pt x="4416945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8056" y="78113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529" y="78366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8544" y="78366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 h="0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469460" y="78366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09947" y="78113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0584" y="824153"/>
              <a:ext cx="38100" cy="258445"/>
            </a:xfrm>
            <a:custGeom>
              <a:avLst/>
              <a:gdLst/>
              <a:ahLst/>
              <a:cxnLst/>
              <a:rect l="l" t="t" r="r" b="b"/>
              <a:pathLst>
                <a:path w="38100" h="258444">
                  <a:moveTo>
                    <a:pt x="37960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37960" y="258114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8056" y="824153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8056" y="824153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8544" y="824153"/>
              <a:ext cx="4369435" cy="258445"/>
            </a:xfrm>
            <a:custGeom>
              <a:avLst/>
              <a:gdLst/>
              <a:ahLst/>
              <a:cxnLst/>
              <a:rect l="l" t="t" r="r" b="b"/>
              <a:pathLst>
                <a:path w="4369435" h="258444">
                  <a:moveTo>
                    <a:pt x="4330903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4330903" y="258114"/>
                  </a:lnTo>
                  <a:lnTo>
                    <a:pt x="4330903" y="0"/>
                  </a:lnTo>
                  <a:close/>
                </a:path>
                <a:path w="4369435" h="258444">
                  <a:moveTo>
                    <a:pt x="4368876" y="0"/>
                  </a:moveTo>
                  <a:lnTo>
                    <a:pt x="4330916" y="0"/>
                  </a:lnTo>
                  <a:lnTo>
                    <a:pt x="4330916" y="258114"/>
                  </a:lnTo>
                  <a:lnTo>
                    <a:pt x="4368876" y="258114"/>
                  </a:lnTo>
                  <a:lnTo>
                    <a:pt x="4368876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09947" y="824153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09947" y="824153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0584" y="1082268"/>
              <a:ext cx="38100" cy="258445"/>
            </a:xfrm>
            <a:custGeom>
              <a:avLst/>
              <a:gdLst/>
              <a:ahLst/>
              <a:cxnLst/>
              <a:rect l="l" t="t" r="r" b="b"/>
              <a:pathLst>
                <a:path w="38100" h="258444">
                  <a:moveTo>
                    <a:pt x="37960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37960" y="258114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8056" y="1082268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8056" y="1082268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8544" y="1082268"/>
              <a:ext cx="4369435" cy="258445"/>
            </a:xfrm>
            <a:custGeom>
              <a:avLst/>
              <a:gdLst/>
              <a:ahLst/>
              <a:cxnLst/>
              <a:rect l="l" t="t" r="r" b="b"/>
              <a:pathLst>
                <a:path w="4369435" h="258444">
                  <a:moveTo>
                    <a:pt x="4330903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4330903" y="258114"/>
                  </a:lnTo>
                  <a:lnTo>
                    <a:pt x="4330903" y="0"/>
                  </a:lnTo>
                  <a:close/>
                </a:path>
                <a:path w="4369435" h="258444">
                  <a:moveTo>
                    <a:pt x="4368876" y="0"/>
                  </a:moveTo>
                  <a:lnTo>
                    <a:pt x="4330916" y="0"/>
                  </a:lnTo>
                  <a:lnTo>
                    <a:pt x="4330916" y="258114"/>
                  </a:lnTo>
                  <a:lnTo>
                    <a:pt x="4368876" y="258114"/>
                  </a:lnTo>
                  <a:lnTo>
                    <a:pt x="4368876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09947" y="1082268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09947" y="1082268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0584" y="1340370"/>
              <a:ext cx="38100" cy="258445"/>
            </a:xfrm>
            <a:custGeom>
              <a:avLst/>
              <a:gdLst/>
              <a:ahLst/>
              <a:cxnLst/>
              <a:rect l="l" t="t" r="r" b="b"/>
              <a:pathLst>
                <a:path w="38100" h="258444">
                  <a:moveTo>
                    <a:pt x="37960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37960" y="258114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8056" y="134037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8056" y="134037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38544" y="1340370"/>
              <a:ext cx="4369435" cy="258445"/>
            </a:xfrm>
            <a:custGeom>
              <a:avLst/>
              <a:gdLst/>
              <a:ahLst/>
              <a:cxnLst/>
              <a:rect l="l" t="t" r="r" b="b"/>
              <a:pathLst>
                <a:path w="4369435" h="258444">
                  <a:moveTo>
                    <a:pt x="4330903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4330903" y="258114"/>
                  </a:lnTo>
                  <a:lnTo>
                    <a:pt x="4330903" y="0"/>
                  </a:lnTo>
                  <a:close/>
                </a:path>
                <a:path w="4369435" h="258444">
                  <a:moveTo>
                    <a:pt x="4368876" y="0"/>
                  </a:moveTo>
                  <a:lnTo>
                    <a:pt x="4330916" y="0"/>
                  </a:lnTo>
                  <a:lnTo>
                    <a:pt x="4330916" y="258114"/>
                  </a:lnTo>
                  <a:lnTo>
                    <a:pt x="4368876" y="258114"/>
                  </a:lnTo>
                  <a:lnTo>
                    <a:pt x="4368876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09947" y="134037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09947" y="134037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00444" y="761730"/>
            <a:ext cx="3062605" cy="8001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815"/>
              </a:spcBef>
            </a:pPr>
            <a:r>
              <a:rPr dirty="0" sz="1100">
                <a:latin typeface="Calibri"/>
                <a:cs typeface="Calibri"/>
              </a:rPr>
              <a:t>p</a:t>
            </a:r>
            <a:r>
              <a:rPr dirty="0" sz="1100" spc="155">
                <a:latin typeface="Calibri"/>
                <a:cs typeface="Calibri"/>
              </a:rPr>
              <a:t> 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70">
                <a:latin typeface="Calibri"/>
                <a:cs typeface="Calibri"/>
              </a:rPr>
              <a:t>  </a:t>
            </a:r>
            <a:r>
              <a:rPr dirty="0" sz="1100" spc="110">
                <a:latin typeface="Calibri"/>
                <a:cs typeface="Calibri"/>
              </a:rPr>
              <a:t>hash</a:t>
            </a:r>
            <a:r>
              <a:rPr dirty="0" sz="1100" spc="195">
                <a:latin typeface="Calibri"/>
                <a:cs typeface="Calibri"/>
              </a:rPr>
              <a:t>  </a:t>
            </a:r>
            <a:r>
              <a:rPr dirty="0" sz="1100" spc="165">
                <a:latin typeface="Calibri"/>
                <a:cs typeface="Calibri"/>
              </a:rPr>
              <a:t>value</a:t>
            </a:r>
            <a:r>
              <a:rPr dirty="0" sz="1100" spc="185">
                <a:latin typeface="Calibri"/>
                <a:cs typeface="Calibri"/>
              </a:rPr>
              <a:t>  </a:t>
            </a:r>
            <a:r>
              <a:rPr dirty="0" sz="1100" spc="150">
                <a:latin typeface="Calibri"/>
                <a:cs typeface="Calibri"/>
              </a:rPr>
              <a:t>of</a:t>
            </a:r>
            <a:r>
              <a:rPr dirty="0" sz="1100" spc="190">
                <a:latin typeface="Calibri"/>
                <a:cs typeface="Calibri"/>
              </a:rPr>
              <a:t>  </a:t>
            </a:r>
            <a:r>
              <a:rPr dirty="0" sz="1100" spc="175">
                <a:latin typeface="Calibri"/>
                <a:cs typeface="Calibri"/>
              </a:rPr>
              <a:t>pattern</a:t>
            </a:r>
            <a:r>
              <a:rPr dirty="0" sz="1100" spc="175">
                <a:latin typeface="Calibri"/>
                <a:cs typeface="Calibri"/>
              </a:rPr>
              <a:t>  </a:t>
            </a:r>
            <a:r>
              <a:rPr dirty="0" sz="1100" spc="-50">
                <a:latin typeface="Calibri"/>
                <a:cs typeface="Calibri"/>
              </a:rPr>
              <a:t>P</a:t>
            </a:r>
            <a:endParaRPr sz="1100">
              <a:latin typeface="Calibri"/>
              <a:cs typeface="Calibri"/>
            </a:endParaRPr>
          </a:p>
          <a:p>
            <a:pPr marL="48895" marR="30480" indent="-11430">
              <a:lnSpc>
                <a:spcPct val="154000"/>
              </a:lnSpc>
            </a:pP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0416" sz="1200">
                <a:latin typeface="Tahoma"/>
                <a:cs typeface="Tahoma"/>
              </a:rPr>
              <a:t>0</a:t>
            </a:r>
            <a:r>
              <a:rPr dirty="0" baseline="-10416" sz="1200" spc="187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hash</a:t>
            </a:r>
            <a:r>
              <a:rPr dirty="0" sz="1100" spc="370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value</a:t>
            </a:r>
            <a:r>
              <a:rPr dirty="0" sz="1100" spc="37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of</a:t>
            </a:r>
            <a:r>
              <a:rPr dirty="0" sz="1100" spc="375">
                <a:latin typeface="Calibri"/>
                <a:cs typeface="Calibri"/>
              </a:rPr>
              <a:t> </a:t>
            </a:r>
            <a:r>
              <a:rPr dirty="0" sz="1100" spc="215">
                <a:latin typeface="Calibri"/>
                <a:cs typeface="Calibri"/>
              </a:rPr>
              <a:t>first</a:t>
            </a:r>
            <a:r>
              <a:rPr dirty="0" sz="1100" spc="370">
                <a:latin typeface="Calibri"/>
                <a:cs typeface="Calibri"/>
              </a:rPr>
              <a:t> </a:t>
            </a:r>
            <a:r>
              <a:rPr dirty="0" sz="1100" spc="-310">
                <a:latin typeface="Calibri"/>
                <a:cs typeface="Calibri"/>
              </a:rPr>
              <a:t>m</a:t>
            </a:r>
            <a:r>
              <a:rPr dirty="0" sz="1100" spc="370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characters</a:t>
            </a:r>
            <a:r>
              <a:rPr dirty="0" sz="1100" spc="37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of</a:t>
            </a:r>
            <a:r>
              <a:rPr dirty="0" sz="1100" spc="37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T</a:t>
            </a:r>
            <a:r>
              <a:rPr dirty="0" sz="1100" spc="190">
                <a:latin typeface="Calibri"/>
                <a:cs typeface="Calibri"/>
              </a:rPr>
              <a:t> for</a:t>
            </a:r>
            <a:r>
              <a:rPr dirty="0" sz="1100" spc="484">
                <a:latin typeface="Calibri"/>
                <a:cs typeface="Calibri"/>
              </a:rPr>
              <a:t> 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</a:t>
            </a:r>
            <a:r>
              <a:rPr dirty="0" sz="1100" spc="400">
                <a:latin typeface="Tahoma"/>
                <a:cs typeface="Tahoma"/>
              </a:rPr>
              <a:t> </a:t>
            </a:r>
            <a:r>
              <a:rPr dirty="0" sz="1100" spc="135">
                <a:latin typeface="Calibri"/>
                <a:cs typeface="Calibri"/>
              </a:rPr>
              <a:t>to</a:t>
            </a:r>
            <a:r>
              <a:rPr dirty="0" sz="1100" spc="484">
                <a:latin typeface="Calibri"/>
                <a:cs typeface="Calibri"/>
              </a:rPr>
              <a:t> </a:t>
            </a:r>
            <a:r>
              <a:rPr dirty="0" sz="1100" spc="-60" i="1">
                <a:latin typeface="Arial"/>
                <a:cs typeface="Arial"/>
              </a:rPr>
              <a:t>n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50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5516" y="1595945"/>
            <a:ext cx="4417060" cy="779780"/>
            <a:chOff x="95516" y="1595945"/>
            <a:chExt cx="4417060" cy="779780"/>
          </a:xfrm>
        </p:grpSpPr>
        <p:sp>
          <p:nvSpPr>
            <p:cNvPr id="30" name="object 30" descr=""/>
            <p:cNvSpPr/>
            <p:nvPr/>
          </p:nvSpPr>
          <p:spPr>
            <a:xfrm>
              <a:off x="100583" y="1598485"/>
              <a:ext cx="38100" cy="258445"/>
            </a:xfrm>
            <a:custGeom>
              <a:avLst/>
              <a:gdLst/>
              <a:ahLst/>
              <a:cxnLst/>
              <a:rect l="l" t="t" r="r" b="b"/>
              <a:pathLst>
                <a:path w="38100" h="258444">
                  <a:moveTo>
                    <a:pt x="37960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37960" y="258114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8056" y="1598485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8056" y="1598485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38544" y="1598485"/>
              <a:ext cx="4369435" cy="258445"/>
            </a:xfrm>
            <a:custGeom>
              <a:avLst/>
              <a:gdLst/>
              <a:ahLst/>
              <a:cxnLst/>
              <a:rect l="l" t="t" r="r" b="b"/>
              <a:pathLst>
                <a:path w="4369435" h="258444">
                  <a:moveTo>
                    <a:pt x="4330903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4330903" y="258114"/>
                  </a:lnTo>
                  <a:lnTo>
                    <a:pt x="4330903" y="0"/>
                  </a:lnTo>
                  <a:close/>
                </a:path>
                <a:path w="4369435" h="258444">
                  <a:moveTo>
                    <a:pt x="4368876" y="0"/>
                  </a:moveTo>
                  <a:lnTo>
                    <a:pt x="4330916" y="0"/>
                  </a:lnTo>
                  <a:lnTo>
                    <a:pt x="4330916" y="258114"/>
                  </a:lnTo>
                  <a:lnTo>
                    <a:pt x="4368876" y="258114"/>
                  </a:lnTo>
                  <a:lnTo>
                    <a:pt x="4368876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09947" y="1598485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09947" y="1598485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0583" y="1856600"/>
              <a:ext cx="38100" cy="258445"/>
            </a:xfrm>
            <a:custGeom>
              <a:avLst/>
              <a:gdLst/>
              <a:ahLst/>
              <a:cxnLst/>
              <a:rect l="l" t="t" r="r" b="b"/>
              <a:pathLst>
                <a:path w="38100" h="258444">
                  <a:moveTo>
                    <a:pt x="37960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37960" y="258114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8056" y="185660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8056" y="185660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38544" y="1856600"/>
              <a:ext cx="4369435" cy="258445"/>
            </a:xfrm>
            <a:custGeom>
              <a:avLst/>
              <a:gdLst/>
              <a:ahLst/>
              <a:cxnLst/>
              <a:rect l="l" t="t" r="r" b="b"/>
              <a:pathLst>
                <a:path w="4369435" h="258444">
                  <a:moveTo>
                    <a:pt x="4330903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4330903" y="258114"/>
                  </a:lnTo>
                  <a:lnTo>
                    <a:pt x="4330903" y="0"/>
                  </a:lnTo>
                  <a:close/>
                </a:path>
                <a:path w="4369435" h="258444">
                  <a:moveTo>
                    <a:pt x="4368876" y="0"/>
                  </a:moveTo>
                  <a:lnTo>
                    <a:pt x="4330916" y="0"/>
                  </a:lnTo>
                  <a:lnTo>
                    <a:pt x="4330916" y="258114"/>
                  </a:lnTo>
                  <a:lnTo>
                    <a:pt x="4368876" y="258114"/>
                  </a:lnTo>
                  <a:lnTo>
                    <a:pt x="4368876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509947" y="185660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509947" y="185660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00583" y="2114715"/>
              <a:ext cx="38100" cy="258445"/>
            </a:xfrm>
            <a:custGeom>
              <a:avLst/>
              <a:gdLst/>
              <a:ahLst/>
              <a:cxnLst/>
              <a:rect l="l" t="t" r="r" b="b"/>
              <a:pathLst>
                <a:path w="38100" h="258444">
                  <a:moveTo>
                    <a:pt x="37960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37960" y="258114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8056" y="2114715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8056" y="2114715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38544" y="2114715"/>
              <a:ext cx="4369435" cy="258445"/>
            </a:xfrm>
            <a:custGeom>
              <a:avLst/>
              <a:gdLst/>
              <a:ahLst/>
              <a:cxnLst/>
              <a:rect l="l" t="t" r="r" b="b"/>
              <a:pathLst>
                <a:path w="4369435" h="258444">
                  <a:moveTo>
                    <a:pt x="4330903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4330903" y="258114"/>
                  </a:lnTo>
                  <a:lnTo>
                    <a:pt x="4330903" y="0"/>
                  </a:lnTo>
                  <a:close/>
                </a:path>
                <a:path w="4369435" h="258444">
                  <a:moveTo>
                    <a:pt x="4368876" y="0"/>
                  </a:moveTo>
                  <a:lnTo>
                    <a:pt x="4330916" y="0"/>
                  </a:lnTo>
                  <a:lnTo>
                    <a:pt x="4330916" y="258114"/>
                  </a:lnTo>
                  <a:lnTo>
                    <a:pt x="4368876" y="258114"/>
                  </a:lnTo>
                  <a:lnTo>
                    <a:pt x="4368876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509947" y="2114715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509947" y="2114715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284708" y="1536062"/>
            <a:ext cx="2236470" cy="80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090" marR="37465" indent="-174625">
              <a:lnSpc>
                <a:spcPct val="154000"/>
              </a:lnSpc>
              <a:spcBef>
                <a:spcPts val="100"/>
              </a:spcBef>
            </a:pPr>
            <a:r>
              <a:rPr dirty="0" sz="1100" spc="315">
                <a:latin typeface="Calibri"/>
                <a:cs typeface="Calibri"/>
              </a:rPr>
              <a:t>if</a:t>
            </a:r>
            <a:r>
              <a:rPr dirty="0" sz="1100" spc="140">
                <a:latin typeface="Calibri"/>
                <a:cs typeface="Calibri"/>
              </a:rPr>
              <a:t> 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 spc="4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0416" sz="1200" i="1">
                <a:latin typeface="Trebuchet MS"/>
                <a:cs typeface="Trebuchet MS"/>
              </a:rPr>
              <a:t>s</a:t>
            </a:r>
            <a:r>
              <a:rPr dirty="0" baseline="-10416" sz="1200" spc="300" i="1">
                <a:latin typeface="Trebuchet MS"/>
                <a:cs typeface="Trebuchet MS"/>
              </a:rPr>
              <a:t>  </a:t>
            </a:r>
            <a:r>
              <a:rPr dirty="0" sz="1100" spc="180">
                <a:latin typeface="Calibri"/>
                <a:cs typeface="Calibri"/>
              </a:rPr>
              <a:t>//</a:t>
            </a:r>
            <a:r>
              <a:rPr dirty="0" sz="1100" spc="140">
                <a:latin typeface="Calibri"/>
                <a:cs typeface="Calibri"/>
              </a:rPr>
              <a:t>  </a:t>
            </a:r>
            <a:r>
              <a:rPr dirty="0" sz="1100" spc="275">
                <a:latin typeface="Calibri"/>
                <a:cs typeface="Calibri"/>
              </a:rPr>
              <a:t>if</a:t>
            </a:r>
            <a:r>
              <a:rPr dirty="0" sz="1100" spc="340">
                <a:latin typeface="Calibri"/>
                <a:cs typeface="Calibri"/>
              </a:rPr>
              <a:t> </a:t>
            </a:r>
            <a:r>
              <a:rPr dirty="0" sz="1100" spc="150">
                <a:latin typeface="Calibri"/>
                <a:cs typeface="Calibri"/>
              </a:rPr>
              <a:t>valid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165">
                <a:latin typeface="Calibri"/>
                <a:cs typeface="Calibri"/>
              </a:rPr>
              <a:t>shift</a:t>
            </a:r>
            <a:r>
              <a:rPr dirty="0" sz="1100" spc="315">
                <a:latin typeface="Calibri"/>
                <a:cs typeface="Calibri"/>
              </a:rPr>
              <a:t> if</a:t>
            </a:r>
            <a:r>
              <a:rPr dirty="0" sz="1100" spc="150">
                <a:latin typeface="Calibri"/>
                <a:cs typeface="Calibri"/>
              </a:rPr>
              <a:t>  </a:t>
            </a:r>
            <a:r>
              <a:rPr dirty="0" sz="1100" spc="-45" i="1">
                <a:latin typeface="Arial"/>
                <a:cs typeface="Arial"/>
              </a:rPr>
              <a:t>P</a:t>
            </a:r>
            <a:r>
              <a:rPr dirty="0" sz="1100" spc="-45">
                <a:latin typeface="Tahoma"/>
                <a:cs typeface="Tahoma"/>
              </a:rPr>
              <a:t>[1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85" i="1">
                <a:latin typeface="Arial"/>
                <a:cs typeface="Arial"/>
              </a:rPr>
              <a:t>m</a:t>
            </a:r>
            <a:r>
              <a:rPr dirty="0" sz="1100" spc="-85">
                <a:latin typeface="Tahoma"/>
                <a:cs typeface="Tahoma"/>
              </a:rPr>
              <a:t>]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60" i="1">
                <a:latin typeface="Arial"/>
                <a:cs typeface="Arial"/>
              </a:rPr>
              <a:t>T</a:t>
            </a:r>
            <a:r>
              <a:rPr dirty="0" sz="1100" spc="-150" i="1">
                <a:latin typeface="Arial"/>
                <a:cs typeface="Arial"/>
              </a:rPr>
              <a:t> </a:t>
            </a:r>
            <a:r>
              <a:rPr dirty="0" sz="1100" spc="-135">
                <a:latin typeface="Tahoma"/>
                <a:cs typeface="Tahoma"/>
              </a:rPr>
              <a:t>[</a:t>
            </a:r>
            <a:r>
              <a:rPr dirty="0" sz="1100" spc="-135" i="1">
                <a:latin typeface="Arial"/>
                <a:cs typeface="Arial"/>
              </a:rPr>
              <a:t>s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1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45" i="1">
                <a:latin typeface="Arial"/>
                <a:cs typeface="Arial"/>
              </a:rPr>
              <a:t>s</a:t>
            </a:r>
            <a:r>
              <a:rPr dirty="0" sz="1100" spc="4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m</a:t>
            </a:r>
            <a:r>
              <a:rPr dirty="0" sz="1100" spc="-45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389255">
              <a:lnSpc>
                <a:spcPct val="100000"/>
              </a:lnSpc>
              <a:spcBef>
                <a:spcPts val="710"/>
              </a:spcBef>
            </a:pPr>
            <a:r>
              <a:rPr dirty="0" sz="1100" spc="210">
                <a:latin typeface="Calibri"/>
                <a:cs typeface="Calibri"/>
              </a:rPr>
              <a:t>print</a:t>
            </a:r>
            <a:r>
              <a:rPr dirty="0" sz="1100" spc="175">
                <a:latin typeface="Calibri"/>
                <a:cs typeface="Calibri"/>
              </a:rPr>
              <a:t>  </a:t>
            </a:r>
            <a:r>
              <a:rPr dirty="0" sz="1100" spc="130">
                <a:latin typeface="Calibri"/>
                <a:cs typeface="Calibri"/>
              </a:rPr>
              <a:t>"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80">
                <a:latin typeface="Calibri"/>
                <a:cs typeface="Calibri"/>
              </a:rPr>
              <a:t>Pattern</a:t>
            </a:r>
            <a:r>
              <a:rPr dirty="0" sz="1100" spc="200">
                <a:latin typeface="Calibri"/>
                <a:cs typeface="Calibri"/>
              </a:rPr>
              <a:t>  </a:t>
            </a:r>
            <a:r>
              <a:rPr dirty="0" sz="1100" spc="155">
                <a:latin typeface="Calibri"/>
                <a:cs typeface="Calibri"/>
              </a:rPr>
              <a:t>occurs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579556" y="2144152"/>
            <a:ext cx="1490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>
                <a:latin typeface="Calibri"/>
                <a:cs typeface="Calibri"/>
              </a:rPr>
              <a:t>in</a:t>
            </a:r>
            <a:r>
              <a:rPr dirty="0" sz="1100" spc="165">
                <a:latin typeface="Calibri"/>
                <a:cs typeface="Calibri"/>
              </a:rPr>
              <a:t>  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170">
                <a:latin typeface="Calibri"/>
                <a:cs typeface="Calibri"/>
              </a:rPr>
              <a:t>  </a:t>
            </a:r>
            <a:r>
              <a:rPr dirty="0" sz="1100" spc="160">
                <a:latin typeface="Calibri"/>
                <a:cs typeface="Calibri"/>
              </a:rPr>
              <a:t>at</a:t>
            </a:r>
            <a:r>
              <a:rPr dirty="0" sz="1100" spc="190">
                <a:latin typeface="Calibri"/>
                <a:cs typeface="Calibri"/>
              </a:rPr>
              <a:t>  </a:t>
            </a:r>
            <a:r>
              <a:rPr dirty="0" sz="1100" spc="250">
                <a:latin typeface="Calibri"/>
                <a:cs typeface="Calibri"/>
              </a:rPr>
              <a:t>shift</a:t>
            </a:r>
            <a:r>
              <a:rPr dirty="0" sz="1100" spc="175">
                <a:latin typeface="Calibri"/>
                <a:cs typeface="Calibri"/>
              </a:rPr>
              <a:t>  </a:t>
            </a:r>
            <a:r>
              <a:rPr dirty="0" sz="1100" spc="229">
                <a:latin typeface="Calibri"/>
                <a:cs typeface="Calibri"/>
              </a:rPr>
              <a:t>s."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95516" y="2370290"/>
            <a:ext cx="4417060" cy="521334"/>
            <a:chOff x="95516" y="2370290"/>
            <a:chExt cx="4417060" cy="521334"/>
          </a:xfrm>
        </p:grpSpPr>
        <p:sp>
          <p:nvSpPr>
            <p:cNvPr id="51" name="object 51" descr=""/>
            <p:cNvSpPr/>
            <p:nvPr/>
          </p:nvSpPr>
          <p:spPr>
            <a:xfrm>
              <a:off x="100583" y="2372830"/>
              <a:ext cx="38100" cy="258445"/>
            </a:xfrm>
            <a:custGeom>
              <a:avLst/>
              <a:gdLst/>
              <a:ahLst/>
              <a:cxnLst/>
              <a:rect l="l" t="t" r="r" b="b"/>
              <a:pathLst>
                <a:path w="38100" h="258444">
                  <a:moveTo>
                    <a:pt x="37960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37960" y="258114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8056" y="237283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8056" y="237283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38544" y="2372829"/>
              <a:ext cx="4369435" cy="258445"/>
            </a:xfrm>
            <a:custGeom>
              <a:avLst/>
              <a:gdLst/>
              <a:ahLst/>
              <a:cxnLst/>
              <a:rect l="l" t="t" r="r" b="b"/>
              <a:pathLst>
                <a:path w="4369435" h="258444">
                  <a:moveTo>
                    <a:pt x="4330903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4330903" y="258114"/>
                  </a:lnTo>
                  <a:lnTo>
                    <a:pt x="4330903" y="0"/>
                  </a:lnTo>
                  <a:close/>
                </a:path>
                <a:path w="4369435" h="258444">
                  <a:moveTo>
                    <a:pt x="4368876" y="0"/>
                  </a:moveTo>
                  <a:lnTo>
                    <a:pt x="4330916" y="0"/>
                  </a:lnTo>
                  <a:lnTo>
                    <a:pt x="4330916" y="258114"/>
                  </a:lnTo>
                  <a:lnTo>
                    <a:pt x="4368876" y="258114"/>
                  </a:lnTo>
                  <a:lnTo>
                    <a:pt x="4368876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509947" y="237283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509947" y="2372830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0583" y="2630932"/>
              <a:ext cx="38100" cy="258445"/>
            </a:xfrm>
            <a:custGeom>
              <a:avLst/>
              <a:gdLst/>
              <a:ahLst/>
              <a:cxnLst/>
              <a:rect l="l" t="t" r="r" b="b"/>
              <a:pathLst>
                <a:path w="38100" h="258444">
                  <a:moveTo>
                    <a:pt x="37960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37960" y="258114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8056" y="2630932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8056" y="2630932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38544" y="2630932"/>
              <a:ext cx="4369435" cy="258445"/>
            </a:xfrm>
            <a:custGeom>
              <a:avLst/>
              <a:gdLst/>
              <a:ahLst/>
              <a:cxnLst/>
              <a:rect l="l" t="t" r="r" b="b"/>
              <a:pathLst>
                <a:path w="4369435" h="258444">
                  <a:moveTo>
                    <a:pt x="4330903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4330903" y="258114"/>
                  </a:lnTo>
                  <a:lnTo>
                    <a:pt x="4330903" y="0"/>
                  </a:lnTo>
                  <a:close/>
                </a:path>
                <a:path w="4369435" h="258444">
                  <a:moveTo>
                    <a:pt x="4368876" y="0"/>
                  </a:moveTo>
                  <a:lnTo>
                    <a:pt x="4330916" y="0"/>
                  </a:lnTo>
                  <a:lnTo>
                    <a:pt x="4330916" y="258114"/>
                  </a:lnTo>
                  <a:lnTo>
                    <a:pt x="4368876" y="258114"/>
                  </a:lnTo>
                  <a:lnTo>
                    <a:pt x="4368876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509947" y="2630932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509947" y="2630932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2457107" y="2681159"/>
            <a:ext cx="313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7575" sz="1650" spc="44" i="1">
                <a:latin typeface="Arial"/>
                <a:cs typeface="Arial"/>
              </a:rPr>
              <a:t>t</a:t>
            </a:r>
            <a:r>
              <a:rPr dirty="0" sz="800" spc="30" i="1">
                <a:latin typeface="Trebuchet MS"/>
                <a:cs typeface="Trebuchet MS"/>
              </a:rPr>
              <a:t>s</a:t>
            </a:r>
            <a:r>
              <a:rPr dirty="0" sz="800" spc="30">
                <a:latin typeface="Tahoma"/>
                <a:cs typeface="Tahoma"/>
              </a:rPr>
              <a:t>+1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2819831" y="2660369"/>
            <a:ext cx="1228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>
                <a:latin typeface="Calibri"/>
                <a:cs typeface="Calibri"/>
              </a:rPr>
              <a:t>(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hash</a:t>
            </a:r>
            <a:r>
              <a:rPr dirty="0" sz="1100" spc="185">
                <a:latin typeface="Calibri"/>
                <a:cs typeface="Calibri"/>
              </a:rPr>
              <a:t>  </a:t>
            </a:r>
            <a:r>
              <a:rPr dirty="0" sz="1100" spc="190">
                <a:latin typeface="Calibri"/>
                <a:cs typeface="Calibri"/>
              </a:rPr>
              <a:t>for</a:t>
            </a:r>
            <a:r>
              <a:rPr dirty="0" sz="1100" spc="190">
                <a:latin typeface="Calibri"/>
                <a:cs typeface="Calibri"/>
              </a:rPr>
              <a:t>  </a:t>
            </a:r>
            <a:r>
              <a:rPr dirty="0" sz="1100" spc="125">
                <a:latin typeface="Calibri"/>
                <a:cs typeface="Calibri"/>
              </a:rPr>
              <a:t>next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95516" y="2886506"/>
            <a:ext cx="4417060" cy="263525"/>
            <a:chOff x="95516" y="2886506"/>
            <a:chExt cx="4417060" cy="263525"/>
          </a:xfrm>
        </p:grpSpPr>
        <p:sp>
          <p:nvSpPr>
            <p:cNvPr id="66" name="object 66" descr=""/>
            <p:cNvSpPr/>
            <p:nvPr/>
          </p:nvSpPr>
          <p:spPr>
            <a:xfrm>
              <a:off x="100583" y="2889046"/>
              <a:ext cx="38100" cy="258445"/>
            </a:xfrm>
            <a:custGeom>
              <a:avLst/>
              <a:gdLst/>
              <a:ahLst/>
              <a:cxnLst/>
              <a:rect l="l" t="t" r="r" b="b"/>
              <a:pathLst>
                <a:path w="38100" h="258444">
                  <a:moveTo>
                    <a:pt x="37960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37960" y="258114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8056" y="2889046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98056" y="2889046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38544" y="2889046"/>
              <a:ext cx="4369435" cy="258445"/>
            </a:xfrm>
            <a:custGeom>
              <a:avLst/>
              <a:gdLst/>
              <a:ahLst/>
              <a:cxnLst/>
              <a:rect l="l" t="t" r="r" b="b"/>
              <a:pathLst>
                <a:path w="4369435" h="258444">
                  <a:moveTo>
                    <a:pt x="4330903" y="0"/>
                  </a:moveTo>
                  <a:lnTo>
                    <a:pt x="0" y="0"/>
                  </a:lnTo>
                  <a:lnTo>
                    <a:pt x="0" y="258114"/>
                  </a:lnTo>
                  <a:lnTo>
                    <a:pt x="4330903" y="258114"/>
                  </a:lnTo>
                  <a:lnTo>
                    <a:pt x="4330903" y="0"/>
                  </a:lnTo>
                  <a:close/>
                </a:path>
                <a:path w="4369435" h="258444">
                  <a:moveTo>
                    <a:pt x="4368876" y="0"/>
                  </a:moveTo>
                  <a:lnTo>
                    <a:pt x="4330916" y="0"/>
                  </a:lnTo>
                  <a:lnTo>
                    <a:pt x="4330916" y="258114"/>
                  </a:lnTo>
                  <a:lnTo>
                    <a:pt x="4368876" y="258114"/>
                  </a:lnTo>
                  <a:lnTo>
                    <a:pt x="4368876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509947" y="2889046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509947" y="2889046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w="0" h="258444">
                  <a:moveTo>
                    <a:pt x="0" y="2581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459282" y="2310394"/>
            <a:ext cx="1977389" cy="8001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dirty="0" sz="1100" spc="315">
                <a:latin typeface="Calibri"/>
                <a:cs typeface="Calibri"/>
              </a:rPr>
              <a:t>if</a:t>
            </a:r>
            <a:r>
              <a:rPr dirty="0" sz="1100" spc="434">
                <a:latin typeface="Calibri"/>
                <a:cs typeface="Calibri"/>
              </a:rPr>
              <a:t> 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60" i="1">
                <a:latin typeface="Verdana"/>
                <a:cs typeface="Verdana"/>
              </a:rPr>
              <a:t>&lt;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 spc="-60" i="1">
                <a:latin typeface="Arial"/>
                <a:cs typeface="Arial"/>
              </a:rPr>
              <a:t>n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−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0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467995" marR="30480" indent="-252729">
              <a:lnSpc>
                <a:spcPct val="154000"/>
              </a:lnSpc>
            </a:pPr>
            <a:r>
              <a:rPr dirty="0" sz="1100" spc="85">
                <a:latin typeface="Calibri"/>
                <a:cs typeface="Calibri"/>
              </a:rPr>
              <a:t>compute</a:t>
            </a:r>
            <a:r>
              <a:rPr dirty="0" sz="1100" spc="190">
                <a:latin typeface="Calibri"/>
                <a:cs typeface="Calibri"/>
              </a:rPr>
              <a:t>  </a:t>
            </a:r>
            <a:r>
              <a:rPr dirty="0" sz="1100" spc="130">
                <a:latin typeface="Calibri"/>
                <a:cs typeface="Calibri"/>
              </a:rPr>
              <a:t>the</a:t>
            </a:r>
            <a:r>
              <a:rPr dirty="0" sz="1100" spc="185">
                <a:latin typeface="Calibri"/>
                <a:cs typeface="Calibri"/>
              </a:rPr>
              <a:t>  </a:t>
            </a:r>
            <a:r>
              <a:rPr dirty="0" sz="1100" spc="165">
                <a:latin typeface="Calibri"/>
                <a:cs typeface="Calibri"/>
              </a:rPr>
              <a:t>value</a:t>
            </a:r>
            <a:r>
              <a:rPr dirty="0" sz="1100" spc="185">
                <a:latin typeface="Calibri"/>
                <a:cs typeface="Calibri"/>
              </a:rPr>
              <a:t>  </a:t>
            </a:r>
            <a:r>
              <a:rPr dirty="0" sz="1100" spc="125">
                <a:latin typeface="Calibri"/>
                <a:cs typeface="Calibri"/>
              </a:rPr>
              <a:t>of </a:t>
            </a:r>
            <a:r>
              <a:rPr dirty="0" sz="1100" spc="275">
                <a:latin typeface="Calibri"/>
                <a:cs typeface="Calibri"/>
              </a:rPr>
              <a:t>shift)</a:t>
            </a:r>
            <a:r>
              <a:rPr dirty="0" sz="1100" spc="170">
                <a:latin typeface="Calibri"/>
                <a:cs typeface="Calibri"/>
              </a:rPr>
              <a:t>  </a:t>
            </a:r>
            <a:r>
              <a:rPr dirty="0" sz="1100" spc="175">
                <a:latin typeface="Calibri"/>
                <a:cs typeface="Calibri"/>
              </a:rPr>
              <a:t>using</a:t>
            </a:r>
            <a:r>
              <a:rPr dirty="0" sz="1100" spc="145">
                <a:latin typeface="Calibri"/>
                <a:cs typeface="Calibri"/>
              </a:rPr>
              <a:t>  </a:t>
            </a:r>
            <a:r>
              <a:rPr dirty="0" sz="1100" spc="-25" i="1">
                <a:latin typeface="Arial"/>
                <a:cs typeface="Arial"/>
              </a:rPr>
              <a:t>t</a:t>
            </a:r>
            <a:r>
              <a:rPr dirty="0" baseline="-10416" sz="1200" spc="-37" i="1">
                <a:latin typeface="Trebuchet MS"/>
                <a:cs typeface="Trebuchet MS"/>
              </a:rPr>
              <a:t>s</a:t>
            </a:r>
            <a:endParaRPr baseline="-10416" sz="1200">
              <a:latin typeface="Trebuchet MS"/>
              <a:cs typeface="Trebuchet MS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95529" y="3147161"/>
            <a:ext cx="4417060" cy="43180"/>
            <a:chOff x="95529" y="3147161"/>
            <a:chExt cx="4417060" cy="43180"/>
          </a:xfrm>
        </p:grpSpPr>
        <p:sp>
          <p:nvSpPr>
            <p:cNvPr id="74" name="object 74" descr=""/>
            <p:cNvSpPr/>
            <p:nvPr/>
          </p:nvSpPr>
          <p:spPr>
            <a:xfrm>
              <a:off x="95529" y="3147161"/>
              <a:ext cx="4417060" cy="43180"/>
            </a:xfrm>
            <a:custGeom>
              <a:avLst/>
              <a:gdLst/>
              <a:ahLst/>
              <a:cxnLst/>
              <a:rect l="l" t="t" r="r" b="b"/>
              <a:pathLst>
                <a:path w="4417060" h="43180">
                  <a:moveTo>
                    <a:pt x="4416945" y="0"/>
                  </a:moveTo>
                  <a:lnTo>
                    <a:pt x="0" y="0"/>
                  </a:lnTo>
                  <a:lnTo>
                    <a:pt x="0" y="43014"/>
                  </a:lnTo>
                  <a:lnTo>
                    <a:pt x="4416945" y="43014"/>
                  </a:lnTo>
                  <a:lnTo>
                    <a:pt x="4416945" y="0"/>
                  </a:lnTo>
                  <a:close/>
                </a:path>
              </a:pathLst>
            </a:custGeom>
            <a:solidFill>
              <a:srgbClr val="FFF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98056" y="3147161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95529" y="318764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38544" y="3187649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 h="0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469460" y="318764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509947" y="3147161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1" name="object 81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85" name="object 85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2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87" name="object 8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13763"/>
            <a:ext cx="29825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String</a:t>
            </a:r>
            <a:r>
              <a:rPr dirty="0" spc="-70"/>
              <a:t> </a:t>
            </a:r>
            <a:r>
              <a:rPr dirty="0"/>
              <a:t>Matching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65"/>
              <a:t> </a:t>
            </a:r>
            <a:r>
              <a:rPr dirty="0"/>
              <a:t>Finite</a:t>
            </a:r>
            <a:r>
              <a:rPr dirty="0" spc="-70"/>
              <a:t> </a:t>
            </a:r>
            <a:r>
              <a:rPr dirty="0" spc="-10"/>
              <a:t>Automaton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495131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791206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3087281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7744" y="733194"/>
            <a:ext cx="4433570" cy="2462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43180">
              <a:lnSpc>
                <a:spcPct val="154000"/>
              </a:lnSpc>
              <a:spcBef>
                <a:spcPts val="100"/>
              </a:spcBef>
            </a:pP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build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finite</a:t>
            </a:r>
            <a:r>
              <a:rPr dirty="0" sz="1100" spc="-35">
                <a:latin typeface="Tahoma"/>
                <a:cs typeface="Tahoma"/>
              </a:rPr>
              <a:t> automaton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string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S.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automaton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has </a:t>
            </a:r>
            <a:r>
              <a:rPr dirty="0" sz="1100" spc="-30">
                <a:latin typeface="Tahoma"/>
                <a:cs typeface="Tahoma"/>
              </a:rPr>
              <a:t>states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Cambria"/>
                <a:cs typeface="Cambria"/>
              </a:rPr>
              <a:t>{</a:t>
            </a:r>
            <a:r>
              <a:rPr dirty="0" sz="1100" spc="-25">
                <a:latin typeface="Tahoma"/>
                <a:cs typeface="Tahoma"/>
              </a:rPr>
              <a:t>0, </a:t>
            </a:r>
            <a:r>
              <a:rPr dirty="0" sz="1100">
                <a:latin typeface="Tahoma"/>
                <a:cs typeface="Tahoma"/>
              </a:rPr>
              <a:t>1,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m</a:t>
            </a:r>
            <a:r>
              <a:rPr dirty="0" sz="1100">
                <a:latin typeface="Cambria"/>
                <a:cs typeface="Cambria"/>
              </a:rPr>
              <a:t>}</a:t>
            </a:r>
            <a:r>
              <a:rPr dirty="0" sz="1100">
                <a:latin typeface="Tahoma"/>
                <a:cs typeface="Tahoma"/>
              </a:rPr>
              <a:t>.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starting </a:t>
            </a:r>
            <a:r>
              <a:rPr dirty="0" sz="1100" spc="-20">
                <a:latin typeface="Tahoma"/>
                <a:cs typeface="Tahoma"/>
              </a:rPr>
              <a:t>state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0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accepting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state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m</a:t>
            </a:r>
            <a:r>
              <a:rPr dirty="0" sz="1100">
                <a:latin typeface="Tahoma"/>
                <a:cs typeface="Tahoma"/>
              </a:rPr>
              <a:t>.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Current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state </a:t>
            </a:r>
            <a:r>
              <a:rPr dirty="0" sz="1100" spc="-45">
                <a:latin typeface="Tahoma"/>
                <a:cs typeface="Tahoma"/>
              </a:rPr>
              <a:t>being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9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denotes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that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prefix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length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10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pattern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has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been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matched so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far.</a:t>
            </a:r>
            <a:endParaRPr sz="1100">
              <a:latin typeface="Tahoma"/>
              <a:cs typeface="Tahoma"/>
            </a:endParaRPr>
          </a:p>
          <a:p>
            <a:pPr marL="50800" marR="563880">
              <a:lnSpc>
                <a:spcPct val="154000"/>
              </a:lnSpc>
            </a:pPr>
            <a:r>
              <a:rPr dirty="0" sz="1100">
                <a:latin typeface="Tahoma"/>
                <a:cs typeface="Tahoma"/>
              </a:rPr>
              <a:t>After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building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automata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pattern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we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iterate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over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characters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text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30">
                <a:latin typeface="Tahoma"/>
                <a:cs typeface="Tahoma"/>
              </a:rPr>
              <a:t>update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current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state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accordingly.</a:t>
            </a:r>
            <a:endParaRPr sz="1100">
              <a:latin typeface="Tahoma"/>
              <a:cs typeface="Tahoma"/>
            </a:endParaRPr>
          </a:p>
          <a:p>
            <a:pPr marL="327660" marR="427355">
              <a:lnSpc>
                <a:spcPct val="176600"/>
              </a:lnSpc>
            </a:pP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Complexity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building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Finite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Automata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O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m</a:t>
            </a:r>
            <a:r>
              <a:rPr dirty="0" baseline="27777" sz="1200" spc="-15">
                <a:latin typeface="Tahoma"/>
                <a:cs typeface="Tahoma"/>
              </a:rPr>
              <a:t>3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>
                <a:latin typeface="Tahoma"/>
                <a:cs typeface="Tahoma"/>
              </a:rPr>
              <a:t>Σ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>
                <a:latin typeface="Tahoma"/>
                <a:cs typeface="Tahoma"/>
              </a:rPr>
              <a:t>). </a:t>
            </a: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Complexity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Matching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O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Arial"/>
                <a:cs typeface="Arial"/>
              </a:rPr>
              <a:t>n</a:t>
            </a:r>
            <a:r>
              <a:rPr dirty="0" sz="1100" spc="-2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1010"/>
              </a:spcBef>
            </a:pPr>
            <a:r>
              <a:rPr dirty="0" sz="1100" spc="-20">
                <a:latin typeface="Tahoma"/>
                <a:cs typeface="Tahoma"/>
              </a:rPr>
              <a:t>Overall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Complexity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O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n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m</a:t>
            </a:r>
            <a:r>
              <a:rPr dirty="0" baseline="27777" sz="1200" spc="-15">
                <a:latin typeface="Tahoma"/>
                <a:cs typeface="Tahoma"/>
              </a:rPr>
              <a:t>3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>
                <a:latin typeface="Tahoma"/>
                <a:cs typeface="Tahoma"/>
              </a:rPr>
              <a:t>Σ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40017"/>
            <a:ext cx="4608195" cy="498475"/>
          </a:xfrm>
          <a:custGeom>
            <a:avLst/>
            <a:gdLst/>
            <a:ahLst/>
            <a:cxnLst/>
            <a:rect l="l" t="t" r="r" b="b"/>
            <a:pathLst>
              <a:path w="4608195" h="498475">
                <a:moveTo>
                  <a:pt x="4608004" y="0"/>
                </a:moveTo>
                <a:lnTo>
                  <a:pt x="0" y="0"/>
                </a:lnTo>
                <a:lnTo>
                  <a:pt x="0" y="498157"/>
                </a:lnTo>
                <a:lnTo>
                  <a:pt x="4608004" y="498157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313763"/>
            <a:ext cx="6527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CC0000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677" y="1305548"/>
            <a:ext cx="3166186" cy="77201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91221" y="2335573"/>
            <a:ext cx="2026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Finite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Automaton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ababaca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13763"/>
            <a:ext cx="28473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Knuth-</a:t>
            </a:r>
            <a:r>
              <a:rPr dirty="0" spc="-20"/>
              <a:t>Morris-</a:t>
            </a:r>
            <a:r>
              <a:rPr dirty="0"/>
              <a:t>Pratt</a:t>
            </a:r>
            <a:r>
              <a:rPr dirty="0" spc="30"/>
              <a:t> </a:t>
            </a:r>
            <a:r>
              <a:rPr dirty="0" spc="80"/>
              <a:t>(KMP)</a:t>
            </a:r>
            <a:r>
              <a:rPr dirty="0" spc="30"/>
              <a:t> </a:t>
            </a:r>
            <a:r>
              <a:rPr dirty="0" spc="-10"/>
              <a:t>Algorithm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24050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120112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416187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5844" y="836458"/>
            <a:ext cx="4303395" cy="224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">
              <a:lnSpc>
                <a:spcPct val="154000"/>
              </a:lnSpc>
              <a:spcBef>
                <a:spcPts val="100"/>
              </a:spcBef>
            </a:pPr>
            <a:r>
              <a:rPr dirty="0" sz="1100" spc="-30">
                <a:latin typeface="Tahoma"/>
                <a:cs typeface="Tahoma"/>
              </a:rPr>
              <a:t>Here,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we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precompute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prefix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function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i="1">
                <a:latin typeface="Verdana"/>
                <a:cs typeface="Verdana"/>
              </a:rPr>
              <a:t>π</a:t>
            </a:r>
            <a:r>
              <a:rPr dirty="0" sz="1100" spc="-35" i="1">
                <a:latin typeface="Verdana"/>
                <a:cs typeface="Verdan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pattern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 spc="-60">
                <a:latin typeface="Tahoma"/>
                <a:cs typeface="Tahoma"/>
              </a:rPr>
              <a:t>where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 i="1">
                <a:latin typeface="Verdana"/>
                <a:cs typeface="Verdana"/>
              </a:rPr>
              <a:t>π</a:t>
            </a:r>
            <a:r>
              <a:rPr dirty="0" sz="1100" spc="-60">
                <a:latin typeface="Tahoma"/>
                <a:cs typeface="Tahoma"/>
              </a:rPr>
              <a:t>[</a:t>
            </a:r>
            <a:r>
              <a:rPr dirty="0" sz="1100" spc="-60" i="1">
                <a:latin typeface="Arial"/>
                <a:cs typeface="Arial"/>
              </a:rPr>
              <a:t>i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-120">
                <a:latin typeface="Tahoma"/>
                <a:cs typeface="Tahoma"/>
              </a:rPr>
              <a:t>]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length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longest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prefix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which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suffix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substring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 i="1">
                <a:latin typeface="Arial"/>
                <a:cs typeface="Arial"/>
              </a:rPr>
              <a:t>P</a:t>
            </a:r>
            <a:r>
              <a:rPr dirty="0" sz="1100" spc="-45">
                <a:latin typeface="Tahoma"/>
                <a:cs typeface="Tahoma"/>
              </a:rPr>
              <a:t>[1 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-120">
                <a:latin typeface="Tahoma"/>
                <a:cs typeface="Tahoma"/>
              </a:rPr>
              <a:t>]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all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60">
                <a:latin typeface="Tahoma"/>
                <a:cs typeface="Tahoma"/>
              </a:rPr>
              <a:t>1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29">
                <a:latin typeface="Cambria"/>
                <a:cs typeface="Cambria"/>
              </a:rPr>
              <a:t>≤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70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≤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m</a:t>
            </a:r>
            <a:r>
              <a:rPr dirty="0" sz="1100" spc="45" i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array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eliminate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invalid</a:t>
            </a:r>
            <a:r>
              <a:rPr dirty="0" sz="1100" spc="-10">
                <a:latin typeface="Tahoma"/>
                <a:cs typeface="Tahoma"/>
              </a:rPr>
              <a:t> shifts.</a:t>
            </a:r>
            <a:endParaRPr sz="1100">
              <a:latin typeface="Tahoma"/>
              <a:cs typeface="Tahoma"/>
            </a:endParaRPr>
          </a:p>
          <a:p>
            <a:pPr marL="289560" marR="1404620">
              <a:lnSpc>
                <a:spcPct val="176600"/>
              </a:lnSpc>
            </a:pP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35">
                <a:latin typeface="Tahoma"/>
                <a:cs typeface="Tahoma"/>
              </a:rPr>
              <a:t> complexity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precomputing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i="1">
                <a:latin typeface="Verdana"/>
                <a:cs typeface="Verdana"/>
              </a:rPr>
              <a:t>π</a:t>
            </a:r>
            <a:r>
              <a:rPr dirty="0" sz="1100" spc="-45" i="1">
                <a:latin typeface="Verdana"/>
                <a:cs typeface="Verdan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O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Arial"/>
                <a:cs typeface="Arial"/>
              </a:rPr>
              <a:t>m</a:t>
            </a:r>
            <a:r>
              <a:rPr dirty="0" sz="1100" spc="-20">
                <a:latin typeface="Tahoma"/>
                <a:cs typeface="Tahoma"/>
              </a:rPr>
              <a:t>) </a:t>
            </a: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Complexity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Matching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O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Arial"/>
                <a:cs typeface="Arial"/>
              </a:rPr>
              <a:t>n</a:t>
            </a:r>
            <a:r>
              <a:rPr dirty="0" sz="1100" spc="-2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015"/>
              </a:spcBef>
            </a:pPr>
            <a:r>
              <a:rPr dirty="0" sz="1100" spc="-20">
                <a:latin typeface="Tahoma"/>
                <a:cs typeface="Tahoma"/>
              </a:rPr>
              <a:t>Overall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time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complexity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O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m</a:t>
            </a:r>
            <a:r>
              <a:rPr dirty="0" sz="1100" spc="-7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-2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000"/>
              </a:lnSpc>
              <a:spcBef>
                <a:spcPts val="295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prefix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function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i="1">
                <a:latin typeface="Verdana"/>
                <a:cs typeface="Verdana"/>
              </a:rPr>
              <a:t>π</a:t>
            </a:r>
            <a:r>
              <a:rPr dirty="0" sz="1100" spc="-50" i="1">
                <a:latin typeface="Verdana"/>
                <a:cs typeface="Verdana"/>
              </a:rPr>
              <a:t> </a:t>
            </a:r>
            <a:r>
              <a:rPr dirty="0" sz="1100" spc="-20">
                <a:latin typeface="Tahoma"/>
                <a:cs typeface="Tahoma"/>
              </a:rPr>
              <a:t>can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decrease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time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taken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build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>
                <a:latin typeface="Tahoma"/>
                <a:cs typeface="Tahoma"/>
              </a:rPr>
              <a:t>Finite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Automata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O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m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>
                <a:latin typeface="Tahoma"/>
                <a:cs typeface="Tahoma"/>
              </a:rPr>
              <a:t>Σ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Chaitanya,</a:t>
            </a:r>
            <a:r>
              <a:rPr dirty="0" spc="-5"/>
              <a:t> </a:t>
            </a:r>
            <a:r>
              <a:rPr dirty="0"/>
              <a:t>Roshni, Meenakshi,</a:t>
            </a:r>
            <a:r>
              <a:rPr dirty="0" spc="-5"/>
              <a:t> </a:t>
            </a:r>
            <a:r>
              <a:rPr dirty="0" spc="-10"/>
              <a:t>Prajith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07273" y="3350342"/>
            <a:ext cx="993775" cy="104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 sz="600" spc="-1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String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Matching</a:t>
            </a:r>
            <a:r>
              <a:rPr dirty="0" sz="600" spc="1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20" b="1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December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0"/>
              <a:t>2024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E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Chaitanya, Roshni, Meenakshi, Prajith</dc:creator>
  <dc:title>String Matching Algorithms</dc:title>
  <dcterms:created xsi:type="dcterms:W3CDTF">2025-07-11T13:40:37Z</dcterms:created>
  <dcterms:modified xsi:type="dcterms:W3CDTF">2025-07-11T13:40:37Z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2025-07-11T00:00:00Z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