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Libre Baskerville" panose="02000000000000000000" pitchFamily="2" charset="0"/>
      <p:regular r:id="rId35"/>
      <p:bold r:id="rId36"/>
      <p:italic r:id="rId37"/>
    </p:embeddedFont>
    <p:embeddedFont>
      <p:font typeface="Libre Franklin" panose="02000000000000000000" pitchFamily="2" charset="0"/>
      <p:regular r:id="rId38"/>
      <p:bold r:id="rId39"/>
      <p:italic r:id="rId40"/>
      <p:boldItalic r:id="rId41"/>
    </p:embeddedFont>
    <p:embeddedFont>
      <p:font typeface="Palatino Linotype" panose="02040502050505030304"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1PMIUntvM3wOUDudFnrQ3anO9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D5C9B-0725-42D5-BD2A-DF50C770A819}">
  <a:tblStyle styleId="{681D5C9B-0725-42D5-BD2A-DF50C770A819}" styleName="Table_0">
    <a:wholeTbl>
      <a:tcTxStyle b="off" i="off">
        <a:font>
          <a:latin typeface="Perpetua"/>
          <a:ea typeface="Perpetua"/>
          <a:cs typeface="Perpetua"/>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8E7"/>
          </a:solidFill>
        </a:fill>
      </a:tcStyle>
    </a:wholeTbl>
    <a:band1H>
      <a:tcTxStyle b="off" i="off"/>
      <a:tcStyle>
        <a:tcBdr/>
        <a:fill>
          <a:solidFill>
            <a:srgbClr val="EFCECA"/>
          </a:solidFill>
        </a:fill>
      </a:tcStyle>
    </a:band1H>
    <a:band2H>
      <a:tcTxStyle b="off" i="off"/>
      <a:tcStyle>
        <a:tcBdr/>
      </a:tcStyle>
    </a:band2H>
    <a:band1V>
      <a:tcTxStyle b="off" i="off"/>
      <a:tcStyle>
        <a:tcBdr/>
        <a:fill>
          <a:solidFill>
            <a:srgbClr val="EFCECA"/>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8E7"/>
          </a:solidFill>
        </a:fill>
      </a:tcStyle>
    </a:lastRow>
    <a:seCell>
      <a:tcTxStyle b="off" i="off"/>
      <a:tcStyle>
        <a:tcBdr/>
      </a:tcStyle>
    </a:seCell>
    <a:swCell>
      <a:tcTxStyle b="off" i="off"/>
      <a:tcStyle>
        <a:tcBdr/>
      </a:tcStyle>
    </a:swCell>
    <a:firstRow>
      <a:tcTxStyle b="on" i="off"/>
      <a:tcStyle>
        <a:tcBdr/>
        <a:fill>
          <a:solidFill>
            <a:srgbClr val="F7E8E7"/>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4.fntdata" /><Relationship Id="rId42" Type="http://schemas.openxmlformats.org/officeDocument/2006/relationships/font" Target="fonts/font12.fntdata" /><Relationship Id="rId50"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3.fntdata" /><Relationship Id="rId38"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11.fntdata"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2.fntdata" /><Relationship Id="rId37" Type="http://schemas.openxmlformats.org/officeDocument/2006/relationships/font" Target="fonts/font7.fntdata" /><Relationship Id="rId40" Type="http://schemas.openxmlformats.org/officeDocument/2006/relationships/font" Target="fonts/font10.fntdata" /><Relationship Id="rId45" Type="http://schemas.openxmlformats.org/officeDocument/2006/relationships/font" Target="fonts/font15.fntdata"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fntdata" /><Relationship Id="rId44" Type="http://schemas.openxmlformats.org/officeDocument/2006/relationships/font" Target="fonts/font14.fntdata"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 Id="rId35" Type="http://schemas.openxmlformats.org/officeDocument/2006/relationships/font" Target="fonts/font5.fntdata" /><Relationship Id="rId43" Type="http://schemas.openxmlformats.org/officeDocument/2006/relationships/font" Target="fonts/font13.fntdata" /><Relationship Id="rId8" Type="http://schemas.openxmlformats.org/officeDocument/2006/relationships/slide" Target="slides/slide7.xml" /><Relationship Id="rId5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2" name="Google Shape;23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1" name="Google Shape;27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1" name="Google Shape;28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1" name="Google Shape;29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2</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3" name="Google Shape;32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7" name="Google Shape;35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7" name="Google Shape;3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7" name="Google Shape;37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7" name="Google Shape;38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6" name="Google Shape;40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7" name="Google Shape;39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9" name="Google Shape;19;p33"/>
          <p:cNvSpPr/>
          <p:nvPr/>
        </p:nvSpPr>
        <p:spPr>
          <a:xfrm>
            <a:off x="87313" y="69850"/>
            <a:ext cx="12017375" cy="6692900"/>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0" name="Google Shape;20;p33"/>
          <p:cNvSpPr/>
          <p:nvPr/>
        </p:nvSpPr>
        <p:spPr>
          <a:xfrm>
            <a:off x="84138" y="1449388"/>
            <a:ext cx="12028487"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1" name="Google Shape;21;p33"/>
          <p:cNvSpPr/>
          <p:nvPr/>
        </p:nvSpPr>
        <p:spPr>
          <a:xfrm>
            <a:off x="84138" y="1397000"/>
            <a:ext cx="12028487"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2" name="Google Shape;22;p33"/>
          <p:cNvSpPr/>
          <p:nvPr/>
        </p:nvSpPr>
        <p:spPr>
          <a:xfrm>
            <a:off x="84138" y="2976563"/>
            <a:ext cx="12028487"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3" name="Google Shape;23;p33"/>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4" name="Google Shape;24;p33"/>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2"/>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2" name="Google Shape;92;p4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3"/>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8" name="Google Shape;98;p4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1" name="Google Shape;31;p34"/>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2" name="Google Shape;32;p3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5"/>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8" name="Google Shape;38;p3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3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48" name="Google Shape;48;p37"/>
          <p:cNvSpPr/>
          <p:nvPr/>
        </p:nvSpPr>
        <p:spPr>
          <a:xfrm>
            <a:off x="87084" y="69756"/>
            <a:ext cx="12017829"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49" name="Google Shape;49;p37"/>
          <p:cNvSpPr/>
          <p:nvPr/>
        </p:nvSpPr>
        <p:spPr>
          <a:xfrm rot="10800000" flipH="1">
            <a:off x="92075" y="2376488"/>
            <a:ext cx="12018963"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0" name="Google Shape;50;p37"/>
          <p:cNvSpPr/>
          <p:nvPr/>
        </p:nvSpPr>
        <p:spPr>
          <a:xfrm>
            <a:off x="92075" y="2341563"/>
            <a:ext cx="12018963"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1" name="Google Shape;51;p37"/>
          <p:cNvSpPr/>
          <p:nvPr/>
        </p:nvSpPr>
        <p:spPr>
          <a:xfrm>
            <a:off x="90488" y="2468563"/>
            <a:ext cx="12020550"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2" name="Google Shape;52;p37"/>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7"/>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2040"/>
              <a:buNone/>
              <a:defRPr sz="2400">
                <a:solidFill>
                  <a:srgbClr val="888888"/>
                </a:solidFill>
              </a:defRPr>
            </a:lvl1pPr>
            <a:lvl2pPr marL="914400" lvl="1" indent="-228600" algn="l">
              <a:lnSpc>
                <a:spcPct val="100000"/>
              </a:lnSpc>
              <a:spcBef>
                <a:spcPts val="375"/>
              </a:spcBef>
              <a:spcAft>
                <a:spcPts val="0"/>
              </a:spcAft>
              <a:buSzPts val="1530"/>
              <a:buNone/>
              <a:defRPr sz="1800">
                <a:solidFill>
                  <a:srgbClr val="888888"/>
                </a:solidFill>
              </a:defRPr>
            </a:lvl2pPr>
            <a:lvl3pPr marL="1371600" lvl="2" indent="-228600" algn="l">
              <a:lnSpc>
                <a:spcPct val="100000"/>
              </a:lnSpc>
              <a:spcBef>
                <a:spcPts val="375"/>
              </a:spcBef>
              <a:spcAft>
                <a:spcPts val="0"/>
              </a:spcAft>
              <a:buSzPts val="1360"/>
              <a:buNone/>
              <a:defRPr sz="1600">
                <a:solidFill>
                  <a:srgbClr val="888888"/>
                </a:solidFill>
              </a:defRPr>
            </a:lvl3pPr>
            <a:lvl4pPr marL="1828800" lvl="3" indent="-228600" algn="l">
              <a:lnSpc>
                <a:spcPct val="100000"/>
              </a:lnSpc>
              <a:spcBef>
                <a:spcPts val="375"/>
              </a:spcBef>
              <a:spcAft>
                <a:spcPts val="0"/>
              </a:spcAft>
              <a:buSzPts val="1120"/>
              <a:buNone/>
              <a:defRPr sz="1400">
                <a:solidFill>
                  <a:srgbClr val="888888"/>
                </a:solidFill>
              </a:defRPr>
            </a:lvl4pPr>
            <a:lvl5pPr marL="2286000" lvl="4" indent="-228600" algn="l">
              <a:lnSpc>
                <a:spcPct val="100000"/>
              </a:lnSpc>
              <a:spcBef>
                <a:spcPts val="375"/>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4" name="Google Shape;54;p3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8"/>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8"/>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0" name="Google Shape;60;p38"/>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1" name="Google Shape;61;p38"/>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2" name="Google Shape;62;p38"/>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3" name="Google Shape;63;p3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3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72" name="Google Shape;72;p40"/>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73" name="Google Shape;73;p40"/>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1530"/>
              <a:buNone/>
              <a:defRPr sz="1800"/>
            </a:lvl1pPr>
            <a:lvl2pPr marL="914400" lvl="1" indent="-228600" algn="l">
              <a:lnSpc>
                <a:spcPct val="100000"/>
              </a:lnSpc>
              <a:spcBef>
                <a:spcPts val="375"/>
              </a:spcBef>
              <a:spcAft>
                <a:spcPts val="0"/>
              </a:spcAft>
              <a:buSzPts val="1020"/>
              <a:buNone/>
              <a:defRPr sz="1200"/>
            </a:lvl2pPr>
            <a:lvl3pPr marL="1371600" lvl="2" indent="-228600" algn="l">
              <a:lnSpc>
                <a:spcPct val="100000"/>
              </a:lnSpc>
              <a:spcBef>
                <a:spcPts val="375"/>
              </a:spcBef>
              <a:spcAft>
                <a:spcPts val="0"/>
              </a:spcAft>
              <a:buSzPts val="850"/>
              <a:buNone/>
              <a:defRPr sz="1000"/>
            </a:lvl3pPr>
            <a:lvl4pPr marL="1828800" lvl="3" indent="-228600" algn="l">
              <a:lnSpc>
                <a:spcPct val="100000"/>
              </a:lnSpc>
              <a:spcBef>
                <a:spcPts val="375"/>
              </a:spcBef>
              <a:spcAft>
                <a:spcPts val="0"/>
              </a:spcAft>
              <a:buSzPts val="720"/>
              <a:buNone/>
              <a:defRPr sz="900"/>
            </a:lvl4pPr>
            <a:lvl5pPr marL="2286000" lvl="4" indent="-228600" algn="l">
              <a:lnSpc>
                <a:spcPct val="100000"/>
              </a:lnSpc>
              <a:spcBef>
                <a:spcPts val="375"/>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5" name="Google Shape;75;p40"/>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6" name="Google Shape;76;p4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41"/>
          <p:cNvSpPr/>
          <p:nvPr/>
        </p:nvSpPr>
        <p:spPr>
          <a:xfrm rot="10800000" flipH="1">
            <a:off x="90488" y="4683125"/>
            <a:ext cx="12009437"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1" name="Google Shape;81;p41"/>
          <p:cNvSpPr/>
          <p:nvPr/>
        </p:nvSpPr>
        <p:spPr>
          <a:xfrm>
            <a:off x="92075" y="4649788"/>
            <a:ext cx="12007850"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2" name="Google Shape;82;p41"/>
          <p:cNvSpPr/>
          <p:nvPr/>
        </p:nvSpPr>
        <p:spPr>
          <a:xfrm>
            <a:off x="92075" y="4773613"/>
            <a:ext cx="12007850" cy="4921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3" name="Google Shape;83;p41"/>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Libre Franklin"/>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75"/>
              </a:spcBef>
              <a:spcAft>
                <a:spcPts val="0"/>
              </a:spcAft>
              <a:buSzPts val="1360"/>
              <a:buFont typeface="Libre Baskerville"/>
              <a:buNone/>
              <a:defRPr sz="1600"/>
            </a:lvl1pPr>
            <a:lvl2pPr marL="914400" lvl="1" indent="-293369" algn="l">
              <a:lnSpc>
                <a:spcPct val="100000"/>
              </a:lnSpc>
              <a:spcBef>
                <a:spcPts val="375"/>
              </a:spcBef>
              <a:spcAft>
                <a:spcPts val="0"/>
              </a:spcAft>
              <a:buSzPts val="1020"/>
              <a:buChar char="⚫"/>
              <a:defRPr sz="1200"/>
            </a:lvl2pPr>
            <a:lvl3pPr marL="1371600" lvl="2" indent="-282575" algn="l">
              <a:lnSpc>
                <a:spcPct val="100000"/>
              </a:lnSpc>
              <a:spcBef>
                <a:spcPts val="375"/>
              </a:spcBef>
              <a:spcAft>
                <a:spcPts val="0"/>
              </a:spcAft>
              <a:buSzPts val="850"/>
              <a:buChar char="⚫"/>
              <a:defRPr sz="1000"/>
            </a:lvl3pPr>
            <a:lvl4pPr marL="1828800" lvl="3" indent="-274319" algn="l">
              <a:lnSpc>
                <a:spcPct val="100000"/>
              </a:lnSpc>
              <a:spcBef>
                <a:spcPts val="375"/>
              </a:spcBef>
              <a:spcAft>
                <a:spcPts val="0"/>
              </a:spcAft>
              <a:buSzPts val="720"/>
              <a:buChar char="⚫"/>
              <a:defRPr sz="900"/>
            </a:lvl4pPr>
            <a:lvl5pPr marL="2286000" lvl="4" indent="-285750" algn="l">
              <a:lnSpc>
                <a:spcPct val="100000"/>
              </a:lnSpc>
              <a:spcBef>
                <a:spcPts val="375"/>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5" name="Google Shape;85;p41"/>
          <p:cNvSpPr>
            <a:spLocks noGrp="1"/>
          </p:cNvSpPr>
          <p:nvPr>
            <p:ph type="pic" idx="2"/>
          </p:nvPr>
        </p:nvSpPr>
        <p:spPr>
          <a:xfrm>
            <a:off x="91078" y="66676"/>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86" name="Google Shape;86;p4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1"/>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1"/>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1" name="Google Shape;11;p32"/>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 name="Google Shape;12;p3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32"/>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3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5" name="Google Shape;15;p3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6" name="Google Shape;16;p3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3.gif" /></Relationships>
</file>

<file path=ppt/slides/_rels/slide10.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0.xml" /><Relationship Id="rId1" Type="http://schemas.openxmlformats.org/officeDocument/2006/relationships/slideLayout" Target="../slideLayouts/slideLayout3.xml" /><Relationship Id="rId6" Type="http://schemas.openxmlformats.org/officeDocument/2006/relationships/hyperlink" Target="https://drive.google.com/file/d/1ojr83Tkqnx8zRSMhvSmb6ttZ_Zmla_61/view?usp=drivesdk" TargetMode="External" /><Relationship Id="rId5" Type="http://schemas.openxmlformats.org/officeDocument/2006/relationships/image" Target="../media/image2.png" /><Relationship Id="rId4" Type="http://schemas.openxmlformats.org/officeDocument/2006/relationships/image" Target="../media/image3.gif" /></Relationships>
</file>

<file path=ppt/slides/_rels/slide11.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1.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2.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3.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3.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4.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4.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5.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5.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6.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6.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7.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7.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18.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8.xml"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9.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9.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20.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0.xml" /><Relationship Id="rId1" Type="http://schemas.openxmlformats.org/officeDocument/2006/relationships/slideLayout" Target="../slideLayouts/slideLayout3.xml" /><Relationship Id="rId5" Type="http://schemas.openxmlformats.org/officeDocument/2006/relationships/image" Target="../media/image8.jpg" /><Relationship Id="rId4" Type="http://schemas.openxmlformats.org/officeDocument/2006/relationships/image" Target="../media/image2.png" /></Relationships>
</file>

<file path=ppt/slides/_rels/slide21.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1.xml" /><Relationship Id="rId1" Type="http://schemas.openxmlformats.org/officeDocument/2006/relationships/slideLayout" Target="../slideLayouts/slideLayout3.xml" /><Relationship Id="rId6" Type="http://schemas.openxmlformats.org/officeDocument/2006/relationships/hyperlink" Target="https://drive.google.com/file/d/1okL49u-O2n2IJfVTIWYZhXb_BmYnfrmm/view?usp=drivesdk" TargetMode="External" /><Relationship Id="rId5" Type="http://schemas.openxmlformats.org/officeDocument/2006/relationships/image" Target="../media/image2.png" /><Relationship Id="rId4" Type="http://schemas.openxmlformats.org/officeDocument/2006/relationships/image" Target="../media/image3.gif" /></Relationships>
</file>

<file path=ppt/slides/_rels/slide2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2.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3.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3.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4.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4.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5.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5.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ojr83Tkqnx8zRSMhvSmb6ttZ_Zmla_61/view?usp=drivesdk" TargetMode="External" /><Relationship Id="rId2" Type="http://schemas.openxmlformats.org/officeDocument/2006/relationships/notesSlide" Target="../notesSlides/notesSlide26.xml" /><Relationship Id="rId1" Type="http://schemas.openxmlformats.org/officeDocument/2006/relationships/slideLayout" Target="../slideLayouts/slideLayout3.xml" /><Relationship Id="rId5" Type="http://schemas.openxmlformats.org/officeDocument/2006/relationships/image" Target="../media/image2.png" /><Relationship Id="rId4" Type="http://schemas.openxmlformats.org/officeDocument/2006/relationships/image" Target="../media/image3.gif" /></Relationships>
</file>

<file path=ppt/slides/_rels/slide27.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7.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28.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8.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4.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6.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3.xml" /><Relationship Id="rId5" Type="http://schemas.openxmlformats.org/officeDocument/2006/relationships/image" Target="../media/image2.png" /><Relationship Id="rId4" Type="http://schemas.openxmlformats.org/officeDocument/2006/relationships/image" Target="../media/image3.gif"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3.xml" /><Relationship Id="rId5" Type="http://schemas.openxmlformats.org/officeDocument/2006/relationships/image" Target="../media/image2.png" /><Relationship Id="rId4" Type="http://schemas.openxmlformats.org/officeDocument/2006/relationships/image" Target="../media/image3.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
          <p:cNvPicPr preferRelativeResize="0"/>
          <p:nvPr/>
        </p:nvPicPr>
        <p:blipFill rotWithShape="1">
          <a:blip r:embed="rId3">
            <a:alphaModFix/>
          </a:blip>
          <a:srcRect/>
          <a:stretch/>
        </p:blipFill>
        <p:spPr>
          <a:xfrm>
            <a:off x="10833100" y="176213"/>
            <a:ext cx="1196975" cy="1195387"/>
          </a:xfrm>
          <a:prstGeom prst="rect">
            <a:avLst/>
          </a:prstGeom>
          <a:noFill/>
          <a:ln>
            <a:noFill/>
          </a:ln>
        </p:spPr>
      </p:pic>
      <p:sp>
        <p:nvSpPr>
          <p:cNvPr id="107" name="Google Shape;107;p1"/>
          <p:cNvSpPr txBox="1">
            <a:spLocks noGrp="1"/>
          </p:cNvSpPr>
          <p:nvPr>
            <p:ph type="subTitle" idx="1"/>
          </p:nvPr>
        </p:nvSpPr>
        <p:spPr>
          <a:xfrm>
            <a:off x="171450" y="3354388"/>
            <a:ext cx="11857038" cy="3633787"/>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SzPct val="85000"/>
              <a:buFont typeface="Noto Sans Symbols"/>
              <a:buNone/>
            </a:pPr>
            <a:endParaRPr sz="3100" b="1">
              <a:solidFill>
                <a:srgbClr val="00B050"/>
              </a:solidFill>
              <a:latin typeface="Times New Roman"/>
              <a:ea typeface="Times New Roman"/>
              <a:cs typeface="Times New Roman"/>
              <a:sym typeface="Times New Roman"/>
            </a:endParaRPr>
          </a:p>
          <a:p>
            <a:pPr marL="0" lvl="0" indent="0" algn="ctr" rtl="0">
              <a:lnSpc>
                <a:spcPct val="120000"/>
              </a:lnSpc>
              <a:spcBef>
                <a:spcPts val="463"/>
              </a:spcBef>
              <a:spcAft>
                <a:spcPts val="0"/>
              </a:spcAft>
              <a:buSzPct val="85000"/>
              <a:buFont typeface="Noto Sans Symbols"/>
              <a:buNone/>
            </a:pPr>
            <a:r>
              <a:rPr lang="en-US" sz="3100" b="1">
                <a:solidFill>
                  <a:srgbClr val="00B050"/>
                </a:solidFill>
                <a:latin typeface="Times New Roman"/>
                <a:ea typeface="Times New Roman"/>
                <a:cs typeface="Times New Roman"/>
                <a:sym typeface="Times New Roman"/>
              </a:rPr>
              <a:t>Presented by:</a:t>
            </a:r>
            <a:endParaRPr/>
          </a:p>
          <a:p>
            <a:pPr marL="0" lvl="0" indent="0" algn="ctr" rtl="0">
              <a:lnSpc>
                <a:spcPct val="120000"/>
              </a:lnSpc>
              <a:spcBef>
                <a:spcPts val="463"/>
              </a:spcBef>
              <a:spcAft>
                <a:spcPts val="0"/>
              </a:spcAft>
              <a:buSzPct val="85000"/>
              <a:buFont typeface="Noto Sans Symbols"/>
              <a:buNone/>
            </a:pPr>
            <a:r>
              <a:rPr lang="en-US" sz="3200" b="1">
                <a:solidFill>
                  <a:srgbClr val="FF0000"/>
                </a:solidFill>
                <a:latin typeface="Times New Roman"/>
                <a:ea typeface="Times New Roman"/>
                <a:cs typeface="Times New Roman"/>
                <a:sym typeface="Times New Roman"/>
              </a:rPr>
              <a:t>HARIENI B (811722106027)</a:t>
            </a:r>
            <a:endParaRPr/>
          </a:p>
          <a:p>
            <a:pPr marL="0" lvl="0" indent="0" algn="ctr" rtl="0">
              <a:lnSpc>
                <a:spcPct val="120000"/>
              </a:lnSpc>
              <a:spcBef>
                <a:spcPts val="463"/>
              </a:spcBef>
              <a:spcAft>
                <a:spcPts val="0"/>
              </a:spcAft>
              <a:buSzPct val="85000"/>
              <a:buFont typeface="Noto Sans Symbols"/>
              <a:buNone/>
            </a:pPr>
            <a:r>
              <a:rPr lang="en-US" sz="3200" b="1">
                <a:solidFill>
                  <a:srgbClr val="FF0000"/>
                </a:solidFill>
                <a:latin typeface="Times New Roman"/>
                <a:ea typeface="Times New Roman"/>
                <a:cs typeface="Times New Roman"/>
                <a:sym typeface="Times New Roman"/>
              </a:rPr>
              <a:t>HARINI M (811722106028)</a:t>
            </a:r>
            <a:endParaRPr/>
          </a:p>
          <a:p>
            <a:pPr marL="0" lvl="0" indent="0" algn="ctr" rtl="0">
              <a:lnSpc>
                <a:spcPct val="120000"/>
              </a:lnSpc>
              <a:spcBef>
                <a:spcPts val="463"/>
              </a:spcBef>
              <a:spcAft>
                <a:spcPts val="0"/>
              </a:spcAft>
              <a:buSzPct val="85000"/>
              <a:buFont typeface="Noto Sans Symbols"/>
              <a:buNone/>
            </a:pPr>
            <a:r>
              <a:rPr lang="en-US" sz="3200" b="1">
                <a:solidFill>
                  <a:srgbClr val="FF0000"/>
                </a:solidFill>
                <a:latin typeface="Times New Roman"/>
                <a:ea typeface="Times New Roman"/>
                <a:cs typeface="Times New Roman"/>
                <a:sym typeface="Times New Roman"/>
              </a:rPr>
              <a:t>ROSHNI P R (811722106088)</a:t>
            </a:r>
            <a:endParaRPr/>
          </a:p>
          <a:p>
            <a:pPr marL="0" lvl="0" indent="0" algn="r" rtl="0">
              <a:lnSpc>
                <a:spcPct val="120000"/>
              </a:lnSpc>
              <a:spcBef>
                <a:spcPts val="580"/>
              </a:spcBef>
              <a:spcAft>
                <a:spcPts val="0"/>
              </a:spcAft>
              <a:buSzPct val="85000"/>
              <a:buFont typeface="Noto Sans Symbols"/>
              <a:buNone/>
            </a:pPr>
            <a:r>
              <a:rPr lang="en-US" sz="3100" b="1">
                <a:solidFill>
                  <a:srgbClr val="00B050"/>
                </a:solidFill>
                <a:latin typeface="Times New Roman"/>
                <a:ea typeface="Times New Roman"/>
                <a:cs typeface="Times New Roman"/>
                <a:sym typeface="Times New Roman"/>
              </a:rPr>
              <a:t>										</a:t>
            </a:r>
            <a:r>
              <a:rPr lang="en-US" sz="3200" b="1" i="1">
                <a:solidFill>
                  <a:srgbClr val="00B050"/>
                </a:solidFill>
                <a:latin typeface="Times New Roman"/>
                <a:ea typeface="Times New Roman"/>
                <a:cs typeface="Times New Roman"/>
                <a:sym typeface="Times New Roman"/>
              </a:rPr>
              <a:t>Under the Guidance of                                          </a:t>
            </a:r>
            <a:endParaRPr/>
          </a:p>
          <a:p>
            <a:pPr marL="0" lvl="0" indent="0" algn="r" rtl="0">
              <a:lnSpc>
                <a:spcPct val="120000"/>
              </a:lnSpc>
              <a:spcBef>
                <a:spcPts val="580"/>
              </a:spcBef>
              <a:spcAft>
                <a:spcPts val="0"/>
              </a:spcAft>
              <a:buSzPct val="85000"/>
              <a:buNone/>
            </a:pPr>
            <a:r>
              <a:rPr lang="en-US" sz="3300" b="1" i="1">
                <a:solidFill>
                  <a:srgbClr val="002060"/>
                </a:solidFill>
                <a:latin typeface="Times New Roman"/>
                <a:ea typeface="Times New Roman"/>
                <a:cs typeface="Times New Roman"/>
                <a:sym typeface="Times New Roman"/>
              </a:rPr>
              <a:t>Dr. M. Kavitha </a:t>
            </a:r>
            <a:endParaRPr/>
          </a:p>
          <a:p>
            <a:pPr marL="0" lvl="0" indent="0" algn="r" rtl="0">
              <a:lnSpc>
                <a:spcPct val="120000"/>
              </a:lnSpc>
              <a:spcBef>
                <a:spcPts val="580"/>
              </a:spcBef>
              <a:spcAft>
                <a:spcPts val="0"/>
              </a:spcAft>
              <a:buSzPct val="85000"/>
              <a:buNone/>
            </a:pPr>
            <a:r>
              <a:rPr lang="en-US" sz="3300" b="1" i="1">
                <a:solidFill>
                  <a:srgbClr val="002060"/>
                </a:solidFill>
                <a:latin typeface="Times New Roman"/>
                <a:ea typeface="Times New Roman"/>
                <a:cs typeface="Times New Roman"/>
                <a:sym typeface="Times New Roman"/>
              </a:rPr>
              <a:t>Professor</a:t>
            </a:r>
            <a:endParaRPr/>
          </a:p>
          <a:p>
            <a:pPr marL="0" lvl="0" indent="0" algn="r" rtl="0">
              <a:lnSpc>
                <a:spcPct val="120000"/>
              </a:lnSpc>
              <a:spcBef>
                <a:spcPts val="580"/>
              </a:spcBef>
              <a:spcAft>
                <a:spcPts val="0"/>
              </a:spcAft>
              <a:buSzPct val="85000"/>
              <a:buFont typeface="Noto Sans Symbols"/>
              <a:buNone/>
            </a:pPr>
            <a:r>
              <a:rPr lang="en-US" sz="3200">
                <a:latin typeface="Times New Roman"/>
                <a:ea typeface="Times New Roman"/>
                <a:cs typeface="Times New Roman"/>
                <a:sym typeface="Times New Roman"/>
              </a:rPr>
              <a:t>Department of ECE</a:t>
            </a:r>
            <a:endParaRPr/>
          </a:p>
          <a:p>
            <a:pPr marL="0" lvl="0" indent="0" algn="ctr" rtl="0">
              <a:lnSpc>
                <a:spcPct val="90000"/>
              </a:lnSpc>
              <a:spcBef>
                <a:spcPts val="463"/>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r" rtl="0">
              <a:lnSpc>
                <a:spcPct val="90000"/>
              </a:lnSpc>
              <a:spcBef>
                <a:spcPts val="463"/>
              </a:spcBef>
              <a:spcAft>
                <a:spcPts val="0"/>
              </a:spcAft>
              <a:buSzPct val="85000"/>
              <a:buFont typeface="Noto Sans Symbols"/>
              <a:buNone/>
            </a:pPr>
            <a:r>
              <a:rPr lang="en-US" sz="2700" b="1" i="1">
                <a:solidFill>
                  <a:srgbClr val="00B050"/>
                </a:solidFill>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a:p>
            <a:pPr marL="0" lvl="0" indent="0" algn="ctr" rtl="0">
              <a:lnSpc>
                <a:spcPct val="80000"/>
              </a:lnSpc>
              <a:spcBef>
                <a:spcPts val="463"/>
              </a:spcBef>
              <a:spcAft>
                <a:spcPts val="0"/>
              </a:spcAft>
              <a:buSzPct val="85000"/>
              <a:buFont typeface="Noto Sans Symbols"/>
              <a:buNone/>
            </a:pPr>
            <a:endParaRPr sz="2700">
              <a:latin typeface="Times New Roman"/>
              <a:ea typeface="Times New Roman"/>
              <a:cs typeface="Times New Roman"/>
              <a:sym typeface="Times New Roman"/>
            </a:endParaRPr>
          </a:p>
          <a:p>
            <a:pPr marL="0" lvl="0" indent="0" algn="r" rtl="0">
              <a:lnSpc>
                <a:spcPct val="90000"/>
              </a:lnSpc>
              <a:spcBef>
                <a:spcPts val="463"/>
              </a:spcBef>
              <a:spcAft>
                <a:spcPts val="0"/>
              </a:spcAft>
              <a:buSzPct val="85000"/>
              <a:buFont typeface="Noto Sans Symbols"/>
              <a:buNone/>
            </a:pPr>
            <a:endParaRPr sz="1600">
              <a:latin typeface="Times New Roman"/>
              <a:ea typeface="Times New Roman"/>
              <a:cs typeface="Times New Roman"/>
              <a:sym typeface="Times New Roman"/>
            </a:endParaRPr>
          </a:p>
        </p:txBody>
      </p:sp>
      <p:sp>
        <p:nvSpPr>
          <p:cNvPr id="108" name="Google Shape;108;p1"/>
          <p:cNvSpPr txBox="1">
            <a:spLocks noGrp="1"/>
          </p:cNvSpPr>
          <p:nvPr>
            <p:ph type="ctrTitle"/>
          </p:nvPr>
        </p:nvSpPr>
        <p:spPr>
          <a:xfrm>
            <a:off x="104775" y="1608083"/>
            <a:ext cx="12087225" cy="1876097"/>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SzPts val="1400"/>
              <a:buNone/>
            </a:pPr>
            <a:r>
              <a:rPr lang="en-US" sz="3200" b="1">
                <a:latin typeface="Times New Roman"/>
                <a:ea typeface="Times New Roman"/>
                <a:cs typeface="Times New Roman"/>
                <a:sym typeface="Times New Roman"/>
              </a:rPr>
              <a:t>20EC5203  ELECTRONIC DESIGN PROJECT I</a:t>
            </a:r>
            <a:br>
              <a:rPr lang="en-US" sz="3200" b="1">
                <a:latin typeface="Times New Roman"/>
                <a:ea typeface="Times New Roman"/>
                <a:cs typeface="Times New Roman"/>
                <a:sym typeface="Times New Roman"/>
              </a:rPr>
            </a:br>
            <a:r>
              <a:rPr lang="en-US" sz="3200" b="1">
                <a:solidFill>
                  <a:schemeClr val="lt1"/>
                </a:solidFill>
                <a:latin typeface="Times New Roman"/>
                <a:ea typeface="Times New Roman"/>
                <a:cs typeface="Times New Roman"/>
                <a:sym typeface="Times New Roman"/>
              </a:rPr>
              <a:t>MODULE 1 - </a:t>
            </a:r>
            <a:r>
              <a:rPr lang="en-US" sz="2800" b="1">
                <a:solidFill>
                  <a:schemeClr val="lt1"/>
                </a:solidFill>
                <a:latin typeface="Times New Roman"/>
                <a:ea typeface="Times New Roman"/>
                <a:cs typeface="Times New Roman"/>
                <a:sym typeface="Times New Roman"/>
              </a:rPr>
              <a:t>ELECTRONIC DICE</a:t>
            </a:r>
            <a:br>
              <a:rPr lang="en-US" sz="3200" b="1">
                <a:solidFill>
                  <a:schemeClr val="lt1"/>
                </a:solidFill>
                <a:latin typeface="Times New Roman"/>
                <a:ea typeface="Times New Roman"/>
                <a:cs typeface="Times New Roman"/>
                <a:sym typeface="Times New Roman"/>
              </a:rPr>
            </a:br>
            <a:r>
              <a:rPr lang="en-US" sz="3200" b="1">
                <a:solidFill>
                  <a:schemeClr val="lt1"/>
                </a:solidFill>
                <a:latin typeface="Times New Roman"/>
                <a:ea typeface="Times New Roman"/>
                <a:cs typeface="Times New Roman"/>
                <a:sym typeface="Times New Roman"/>
              </a:rPr>
              <a:t>MODULE 2 - </a:t>
            </a:r>
            <a:r>
              <a:rPr lang="en-US" sz="2800" b="1">
                <a:solidFill>
                  <a:schemeClr val="lt1"/>
                </a:solidFill>
                <a:latin typeface="Times New Roman"/>
                <a:ea typeface="Times New Roman"/>
                <a:cs typeface="Times New Roman"/>
                <a:sym typeface="Times New Roman"/>
              </a:rPr>
              <a:t>SOLAR POWERED WATER DESALINATOR</a:t>
            </a:r>
            <a:br>
              <a:rPr lang="en-US" sz="2800" b="1">
                <a:solidFill>
                  <a:schemeClr val="lt1"/>
                </a:solidFill>
                <a:latin typeface="Times New Roman"/>
                <a:ea typeface="Times New Roman"/>
                <a:cs typeface="Times New Roman"/>
                <a:sym typeface="Times New Roman"/>
              </a:rPr>
            </a:br>
            <a:endParaRPr sz="2800" b="1">
              <a:solidFill>
                <a:schemeClr val="lt1"/>
              </a:solidFill>
              <a:latin typeface="Times New Roman"/>
              <a:ea typeface="Times New Roman"/>
              <a:cs typeface="Times New Roman"/>
              <a:sym typeface="Times New Roman"/>
            </a:endParaRPr>
          </a:p>
        </p:txBody>
      </p:sp>
      <p:pic>
        <p:nvPicPr>
          <p:cNvPr id="109" name="Google Shape;109;p1"/>
          <p:cNvPicPr preferRelativeResize="0"/>
          <p:nvPr/>
        </p:nvPicPr>
        <p:blipFill rotWithShape="1">
          <a:blip r:embed="rId4">
            <a:alphaModFix/>
          </a:blip>
          <a:srcRect/>
          <a:stretch/>
        </p:blipFill>
        <p:spPr>
          <a:xfrm>
            <a:off x="263525" y="306388"/>
            <a:ext cx="1041400" cy="738187"/>
          </a:xfrm>
          <a:prstGeom prst="rect">
            <a:avLst/>
          </a:prstGeom>
          <a:noFill/>
          <a:ln>
            <a:noFill/>
          </a:ln>
        </p:spPr>
      </p:pic>
      <p:sp>
        <p:nvSpPr>
          <p:cNvPr id="110" name="Google Shape;110;p1"/>
          <p:cNvSpPr txBox="1">
            <a:spLocks noGrp="1"/>
          </p:cNvSpPr>
          <p:nvPr>
            <p:ph type="dt" idx="10"/>
          </p:nvPr>
        </p:nvSpPr>
        <p:spPr>
          <a:xfrm>
            <a:off x="8529145"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sz="1400" b="0" i="0" u="none" strike="noStrike" cap="none">
                <a:solidFill>
                  <a:schemeClr val="dk2"/>
                </a:solidFill>
                <a:latin typeface="Times New Roman"/>
                <a:ea typeface="Times New Roman"/>
                <a:cs typeface="Times New Roman"/>
                <a:sym typeface="Times New Roman"/>
              </a:rPr>
              <a:t>06</a:t>
            </a:r>
            <a:r>
              <a:rPr lang="en-US">
                <a:latin typeface="Times New Roman"/>
                <a:ea typeface="Times New Roman"/>
                <a:cs typeface="Times New Roman"/>
                <a:sym typeface="Times New Roman"/>
              </a:rPr>
              <a:t>/</a:t>
            </a:r>
            <a:r>
              <a:rPr lang="en-US" sz="1400" b="0" i="0" u="none" strike="noStrike" cap="none">
                <a:solidFill>
                  <a:schemeClr val="dk2"/>
                </a:solidFill>
                <a:latin typeface="Times New Roman"/>
                <a:ea typeface="Times New Roman"/>
                <a:cs typeface="Times New Roman"/>
                <a:sym typeface="Times New Roman"/>
              </a:rPr>
              <a:t>12/2024</a:t>
            </a:r>
            <a:endParaRPr/>
          </a:p>
        </p:txBody>
      </p:sp>
      <p:sp>
        <p:nvSpPr>
          <p:cNvPr id="111" name="Google Shape;111;p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1025771" y="0"/>
            <a:ext cx="10363200" cy="11684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br>
              <a:rPr lang="en-US" b="1">
                <a:latin typeface="Times New Roman"/>
                <a:ea typeface="Times New Roman"/>
                <a:cs typeface="Times New Roman"/>
                <a:sym typeface="Times New Roman"/>
              </a:rPr>
            </a:br>
            <a:br>
              <a:rPr lang="en-US" b="1">
                <a:latin typeface="Times New Roman"/>
                <a:ea typeface="Times New Roman"/>
                <a:cs typeface="Times New Roman"/>
                <a:sym typeface="Times New Roman"/>
              </a:rPr>
            </a:b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HARDWARE MODULE</a:t>
            </a:r>
            <a:endParaRPr/>
          </a:p>
        </p:txBody>
      </p:sp>
      <p:pic>
        <p:nvPicPr>
          <p:cNvPr id="214" name="Google Shape;214;p12" descr="WhatsApp Image 2024-12-01 at 11.46.27 AM.jpeg"/>
          <p:cNvPicPr preferRelativeResize="0">
            <a:picLocks noGrp="1"/>
          </p:cNvPicPr>
          <p:nvPr>
            <p:ph type="body" idx="1"/>
          </p:nvPr>
        </p:nvPicPr>
        <p:blipFill rotWithShape="1">
          <a:blip r:embed="rId3">
            <a:alphaModFix/>
          </a:blip>
          <a:srcRect/>
          <a:stretch/>
        </p:blipFill>
        <p:spPr>
          <a:xfrm rot="-5400000">
            <a:off x="3819369" y="30812"/>
            <a:ext cx="4533900" cy="7023100"/>
          </a:xfrm>
          <a:prstGeom prst="rect">
            <a:avLst/>
          </a:prstGeom>
          <a:noFill/>
          <a:ln>
            <a:noFill/>
          </a:ln>
        </p:spPr>
      </p:pic>
      <p:sp>
        <p:nvSpPr>
          <p:cNvPr id="215" name="Google Shape;215;p12"/>
          <p:cNvSpPr txBox="1">
            <a:spLocks noGrp="1"/>
          </p:cNvSpPr>
          <p:nvPr>
            <p:ph type="dt" idx="10"/>
          </p:nvPr>
        </p:nvSpPr>
        <p:spPr>
          <a:xfrm>
            <a:off x="8732340" y="6364676"/>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pic>
        <p:nvPicPr>
          <p:cNvPr id="216" name="Google Shape;216;p12"/>
          <p:cNvPicPr preferRelativeResize="0"/>
          <p:nvPr/>
        </p:nvPicPr>
        <p:blipFill rotWithShape="1">
          <a:blip r:embed="rId4">
            <a:alphaModFix/>
          </a:blip>
          <a:srcRect/>
          <a:stretch/>
        </p:blipFill>
        <p:spPr>
          <a:xfrm>
            <a:off x="241300" y="177800"/>
            <a:ext cx="939800" cy="560387"/>
          </a:xfrm>
          <a:prstGeom prst="rect">
            <a:avLst/>
          </a:prstGeom>
          <a:noFill/>
          <a:ln>
            <a:noFill/>
          </a:ln>
        </p:spPr>
      </p:pic>
      <p:pic>
        <p:nvPicPr>
          <p:cNvPr id="217" name="Google Shape;217;p12"/>
          <p:cNvPicPr preferRelativeResize="0"/>
          <p:nvPr/>
        </p:nvPicPr>
        <p:blipFill rotWithShape="1">
          <a:blip r:embed="rId5">
            <a:alphaModFix/>
          </a:blip>
          <a:srcRect/>
          <a:stretch/>
        </p:blipFill>
        <p:spPr>
          <a:xfrm>
            <a:off x="10833100" y="176213"/>
            <a:ext cx="1196975" cy="1195387"/>
          </a:xfrm>
          <a:prstGeom prst="rect">
            <a:avLst/>
          </a:prstGeom>
          <a:noFill/>
          <a:ln>
            <a:noFill/>
          </a:ln>
        </p:spPr>
      </p:pic>
      <p:sp>
        <p:nvSpPr>
          <p:cNvPr id="218" name="Google Shape;218;p1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
        <p:nvSpPr>
          <p:cNvPr id="219" name="Google Shape;219;p12"/>
          <p:cNvSpPr txBox="1"/>
          <p:nvPr/>
        </p:nvSpPr>
        <p:spPr>
          <a:xfrm>
            <a:off x="1708879" y="6027003"/>
            <a:ext cx="884419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Demo Video:  </a:t>
            </a:r>
            <a:r>
              <a:rPr lang="en-US" sz="16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https://drive.google.com/file/d/1ojr83Tkqnx8zRSMhvSmb6ttZ_Zmla_61/view?usp=drivesdk</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txBox="1">
            <a:spLocks noGrp="1"/>
          </p:cNvSpPr>
          <p:nvPr>
            <p:ph type="title"/>
          </p:nvPr>
        </p:nvSpPr>
        <p:spPr>
          <a:xfrm>
            <a:off x="1068387" y="241300"/>
            <a:ext cx="10363200" cy="11684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br>
              <a:rPr lang="en-US" b="1">
                <a:latin typeface="Times New Roman"/>
                <a:ea typeface="Times New Roman"/>
                <a:cs typeface="Times New Roman"/>
                <a:sym typeface="Times New Roman"/>
              </a:rPr>
            </a:br>
            <a:br>
              <a:rPr lang="en-US" b="1">
                <a:latin typeface="Times New Roman"/>
                <a:ea typeface="Times New Roman"/>
                <a:cs typeface="Times New Roman"/>
                <a:sym typeface="Times New Roman"/>
              </a:rPr>
            </a:b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HARDWARES INVOLVED</a:t>
            </a:r>
            <a:endParaRPr/>
          </a:p>
        </p:txBody>
      </p:sp>
      <p:sp>
        <p:nvSpPr>
          <p:cNvPr id="225" name="Google Shape;225;p13"/>
          <p:cNvSpPr txBox="1">
            <a:spLocks noGrp="1"/>
          </p:cNvSpPr>
          <p:nvPr>
            <p:ph type="dt" idx="10"/>
          </p:nvPr>
        </p:nvSpPr>
        <p:spPr>
          <a:xfrm>
            <a:off x="8732340" y="6364676"/>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pic>
        <p:nvPicPr>
          <p:cNvPr id="226" name="Google Shape;226;p13"/>
          <p:cNvPicPr preferRelativeResize="0"/>
          <p:nvPr/>
        </p:nvPicPr>
        <p:blipFill rotWithShape="1">
          <a:blip r:embed="rId3">
            <a:alphaModFix/>
          </a:blip>
          <a:srcRect/>
          <a:stretch/>
        </p:blipFill>
        <p:spPr>
          <a:xfrm>
            <a:off x="241300" y="177800"/>
            <a:ext cx="939800" cy="560387"/>
          </a:xfrm>
          <a:prstGeom prst="rect">
            <a:avLst/>
          </a:prstGeom>
          <a:noFill/>
          <a:ln>
            <a:noFill/>
          </a:ln>
        </p:spPr>
      </p:pic>
      <p:pic>
        <p:nvPicPr>
          <p:cNvPr id="227" name="Google Shape;227;p13"/>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28" name="Google Shape;228;p13"/>
          <p:cNvSpPr txBox="1">
            <a:spLocks noGrp="1"/>
          </p:cNvSpPr>
          <p:nvPr>
            <p:ph type="body" idx="1"/>
          </p:nvPr>
        </p:nvSpPr>
        <p:spPr>
          <a:xfrm>
            <a:off x="1181100" y="1768627"/>
            <a:ext cx="10363200" cy="45720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210"/>
              <a:buFont typeface="Noto Sans Symbols"/>
              <a:buChar char="⮚"/>
            </a:pPr>
            <a:r>
              <a:rPr lang="en-US" b="1">
                <a:latin typeface="Times New Roman"/>
                <a:ea typeface="Times New Roman"/>
                <a:cs typeface="Times New Roman"/>
                <a:sym typeface="Times New Roman"/>
              </a:rPr>
              <a:t>PCB</a:t>
            </a:r>
            <a:r>
              <a:rPr lang="en-US">
                <a:latin typeface="Times New Roman"/>
                <a:ea typeface="Times New Roman"/>
                <a:cs typeface="Times New Roman"/>
                <a:sym typeface="Times New Roman"/>
              </a:rPr>
              <a:t>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b="1">
                <a:latin typeface="Times New Roman"/>
                <a:ea typeface="Times New Roman"/>
                <a:cs typeface="Times New Roman"/>
                <a:sym typeface="Times New Roman"/>
              </a:rPr>
              <a:t>LEDs</a:t>
            </a:r>
            <a:r>
              <a:rPr lang="en-US">
                <a:latin typeface="Times New Roman"/>
                <a:ea typeface="Times New Roman"/>
                <a:cs typeface="Times New Roman"/>
                <a:sym typeface="Times New Roman"/>
              </a:rPr>
              <a:t>  			-6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555 Timer IC </a:t>
            </a:r>
            <a:r>
              <a:rPr lang="en-US">
                <a:latin typeface="Times New Roman"/>
                <a:ea typeface="Times New Roman"/>
                <a:cs typeface="Times New Roman"/>
                <a:sym typeface="Times New Roman"/>
              </a:rPr>
              <a:t>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Decade Counter IC 	</a:t>
            </a:r>
            <a:r>
              <a:rPr lang="en-US">
                <a:latin typeface="Times New Roman"/>
                <a:ea typeface="Times New Roman"/>
                <a:cs typeface="Times New Roman"/>
                <a:sym typeface="Times New Roman"/>
              </a:rPr>
              <a:t>-IC4017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Resistors</a:t>
            </a:r>
            <a:r>
              <a:rPr lang="en-US">
                <a:latin typeface="Times New Roman"/>
                <a:ea typeface="Times New Roman"/>
                <a:cs typeface="Times New Roman"/>
                <a:sym typeface="Times New Roman"/>
              </a:rPr>
              <a:t>  			-1KΩ , 10KΩ, 470Ω (1,1,7)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b="1">
                <a:latin typeface="Times New Roman"/>
                <a:ea typeface="Times New Roman"/>
                <a:cs typeface="Times New Roman"/>
                <a:sym typeface="Times New Roman"/>
              </a:rPr>
              <a:t>Capacitors</a:t>
            </a:r>
            <a:r>
              <a:rPr lang="en-US">
                <a:latin typeface="Times New Roman"/>
                <a:ea typeface="Times New Roman"/>
                <a:cs typeface="Times New Roman"/>
                <a:sym typeface="Times New Roman"/>
              </a:rPr>
              <a:t>  		-100nF (1) and 0.001µF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Push Button </a:t>
            </a:r>
            <a:r>
              <a:rPr lang="en-US">
                <a:latin typeface="Times New Roman"/>
                <a:ea typeface="Times New Roman"/>
                <a:cs typeface="Times New Roman"/>
                <a:sym typeface="Times New Roman"/>
              </a:rPr>
              <a:t>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Battery</a:t>
            </a:r>
            <a:r>
              <a:rPr lang="en-US">
                <a:latin typeface="Times New Roman"/>
                <a:ea typeface="Times New Roman"/>
                <a:cs typeface="Times New Roman"/>
                <a:sym typeface="Times New Roman"/>
              </a:rPr>
              <a:t>  			-9V (1) </a:t>
            </a:r>
            <a:endParaRPr>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2210"/>
              <a:buFont typeface="Noto Sans Symbols"/>
              <a:buChar char="⮚"/>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Connecting Wires 	-</a:t>
            </a:r>
            <a:r>
              <a:rPr lang="en-US">
                <a:latin typeface="Times New Roman"/>
                <a:ea typeface="Times New Roman"/>
                <a:cs typeface="Times New Roman"/>
                <a:sym typeface="Times New Roman"/>
              </a:rPr>
              <a:t> As required</a:t>
            </a:r>
            <a:endParaRPr>
              <a:latin typeface="Times New Roman"/>
              <a:ea typeface="Times New Roman"/>
              <a:cs typeface="Times New Roman"/>
              <a:sym typeface="Times New Roman"/>
            </a:endParaRPr>
          </a:p>
        </p:txBody>
      </p:sp>
      <p:sp>
        <p:nvSpPr>
          <p:cNvPr id="229" name="Google Shape;229;p1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1168400" y="176213"/>
            <a:ext cx="103632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RESULTS &amp; DISCUSSIONS</a:t>
            </a:r>
            <a:endParaRPr/>
          </a:p>
        </p:txBody>
      </p:sp>
      <p:sp>
        <p:nvSpPr>
          <p:cNvPr id="235" name="Google Shape;235;p1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36" name="Google Shape;236;p14"/>
          <p:cNvSpPr txBox="1">
            <a:spLocks noGrp="1"/>
          </p:cNvSpPr>
          <p:nvPr>
            <p:ph type="body" idx="1"/>
          </p:nvPr>
        </p:nvSpPr>
        <p:spPr>
          <a:xfrm>
            <a:off x="643750" y="1443051"/>
            <a:ext cx="10904400" cy="511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380"/>
              <a:buNone/>
            </a:pPr>
            <a:r>
              <a:rPr lang="en-US" sz="2800" b="1" i="1">
                <a:latin typeface="Times New Roman"/>
                <a:ea typeface="Times New Roman"/>
                <a:cs typeface="Times New Roman"/>
                <a:sym typeface="Times New Roman"/>
              </a:rPr>
              <a:t>Results:</a:t>
            </a:r>
            <a:endParaRPr/>
          </a:p>
          <a:p>
            <a:pPr marL="273050" marR="0" lvl="0" indent="-273050" algn="just" rtl="0">
              <a:lnSpc>
                <a:spcPct val="100000"/>
              </a:lnSpc>
              <a:spcBef>
                <a:spcPts val="575"/>
              </a:spcBef>
              <a:spcAft>
                <a:spcPts val="0"/>
              </a:spcAft>
              <a:buSzPts val="1700"/>
              <a:buFont typeface="Times New Roman"/>
              <a:buChar char="★"/>
            </a:pPr>
            <a:r>
              <a:rPr lang="en-US" sz="1700" b="1">
                <a:latin typeface="Times New Roman"/>
                <a:ea typeface="Times New Roman"/>
                <a:cs typeface="Times New Roman"/>
                <a:sym typeface="Times New Roman"/>
              </a:rPr>
              <a:t>Functionality:</a:t>
            </a:r>
            <a:r>
              <a:rPr lang="en-US" sz="1700">
                <a:latin typeface="Times New Roman"/>
                <a:ea typeface="Times New Roman"/>
                <a:cs typeface="Times New Roman"/>
                <a:sym typeface="Times New Roman"/>
              </a:rPr>
              <a:t> The electronic dice successfully generates random numbers between 1 and 6, indicated by the illumination of specific combinations of the 7 LEDs.  </a:t>
            </a:r>
            <a:endParaRPr sz="1700"/>
          </a:p>
          <a:p>
            <a:pPr marL="273050" marR="0" lvl="0" indent="-273050" algn="just" rtl="0">
              <a:lnSpc>
                <a:spcPct val="10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Output Accuracy:</a:t>
            </a:r>
            <a:r>
              <a:rPr lang="en-US" sz="1700">
                <a:latin typeface="Times New Roman"/>
                <a:ea typeface="Times New Roman"/>
                <a:cs typeface="Times New Roman"/>
                <a:sym typeface="Times New Roman"/>
              </a:rPr>
              <a:t> The LED patterns correspond accurately to standard dice faces, ensuring reliability in random number generation.  </a:t>
            </a:r>
            <a:endParaRPr sz="1700"/>
          </a:p>
          <a:p>
            <a:pPr marL="273050" marR="0" lvl="0" indent="-273050" algn="just" rtl="0">
              <a:lnSpc>
                <a:spcPct val="10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 </a:t>
            </a:r>
            <a:r>
              <a:rPr lang="en-US" sz="1700" b="1">
                <a:latin typeface="Times New Roman"/>
                <a:ea typeface="Times New Roman"/>
                <a:cs typeface="Times New Roman"/>
                <a:sym typeface="Times New Roman"/>
              </a:rPr>
              <a:t>Power Consumption:</a:t>
            </a:r>
            <a:r>
              <a:rPr lang="en-US" sz="1700">
                <a:latin typeface="Times New Roman"/>
                <a:ea typeface="Times New Roman"/>
                <a:cs typeface="Times New Roman"/>
                <a:sym typeface="Times New Roman"/>
              </a:rPr>
              <a:t> The circuit operates efficiently with minimal power usage, making it suitable for extended usage.  </a:t>
            </a:r>
            <a:endParaRPr sz="1700"/>
          </a:p>
          <a:p>
            <a:pPr marL="273050" marR="0" lvl="0" indent="-273050" algn="just" rtl="0">
              <a:lnSpc>
                <a:spcPct val="10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 Response Time: </a:t>
            </a:r>
            <a:r>
              <a:rPr lang="en-US" sz="1700">
                <a:latin typeface="Times New Roman"/>
                <a:ea typeface="Times New Roman"/>
                <a:cs typeface="Times New Roman"/>
                <a:sym typeface="Times New Roman"/>
              </a:rPr>
              <a:t>The circuit quickly reacts to button presses, displaying the output almost instantaneously.</a:t>
            </a:r>
            <a:endParaRPr sz="1700"/>
          </a:p>
          <a:p>
            <a:pPr marL="0" lvl="0" indent="0" algn="l" rtl="0">
              <a:lnSpc>
                <a:spcPct val="100000"/>
              </a:lnSpc>
              <a:spcBef>
                <a:spcPts val="1375"/>
              </a:spcBef>
              <a:spcAft>
                <a:spcPts val="0"/>
              </a:spcAft>
              <a:buSzPts val="1360"/>
              <a:buNone/>
            </a:pPr>
            <a:endParaRPr sz="1700">
              <a:latin typeface="Times New Roman"/>
              <a:ea typeface="Times New Roman"/>
              <a:cs typeface="Times New Roman"/>
              <a:sym typeface="Times New Roman"/>
            </a:endParaRPr>
          </a:p>
          <a:p>
            <a:pPr marL="0" lvl="0" indent="0" algn="l" rtl="0">
              <a:lnSpc>
                <a:spcPct val="100000"/>
              </a:lnSpc>
              <a:spcBef>
                <a:spcPts val="575"/>
              </a:spcBef>
              <a:spcAft>
                <a:spcPts val="0"/>
              </a:spcAft>
              <a:buSzPts val="2380"/>
              <a:buNone/>
            </a:pPr>
            <a:r>
              <a:rPr lang="en-US" sz="2800" b="1" i="1">
                <a:latin typeface="Times New Roman"/>
                <a:ea typeface="Times New Roman"/>
                <a:cs typeface="Times New Roman"/>
                <a:sym typeface="Times New Roman"/>
              </a:rPr>
              <a:t>Discussions:</a:t>
            </a:r>
            <a:endParaRPr/>
          </a:p>
          <a:p>
            <a:pPr marL="273050" lvl="0" indent="-273050" algn="l" rtl="0">
              <a:lnSpc>
                <a:spcPct val="100000"/>
              </a:lnSpc>
              <a:spcBef>
                <a:spcPts val="575"/>
              </a:spcBef>
              <a:spcAft>
                <a:spcPts val="0"/>
              </a:spcAft>
              <a:buSzPts val="1700"/>
              <a:buFont typeface="Noto Sans Symbols"/>
              <a:buChar char="✦"/>
            </a:pPr>
            <a:r>
              <a:rPr lang="en-US" sz="1700">
                <a:latin typeface="Times New Roman"/>
                <a:ea typeface="Times New Roman"/>
                <a:cs typeface="Times New Roman"/>
                <a:sym typeface="Times New Roman"/>
              </a:rPr>
              <a:t>Simple and cost effective design using discrete components.  </a:t>
            </a:r>
            <a:endParaRPr sz="1700"/>
          </a:p>
          <a:p>
            <a:pPr marL="273050" lvl="0" indent="-273050" algn="l" rtl="0">
              <a:lnSpc>
                <a:spcPct val="100000"/>
              </a:lnSpc>
              <a:spcBef>
                <a:spcPts val="575"/>
              </a:spcBef>
              <a:spcAft>
                <a:spcPts val="0"/>
              </a:spcAft>
              <a:buSzPts val="1700"/>
              <a:buFont typeface="Noto Sans Symbols"/>
              <a:buChar char="✦"/>
            </a:pPr>
            <a:r>
              <a:rPr lang="en-US" sz="1700">
                <a:latin typeface="Times New Roman"/>
                <a:ea typeface="Times New Roman"/>
                <a:cs typeface="Times New Roman"/>
                <a:sym typeface="Times New Roman"/>
              </a:rPr>
              <a:t>Visual appeal due to the use of LEDs instead of a seven segment display.   </a:t>
            </a:r>
            <a:endParaRPr sz="1700"/>
          </a:p>
          <a:p>
            <a:pPr marL="273050" lvl="0" indent="-273050" algn="l" rtl="0">
              <a:lnSpc>
                <a:spcPct val="100000"/>
              </a:lnSpc>
              <a:spcBef>
                <a:spcPts val="575"/>
              </a:spcBef>
              <a:spcAft>
                <a:spcPts val="0"/>
              </a:spcAft>
              <a:buSzPts val="1700"/>
              <a:buFont typeface="Noto Sans Symbols"/>
              <a:buChar char="✦"/>
            </a:pPr>
            <a:r>
              <a:rPr lang="en-US" sz="1700">
                <a:latin typeface="Times New Roman"/>
                <a:ea typeface="Times New Roman"/>
                <a:cs typeface="Times New Roman"/>
                <a:sym typeface="Times New Roman"/>
              </a:rPr>
              <a:t>Low dependency on advanced components, making it beginner friendly.  </a:t>
            </a:r>
            <a:endParaRPr sz="1700"/>
          </a:p>
          <a:p>
            <a:pPr marL="273050" lvl="0" indent="-273050" algn="l" rtl="0">
              <a:lnSpc>
                <a:spcPct val="100000"/>
              </a:lnSpc>
              <a:spcBef>
                <a:spcPts val="575"/>
              </a:spcBef>
              <a:spcAft>
                <a:spcPts val="0"/>
              </a:spcAft>
              <a:buSzPts val="1700"/>
              <a:buFont typeface="Noto Sans Symbols"/>
              <a:buChar char="✦"/>
            </a:pPr>
            <a:r>
              <a:rPr lang="en-US" sz="1700" b="1">
                <a:latin typeface="Times New Roman"/>
                <a:ea typeface="Times New Roman"/>
                <a:cs typeface="Times New Roman"/>
                <a:sym typeface="Times New Roman"/>
              </a:rPr>
              <a:t>Challenges:     </a:t>
            </a:r>
            <a:r>
              <a:rPr lang="en-US" sz="1700">
                <a:latin typeface="Times New Roman"/>
                <a:ea typeface="Times New Roman"/>
                <a:cs typeface="Times New Roman"/>
                <a:sym typeface="Times New Roman"/>
              </a:rPr>
              <a:t>Accurate placement and wiring of LEDs are critical to ensure the correct dice patterns.     </a:t>
            </a:r>
            <a:endParaRPr sz="1700"/>
          </a:p>
          <a:p>
            <a:pPr marL="273050" lvl="0" indent="-273050" algn="l" rtl="0">
              <a:lnSpc>
                <a:spcPct val="100000"/>
              </a:lnSpc>
              <a:spcBef>
                <a:spcPts val="575"/>
              </a:spcBef>
              <a:spcAft>
                <a:spcPts val="0"/>
              </a:spcAft>
              <a:buSzPts val="1700"/>
              <a:buFont typeface="Noto Sans Symbols"/>
              <a:buChar char="✦"/>
            </a:pPr>
            <a:r>
              <a:rPr lang="en-US" sz="1700">
                <a:latin typeface="Times New Roman"/>
                <a:ea typeface="Times New Roman"/>
                <a:cs typeface="Times New Roman"/>
                <a:sym typeface="Times New Roman"/>
              </a:rPr>
              <a:t>Limited scalability for additional features without redesigning the circuit</a:t>
            </a:r>
            <a:endParaRPr sz="1700">
              <a:latin typeface="Times New Roman"/>
              <a:ea typeface="Times New Roman"/>
              <a:cs typeface="Times New Roman"/>
              <a:sym typeface="Times New Roman"/>
            </a:endParaRPr>
          </a:p>
        </p:txBody>
      </p:sp>
      <p:pic>
        <p:nvPicPr>
          <p:cNvPr id="237" name="Google Shape;237;p14"/>
          <p:cNvPicPr preferRelativeResize="0"/>
          <p:nvPr/>
        </p:nvPicPr>
        <p:blipFill rotWithShape="1">
          <a:blip r:embed="rId3">
            <a:alphaModFix/>
          </a:blip>
          <a:srcRect/>
          <a:stretch/>
        </p:blipFill>
        <p:spPr>
          <a:xfrm>
            <a:off x="251839" y="224092"/>
            <a:ext cx="1041400" cy="738187"/>
          </a:xfrm>
          <a:prstGeom prst="rect">
            <a:avLst/>
          </a:prstGeom>
          <a:noFill/>
          <a:ln>
            <a:noFill/>
          </a:ln>
        </p:spPr>
      </p:pic>
      <p:pic>
        <p:nvPicPr>
          <p:cNvPr id="238" name="Google Shape;238;p14"/>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39" name="Google Shape;239;p1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US" b="1">
                <a:latin typeface="Times New Roman"/>
                <a:ea typeface="Times New Roman"/>
                <a:cs typeface="Times New Roman"/>
                <a:sym typeface="Times New Roman"/>
              </a:rPr>
              <a:t>ADVANTAGES AND APPLICATIONS</a:t>
            </a:r>
            <a:endParaRPr b="1">
              <a:latin typeface="Times New Roman"/>
              <a:ea typeface="Times New Roman"/>
              <a:cs typeface="Times New Roman"/>
              <a:sym typeface="Times New Roman"/>
            </a:endParaRPr>
          </a:p>
        </p:txBody>
      </p:sp>
      <p:sp>
        <p:nvSpPr>
          <p:cNvPr id="245" name="Google Shape;245;p1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46" name="Google Shape;246;p15"/>
          <p:cNvSpPr txBox="1">
            <a:spLocks noGrp="1"/>
          </p:cNvSpPr>
          <p:nvPr>
            <p:ph type="body" idx="1"/>
          </p:nvPr>
        </p:nvSpPr>
        <p:spPr>
          <a:xfrm>
            <a:off x="746233" y="1636986"/>
            <a:ext cx="10904483" cy="4572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060"/>
              <a:buNone/>
            </a:pPr>
            <a:r>
              <a:rPr lang="en-US" sz="3600" b="1" i="1">
                <a:latin typeface="Times New Roman"/>
                <a:ea typeface="Times New Roman"/>
                <a:cs typeface="Times New Roman"/>
                <a:sym typeface="Times New Roman"/>
              </a:rPr>
              <a:t>Advantages:</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Durability</a:t>
            </a:r>
            <a:r>
              <a:rPr lang="en-US" sz="2000">
                <a:latin typeface="Times New Roman"/>
                <a:ea typeface="Times New Roman"/>
                <a:cs typeface="Times New Roman"/>
                <a:sym typeface="Times New Roman"/>
              </a:rPr>
              <a:t>: No mechanical parts that can wear out over time. </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Consistency: </a:t>
            </a:r>
            <a:r>
              <a:rPr lang="en-US" sz="2000">
                <a:latin typeface="Times New Roman"/>
                <a:ea typeface="Times New Roman"/>
                <a:cs typeface="Times New Roman"/>
                <a:sym typeface="Times New Roman"/>
              </a:rPr>
              <a:t>Generates random numbers consistently without bias.</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Educational Tool: </a:t>
            </a:r>
            <a:r>
              <a:rPr lang="en-US" sz="2000">
                <a:latin typeface="Times New Roman"/>
                <a:ea typeface="Times New Roman"/>
                <a:cs typeface="Times New Roman"/>
                <a:sym typeface="Times New Roman"/>
              </a:rPr>
              <a:t>Demonstrates concepts like timing circuits, counting, and digital displays.</a:t>
            </a:r>
            <a:endParaRPr/>
          </a:p>
          <a:p>
            <a:pPr marL="0" lvl="0" indent="0" algn="l" rtl="0">
              <a:lnSpc>
                <a:spcPct val="100000"/>
              </a:lnSpc>
              <a:spcBef>
                <a:spcPts val="575"/>
              </a:spcBef>
              <a:spcAft>
                <a:spcPts val="0"/>
              </a:spcAft>
              <a:buSzPts val="1700"/>
              <a:buNone/>
            </a:pPr>
            <a:endParaRPr sz="2000">
              <a:latin typeface="Times New Roman"/>
              <a:ea typeface="Times New Roman"/>
              <a:cs typeface="Times New Roman"/>
              <a:sym typeface="Times New Roman"/>
            </a:endParaRPr>
          </a:p>
          <a:p>
            <a:pPr marL="0" lvl="0" indent="0" algn="l" rtl="0">
              <a:lnSpc>
                <a:spcPct val="100000"/>
              </a:lnSpc>
              <a:spcBef>
                <a:spcPts val="575"/>
              </a:spcBef>
              <a:spcAft>
                <a:spcPts val="0"/>
              </a:spcAft>
              <a:buSzPts val="3060"/>
              <a:buNone/>
            </a:pPr>
            <a:r>
              <a:rPr lang="en-US" sz="3600" b="1" i="1">
                <a:latin typeface="Times New Roman"/>
                <a:ea typeface="Times New Roman"/>
                <a:cs typeface="Times New Roman"/>
                <a:sym typeface="Times New Roman"/>
              </a:rPr>
              <a:t>Applications:</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Games: </a:t>
            </a:r>
            <a:r>
              <a:rPr lang="en-US" sz="2000">
                <a:latin typeface="Times New Roman"/>
                <a:ea typeface="Times New Roman"/>
                <a:cs typeface="Times New Roman"/>
                <a:sym typeface="Times New Roman"/>
              </a:rPr>
              <a:t>Can replace traditional dice in board games.</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Learning Tool: </a:t>
            </a:r>
            <a:r>
              <a:rPr lang="en-US" sz="2000">
                <a:latin typeface="Times New Roman"/>
                <a:ea typeface="Times New Roman"/>
                <a:cs typeface="Times New Roman"/>
                <a:sym typeface="Times New Roman"/>
              </a:rPr>
              <a:t>Useful in teaching electronics and digital logic.</a:t>
            </a:r>
            <a:endParaRPr/>
          </a:p>
          <a:p>
            <a:pPr marL="273050" lvl="0" indent="-273050" algn="l"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Projects: </a:t>
            </a:r>
            <a:r>
              <a:rPr lang="en-US" sz="2000">
                <a:latin typeface="Times New Roman"/>
                <a:ea typeface="Times New Roman"/>
                <a:cs typeface="Times New Roman"/>
                <a:sym typeface="Times New Roman"/>
              </a:rPr>
              <a:t>Can be integrated into larger electronic projects involving random number generation.</a:t>
            </a:r>
            <a:endParaRPr sz="2000">
              <a:latin typeface="Times New Roman"/>
              <a:ea typeface="Times New Roman"/>
              <a:cs typeface="Times New Roman"/>
              <a:sym typeface="Times New Roman"/>
            </a:endParaRPr>
          </a:p>
        </p:txBody>
      </p:sp>
      <p:pic>
        <p:nvPicPr>
          <p:cNvPr id="247" name="Google Shape;247;p15"/>
          <p:cNvPicPr preferRelativeResize="0"/>
          <p:nvPr/>
        </p:nvPicPr>
        <p:blipFill rotWithShape="1">
          <a:blip r:embed="rId3">
            <a:alphaModFix/>
          </a:blip>
          <a:srcRect/>
          <a:stretch/>
        </p:blipFill>
        <p:spPr>
          <a:xfrm>
            <a:off x="203200" y="25400"/>
            <a:ext cx="1041400" cy="738187"/>
          </a:xfrm>
          <a:prstGeom prst="rect">
            <a:avLst/>
          </a:prstGeom>
          <a:noFill/>
          <a:ln>
            <a:noFill/>
          </a:ln>
        </p:spPr>
      </p:pic>
      <p:pic>
        <p:nvPicPr>
          <p:cNvPr id="248" name="Google Shape;248;p15"/>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49" name="Google Shape;249;p1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55" name="Google Shape;255;p16"/>
          <p:cNvSpPr txBox="1">
            <a:spLocks noGrp="1"/>
          </p:cNvSpPr>
          <p:nvPr>
            <p:ph type="ctrTitle"/>
          </p:nvPr>
        </p:nvSpPr>
        <p:spPr>
          <a:xfrm>
            <a:off x="609600" y="1727262"/>
            <a:ext cx="10972800" cy="14700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SzPts val="1400"/>
              <a:buNone/>
            </a:pPr>
            <a:r>
              <a:rPr lang="en-US" b="1">
                <a:solidFill>
                  <a:schemeClr val="lt1"/>
                </a:solidFill>
                <a:latin typeface="Times New Roman"/>
                <a:ea typeface="Times New Roman"/>
                <a:cs typeface="Times New Roman"/>
                <a:sym typeface="Times New Roman"/>
              </a:rPr>
              <a:t>MODULE  2 - SOLAR-POWERED WATER DESALINATOR</a:t>
            </a:r>
            <a:br>
              <a:rPr lang="en-US" b="1">
                <a:solidFill>
                  <a:schemeClr val="lt1"/>
                </a:solidFill>
                <a:latin typeface="Times New Roman"/>
                <a:ea typeface="Times New Roman"/>
                <a:cs typeface="Times New Roman"/>
                <a:sym typeface="Times New Roman"/>
              </a:rPr>
            </a:br>
            <a:endParaRPr b="1">
              <a:solidFill>
                <a:schemeClr val="lt1"/>
              </a:solidFill>
              <a:latin typeface="Times New Roman"/>
              <a:ea typeface="Times New Roman"/>
              <a:cs typeface="Times New Roman"/>
              <a:sym typeface="Times New Roman"/>
            </a:endParaRPr>
          </a:p>
        </p:txBody>
      </p:sp>
      <p:pic>
        <p:nvPicPr>
          <p:cNvPr id="256" name="Google Shape;256;p16"/>
          <p:cNvPicPr preferRelativeResize="0"/>
          <p:nvPr/>
        </p:nvPicPr>
        <p:blipFill rotWithShape="1">
          <a:blip r:embed="rId3">
            <a:alphaModFix/>
          </a:blip>
          <a:srcRect/>
          <a:stretch/>
        </p:blipFill>
        <p:spPr>
          <a:xfrm>
            <a:off x="203200" y="357983"/>
            <a:ext cx="1041400" cy="738187"/>
          </a:xfrm>
          <a:prstGeom prst="rect">
            <a:avLst/>
          </a:prstGeom>
          <a:noFill/>
          <a:ln>
            <a:noFill/>
          </a:ln>
        </p:spPr>
      </p:pic>
      <p:pic>
        <p:nvPicPr>
          <p:cNvPr id="257" name="Google Shape;257;p16"/>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58" name="Google Shape;258;p1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txBox="1">
            <a:spLocks noGrp="1"/>
          </p:cNvSpPr>
          <p:nvPr>
            <p:ph type="title"/>
          </p:nvPr>
        </p:nvSpPr>
        <p:spPr>
          <a:xfrm>
            <a:off x="852902" y="563617"/>
            <a:ext cx="10363200" cy="677917"/>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ABSTRACT  -MODULE 2</a:t>
            </a:r>
            <a:endParaRPr b="1">
              <a:latin typeface="Times New Roman"/>
              <a:ea typeface="Times New Roman"/>
              <a:cs typeface="Times New Roman"/>
              <a:sym typeface="Times New Roman"/>
            </a:endParaRPr>
          </a:p>
        </p:txBody>
      </p:sp>
      <p:sp>
        <p:nvSpPr>
          <p:cNvPr id="264" name="Google Shape;264;p17"/>
          <p:cNvSpPr txBox="1">
            <a:spLocks noGrp="1"/>
          </p:cNvSpPr>
          <p:nvPr>
            <p:ph type="dt" idx="10"/>
          </p:nvPr>
        </p:nvSpPr>
        <p:spPr>
          <a:xfrm>
            <a:off x="87122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65" name="Google Shape;265;p17"/>
          <p:cNvSpPr txBox="1">
            <a:spLocks noGrp="1"/>
          </p:cNvSpPr>
          <p:nvPr>
            <p:ph type="body" idx="1"/>
          </p:nvPr>
        </p:nvSpPr>
        <p:spPr>
          <a:xfrm>
            <a:off x="501881" y="1608000"/>
            <a:ext cx="10744200" cy="5017652"/>
          </a:xfrm>
          <a:prstGeom prst="rect">
            <a:avLst/>
          </a:prstGeom>
          <a:noFill/>
          <a:ln>
            <a:noFill/>
          </a:ln>
        </p:spPr>
        <p:txBody>
          <a:bodyPr spcFirstLastPara="1" wrap="square" lIns="91425" tIns="45700" rIns="91425" bIns="45700" anchor="t" anchorCtr="0">
            <a:noAutofit/>
          </a:bodyPr>
          <a:lstStyle/>
          <a:p>
            <a:pPr marL="273050" lvl="0" indent="-273050" algn="just" rtl="0">
              <a:lnSpc>
                <a:spcPct val="100000"/>
              </a:lnSpc>
              <a:spcBef>
                <a:spcPts val="0"/>
              </a:spcBef>
              <a:spcAft>
                <a:spcPts val="0"/>
              </a:spcAft>
              <a:buSzPts val="1700"/>
              <a:buNone/>
            </a:pPr>
            <a:endParaRPr sz="2000">
              <a:latin typeface="Times New Roman"/>
              <a:ea typeface="Times New Roman"/>
              <a:cs typeface="Times New Roman"/>
              <a:sym typeface="Times New Roman"/>
            </a:endParaRPr>
          </a:p>
          <a:p>
            <a:pPr marL="273050" lvl="0" indent="-273050" algn="just" rtl="0">
              <a:lnSpc>
                <a:spcPct val="150000"/>
              </a:lnSpc>
              <a:spcBef>
                <a:spcPts val="575"/>
              </a:spcBef>
              <a:spcAft>
                <a:spcPts val="0"/>
              </a:spcAft>
              <a:buSzPts val="1530"/>
              <a:buNone/>
            </a:pPr>
            <a:r>
              <a:rPr lang="en-US" sz="2000">
                <a:latin typeface="Times New Roman"/>
                <a:ea typeface="Times New Roman"/>
                <a:cs typeface="Times New Roman"/>
                <a:sym typeface="Times New Roman"/>
              </a:rPr>
              <a:t>	The increasing scarcity of fresh water due to rising population, climate change, and pollution has made seawater desalination an essential area of research. This project addresses the critical need for sustainable water sources by proposing a solar powered water desalinator. Traditional desalination methods often rely on fossil fuels, resulting in high energy costs and significant environmental impacts. Our design aims to harness solar energy, making the process more eco-friendly and economically viable. The importance of this project lies in its potential to provide clean drinking water to arid regions, improving public health and agricultural productivity. </a:t>
            </a:r>
            <a:endParaRPr sz="1800">
              <a:latin typeface="Times New Roman"/>
              <a:ea typeface="Times New Roman"/>
              <a:cs typeface="Times New Roman"/>
              <a:sym typeface="Times New Roman"/>
            </a:endParaRPr>
          </a:p>
          <a:p>
            <a:pPr marL="273050" lvl="0" indent="-273050" algn="just" rtl="0">
              <a:lnSpc>
                <a:spcPct val="100000"/>
              </a:lnSpc>
              <a:spcBef>
                <a:spcPts val="575"/>
              </a:spcBef>
              <a:spcAft>
                <a:spcPts val="0"/>
              </a:spcAft>
              <a:buSzPts val="1530"/>
              <a:buNone/>
            </a:pPr>
            <a:r>
              <a:rPr lang="en-US" sz="1800">
                <a:latin typeface="Times New Roman"/>
                <a:ea typeface="Times New Roman"/>
                <a:cs typeface="Times New Roman"/>
                <a:sym typeface="Times New Roman"/>
              </a:rPr>
              <a:t>	</a:t>
            </a:r>
            <a:endParaRPr/>
          </a:p>
        </p:txBody>
      </p:sp>
      <p:pic>
        <p:nvPicPr>
          <p:cNvPr id="266" name="Google Shape;266;p17"/>
          <p:cNvPicPr preferRelativeResize="0"/>
          <p:nvPr/>
        </p:nvPicPr>
        <p:blipFill rotWithShape="1">
          <a:blip r:embed="rId3">
            <a:alphaModFix/>
          </a:blip>
          <a:srcRect/>
          <a:stretch/>
        </p:blipFill>
        <p:spPr>
          <a:xfrm>
            <a:off x="203200" y="396083"/>
            <a:ext cx="1041400" cy="738187"/>
          </a:xfrm>
          <a:prstGeom prst="rect">
            <a:avLst/>
          </a:prstGeom>
          <a:noFill/>
          <a:ln>
            <a:noFill/>
          </a:ln>
        </p:spPr>
      </p:pic>
      <p:pic>
        <p:nvPicPr>
          <p:cNvPr id="267" name="Google Shape;267;p17"/>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68" name="Google Shape;268;p1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8"/>
          <p:cNvSpPr txBox="1">
            <a:spLocks noGrp="1"/>
          </p:cNvSpPr>
          <p:nvPr>
            <p:ph type="title"/>
          </p:nvPr>
        </p:nvSpPr>
        <p:spPr>
          <a:xfrm>
            <a:off x="852902" y="563617"/>
            <a:ext cx="10363200" cy="677917"/>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 MODULE 2</a:t>
            </a:r>
            <a:endParaRPr b="1">
              <a:latin typeface="Times New Roman"/>
              <a:ea typeface="Times New Roman"/>
              <a:cs typeface="Times New Roman"/>
              <a:sym typeface="Times New Roman"/>
            </a:endParaRPr>
          </a:p>
        </p:txBody>
      </p:sp>
      <p:sp>
        <p:nvSpPr>
          <p:cNvPr id="274" name="Google Shape;274;p18"/>
          <p:cNvSpPr txBox="1">
            <a:spLocks noGrp="1"/>
          </p:cNvSpPr>
          <p:nvPr>
            <p:ph type="dt" idx="10"/>
          </p:nvPr>
        </p:nvSpPr>
        <p:spPr>
          <a:xfrm>
            <a:off x="87122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75" name="Google Shape;275;p18"/>
          <p:cNvSpPr txBox="1">
            <a:spLocks noGrp="1"/>
          </p:cNvSpPr>
          <p:nvPr>
            <p:ph type="body" idx="1"/>
          </p:nvPr>
        </p:nvSpPr>
        <p:spPr>
          <a:xfrm>
            <a:off x="355600" y="1371600"/>
            <a:ext cx="11521800" cy="5295900"/>
          </a:xfrm>
          <a:prstGeom prst="rect">
            <a:avLst/>
          </a:prstGeom>
          <a:noFill/>
          <a:ln>
            <a:noFill/>
          </a:ln>
        </p:spPr>
        <p:txBody>
          <a:bodyPr spcFirstLastPara="1" wrap="square" lIns="91425" tIns="45700" rIns="91425" bIns="45700" anchor="t" anchorCtr="0">
            <a:noAutofit/>
          </a:bodyPr>
          <a:lstStyle/>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The Solar Powered Water Desalinator is an alternative approach that uses solar power, a renewable energy source, to operate a compact and efficient desalination unit. </a:t>
            </a:r>
            <a:endParaRPr/>
          </a:p>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By converting solar energy into electrical energy, the system powers a steamer and a USB humidifier to distill and condense water.</a:t>
            </a:r>
            <a:endParaRPr/>
          </a:p>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This design reduces dependence on traditional energy sources and makes desalination accessible in rural and off-grid locations. </a:t>
            </a:r>
            <a:endParaRPr sz="2000">
              <a:latin typeface="Times New Roman"/>
              <a:ea typeface="Times New Roman"/>
              <a:cs typeface="Times New Roman"/>
              <a:sym typeface="Times New Roman"/>
            </a:endParaRPr>
          </a:p>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Designed for portability and ease of use, it is an ideal solution for areas with abundant sunlight but limited access to clean water sources. </a:t>
            </a:r>
            <a:endParaRPr/>
          </a:p>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This project demonstrates how sustainable technologies can address real-world problems.</a:t>
            </a:r>
            <a:endParaRPr/>
          </a:p>
          <a:p>
            <a:pPr marL="800100" lvl="0" indent="-342900" algn="just" rtl="0">
              <a:lnSpc>
                <a:spcPct val="15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Therefore, the main objective of this project is to utilize solar energy to power the desalination process and develop a low cost, efficient, and sustainable system.</a:t>
            </a:r>
            <a:endParaRPr sz="2000">
              <a:latin typeface="Calibri"/>
              <a:ea typeface="Calibri"/>
              <a:cs typeface="Calibri"/>
              <a:sym typeface="Calibri"/>
            </a:endParaRPr>
          </a:p>
          <a:p>
            <a:pPr marL="273050" lvl="0" indent="-273050" algn="just" rtl="0">
              <a:lnSpc>
                <a:spcPct val="115000"/>
              </a:lnSpc>
              <a:spcBef>
                <a:spcPts val="575"/>
              </a:spcBef>
              <a:spcAft>
                <a:spcPts val="0"/>
              </a:spcAft>
              <a:buSzPts val="1700"/>
              <a:buNone/>
            </a:pPr>
            <a:endParaRPr sz="2000">
              <a:latin typeface="Times New Roman"/>
              <a:ea typeface="Times New Roman"/>
              <a:cs typeface="Times New Roman"/>
              <a:sym typeface="Times New Roman"/>
            </a:endParaRPr>
          </a:p>
        </p:txBody>
      </p:sp>
      <p:pic>
        <p:nvPicPr>
          <p:cNvPr id="276" name="Google Shape;276;p18"/>
          <p:cNvPicPr preferRelativeResize="0"/>
          <p:nvPr/>
        </p:nvPicPr>
        <p:blipFill rotWithShape="1">
          <a:blip r:embed="rId3">
            <a:alphaModFix/>
          </a:blip>
          <a:srcRect/>
          <a:stretch/>
        </p:blipFill>
        <p:spPr>
          <a:xfrm>
            <a:off x="203200" y="396083"/>
            <a:ext cx="1041400" cy="738187"/>
          </a:xfrm>
          <a:prstGeom prst="rect">
            <a:avLst/>
          </a:prstGeom>
          <a:noFill/>
          <a:ln>
            <a:noFill/>
          </a:ln>
        </p:spPr>
      </p:pic>
      <p:pic>
        <p:nvPicPr>
          <p:cNvPr id="277" name="Google Shape;277;p18"/>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78" name="Google Shape;278;p1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title"/>
          </p:nvPr>
        </p:nvSpPr>
        <p:spPr>
          <a:xfrm>
            <a:off x="1061545" y="23648"/>
            <a:ext cx="103632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OBJECTIVE</a:t>
            </a:r>
            <a:endParaRPr/>
          </a:p>
        </p:txBody>
      </p:sp>
      <p:sp>
        <p:nvSpPr>
          <p:cNvPr id="284" name="Google Shape;284;p21"/>
          <p:cNvSpPr txBox="1">
            <a:spLocks noGrp="1"/>
          </p:cNvSpPr>
          <p:nvPr>
            <p:ph type="dt" idx="10"/>
          </p:nvPr>
        </p:nvSpPr>
        <p:spPr>
          <a:xfrm>
            <a:off x="821461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285" name="Google Shape;285;p21"/>
          <p:cNvSpPr txBox="1">
            <a:spLocks noGrp="1"/>
          </p:cNvSpPr>
          <p:nvPr>
            <p:ph type="body" idx="1"/>
          </p:nvPr>
        </p:nvSpPr>
        <p:spPr>
          <a:xfrm>
            <a:off x="472964" y="1276131"/>
            <a:ext cx="11335407" cy="5221014"/>
          </a:xfrm>
          <a:prstGeom prst="rect">
            <a:avLst/>
          </a:prstGeom>
          <a:noFill/>
          <a:ln>
            <a:noFill/>
          </a:ln>
        </p:spPr>
        <p:txBody>
          <a:bodyPr spcFirstLastPara="1" wrap="square" lIns="91425" tIns="45700" rIns="91425" bIns="45700" anchor="t" anchorCtr="0">
            <a:noAutofit/>
          </a:bodyPr>
          <a:lstStyle/>
          <a:p>
            <a:pPr marL="273050" lvl="0" indent="-273050" algn="l" rtl="0">
              <a:lnSpc>
                <a:spcPct val="115000"/>
              </a:lnSpc>
              <a:spcBef>
                <a:spcPts val="0"/>
              </a:spcBef>
              <a:spcAft>
                <a:spcPts val="0"/>
              </a:spcAft>
              <a:buSzPts val="3060"/>
              <a:buFont typeface="Noto Sans Symbols"/>
              <a:buChar char="⮚"/>
            </a:pPr>
            <a:r>
              <a:rPr lang="en-US" sz="3600" b="1" i="1" u="sng">
                <a:latin typeface="Times New Roman"/>
                <a:ea typeface="Times New Roman"/>
                <a:cs typeface="Times New Roman"/>
                <a:sym typeface="Times New Roman"/>
              </a:rPr>
              <a:t>Objectives and Goals:</a:t>
            </a:r>
            <a:endParaRPr/>
          </a:p>
          <a:p>
            <a:pPr marL="630238" lvl="0" indent="-188911" algn="l" rtl="0">
              <a:lnSpc>
                <a:spcPct val="115000"/>
              </a:lnSpc>
              <a:spcBef>
                <a:spcPts val="575"/>
              </a:spcBef>
              <a:spcAft>
                <a:spcPts val="0"/>
              </a:spcAft>
              <a:buSzPts val="1700"/>
              <a:buFont typeface="Noto Sans Symbols"/>
              <a:buChar char="▪"/>
            </a:pPr>
            <a:r>
              <a:rPr lang="en-US" sz="2000" b="1">
                <a:solidFill>
                  <a:srgbClr val="FF0000"/>
                </a:solidFill>
                <a:latin typeface="Times New Roman"/>
                <a:ea typeface="Times New Roman"/>
                <a:cs typeface="Times New Roman"/>
                <a:sym typeface="Times New Roman"/>
              </a:rPr>
              <a:t>Primary Objective: </a:t>
            </a:r>
            <a:r>
              <a:rPr lang="en-US" sz="2000">
                <a:latin typeface="Times New Roman"/>
                <a:ea typeface="Times New Roman"/>
                <a:cs typeface="Times New Roman"/>
                <a:sym typeface="Times New Roman"/>
              </a:rPr>
              <a:t>Design a solar-powered desalination system to provide clean drinking water.</a:t>
            </a:r>
            <a:endParaRPr/>
          </a:p>
          <a:p>
            <a:pPr marL="630238" lvl="0" indent="-188911" algn="l" rtl="0">
              <a:lnSpc>
                <a:spcPct val="115000"/>
              </a:lnSpc>
              <a:spcBef>
                <a:spcPts val="575"/>
              </a:spcBef>
              <a:spcAft>
                <a:spcPts val="0"/>
              </a:spcAft>
              <a:buSzPts val="1700"/>
              <a:buFont typeface="Noto Sans Symbols"/>
              <a:buChar char="▪"/>
            </a:pPr>
            <a:r>
              <a:rPr lang="en-US" sz="2000" b="1">
                <a:solidFill>
                  <a:srgbClr val="FF0000"/>
                </a:solidFill>
                <a:latin typeface="Times New Roman"/>
                <a:ea typeface="Times New Roman"/>
                <a:cs typeface="Times New Roman"/>
                <a:sym typeface="Times New Roman"/>
              </a:rPr>
              <a:t>Goals:  </a:t>
            </a:r>
            <a:endParaRPr/>
          </a:p>
          <a:p>
            <a:pPr marL="1701800" lvl="0" indent="-282575" algn="l" rtl="0">
              <a:lnSpc>
                <a:spcPct val="115000"/>
              </a:lnSpc>
              <a:spcBef>
                <a:spcPts val="575"/>
              </a:spcBef>
              <a:spcAft>
                <a:spcPts val="0"/>
              </a:spcAft>
              <a:buSzPts val="1700"/>
              <a:buFont typeface="Noto Sans Symbols"/>
              <a:buChar char="✔"/>
            </a:pPr>
            <a:r>
              <a:rPr lang="en-US" sz="2000">
                <a:latin typeface="Times New Roman"/>
                <a:ea typeface="Times New Roman"/>
                <a:cs typeface="Times New Roman"/>
                <a:sym typeface="Times New Roman"/>
              </a:rPr>
              <a:t>Utilize solar energy to power the desalination process.</a:t>
            </a:r>
            <a:endParaRPr/>
          </a:p>
          <a:p>
            <a:pPr marL="1701800" lvl="0" indent="-282575" algn="l" rtl="0">
              <a:lnSpc>
                <a:spcPct val="115000"/>
              </a:lnSpc>
              <a:spcBef>
                <a:spcPts val="575"/>
              </a:spcBef>
              <a:spcAft>
                <a:spcPts val="0"/>
              </a:spcAft>
              <a:buSzPts val="1700"/>
              <a:buFont typeface="Noto Sans Symbols"/>
              <a:buChar char="✔"/>
            </a:pPr>
            <a:r>
              <a:rPr lang="en-US" sz="2000">
                <a:latin typeface="Times New Roman"/>
                <a:ea typeface="Times New Roman"/>
                <a:cs typeface="Times New Roman"/>
                <a:sym typeface="Times New Roman"/>
              </a:rPr>
              <a:t>Develop a low cost, efficient, and sustainable system.</a:t>
            </a:r>
            <a:endParaRPr/>
          </a:p>
          <a:p>
            <a:pPr marL="1701800" lvl="0" indent="-282575" algn="l" rtl="0">
              <a:lnSpc>
                <a:spcPct val="115000"/>
              </a:lnSpc>
              <a:spcBef>
                <a:spcPts val="575"/>
              </a:spcBef>
              <a:spcAft>
                <a:spcPts val="0"/>
              </a:spcAft>
              <a:buSzPts val="1700"/>
              <a:buFont typeface="Noto Sans Symbols"/>
              <a:buChar char="✔"/>
            </a:pPr>
            <a:r>
              <a:rPr lang="en-US" sz="2000">
                <a:latin typeface="Times New Roman"/>
                <a:ea typeface="Times New Roman"/>
                <a:cs typeface="Times New Roman"/>
                <a:sym typeface="Times New Roman"/>
              </a:rPr>
              <a:t>Create a scalable solution for both small and large communities.</a:t>
            </a:r>
            <a:endParaRPr sz="2000">
              <a:latin typeface="Times New Roman"/>
              <a:ea typeface="Times New Roman"/>
              <a:cs typeface="Times New Roman"/>
              <a:sym typeface="Times New Roman"/>
            </a:endParaRPr>
          </a:p>
          <a:p>
            <a:pPr marL="457200" lvl="0" indent="-457200" algn="l" rtl="0">
              <a:lnSpc>
                <a:spcPct val="115000"/>
              </a:lnSpc>
              <a:spcBef>
                <a:spcPts val="0"/>
              </a:spcBef>
              <a:spcAft>
                <a:spcPts val="0"/>
              </a:spcAft>
              <a:buSzPts val="3600"/>
              <a:buFont typeface="Noto Sans Symbols"/>
              <a:buChar char="⮚"/>
            </a:pPr>
            <a:r>
              <a:rPr lang="en-US" sz="3600" b="1" i="1" u="sng">
                <a:latin typeface="Times New Roman"/>
                <a:ea typeface="Times New Roman"/>
                <a:cs typeface="Times New Roman"/>
                <a:sym typeface="Times New Roman"/>
              </a:rPr>
              <a:t>Scope of the Project:</a:t>
            </a:r>
            <a:endParaRPr sz="3600" b="1" i="1">
              <a:latin typeface="Arial"/>
              <a:ea typeface="Arial"/>
              <a:cs typeface="Arial"/>
              <a:sym typeface="Arial"/>
            </a:endParaRPr>
          </a:p>
          <a:p>
            <a:pPr marL="1701800" marR="0" lvl="0" indent="-282575" algn="l" rtl="0">
              <a:lnSpc>
                <a:spcPct val="115000"/>
              </a:lnSpc>
              <a:spcBef>
                <a:spcPts val="575"/>
              </a:spcBef>
              <a:spcAft>
                <a:spcPts val="0"/>
              </a:spcAft>
              <a:buSzPts val="1700"/>
              <a:buChar char="✔"/>
            </a:pPr>
            <a:r>
              <a:rPr lang="en-US" sz="2000" b="1">
                <a:solidFill>
                  <a:srgbClr val="FF0000"/>
                </a:solidFill>
                <a:latin typeface="Times New Roman"/>
                <a:ea typeface="Times New Roman"/>
                <a:cs typeface="Times New Roman"/>
                <a:sym typeface="Times New Roman"/>
              </a:rPr>
              <a:t>Design and Testing:</a:t>
            </a:r>
            <a:r>
              <a:rPr lang="en-US" sz="2000">
                <a:latin typeface="Times New Roman"/>
                <a:ea typeface="Times New Roman"/>
                <a:cs typeface="Times New Roman"/>
                <a:sym typeface="Times New Roman"/>
              </a:rPr>
              <a:t> Develop a working prototype that can be scaled.</a:t>
            </a:r>
            <a:endParaRPr sz="2000">
              <a:latin typeface="Times New Roman"/>
              <a:ea typeface="Times New Roman"/>
              <a:cs typeface="Times New Roman"/>
              <a:sym typeface="Times New Roman"/>
            </a:endParaRPr>
          </a:p>
          <a:p>
            <a:pPr marL="1701800" marR="0" lvl="0" indent="-282575" algn="l" rtl="0">
              <a:lnSpc>
                <a:spcPct val="115000"/>
              </a:lnSpc>
              <a:spcBef>
                <a:spcPts val="575"/>
              </a:spcBef>
              <a:spcAft>
                <a:spcPts val="0"/>
              </a:spcAft>
              <a:buSzPts val="1700"/>
              <a:buChar char="✔"/>
            </a:pPr>
            <a:r>
              <a:rPr lang="en-US" sz="2000" b="1">
                <a:solidFill>
                  <a:srgbClr val="FF0000"/>
                </a:solidFill>
                <a:latin typeface="Times New Roman"/>
                <a:ea typeface="Times New Roman"/>
                <a:cs typeface="Times New Roman"/>
                <a:sym typeface="Times New Roman"/>
              </a:rPr>
              <a:t>System Integration</a:t>
            </a:r>
            <a:r>
              <a:rPr lang="en-US" sz="2000">
                <a:latin typeface="Times New Roman"/>
                <a:ea typeface="Times New Roman"/>
                <a:cs typeface="Times New Roman"/>
                <a:sym typeface="Times New Roman"/>
              </a:rPr>
              <a:t>: Combine solar energy with an efficient desalination process.</a:t>
            </a:r>
            <a:endParaRPr sz="2000">
              <a:latin typeface="Times New Roman"/>
              <a:ea typeface="Times New Roman"/>
              <a:cs typeface="Times New Roman"/>
              <a:sym typeface="Times New Roman"/>
            </a:endParaRPr>
          </a:p>
          <a:p>
            <a:pPr marL="1701800" marR="0" lvl="0" indent="-282575" algn="l" rtl="0">
              <a:lnSpc>
                <a:spcPct val="115000"/>
              </a:lnSpc>
              <a:spcBef>
                <a:spcPts val="575"/>
              </a:spcBef>
              <a:spcAft>
                <a:spcPts val="0"/>
              </a:spcAft>
              <a:buSzPts val="1700"/>
              <a:buChar char="✔"/>
            </a:pPr>
            <a:r>
              <a:rPr lang="en-US" sz="2000" b="1">
                <a:solidFill>
                  <a:srgbClr val="FF0000"/>
                </a:solidFill>
                <a:latin typeface="Times New Roman"/>
                <a:ea typeface="Times New Roman"/>
                <a:cs typeface="Times New Roman"/>
                <a:sym typeface="Times New Roman"/>
              </a:rPr>
              <a:t>Feasibility Study</a:t>
            </a:r>
            <a:r>
              <a:rPr lang="en-US" sz="2000">
                <a:latin typeface="Times New Roman"/>
                <a:ea typeface="Times New Roman"/>
                <a:cs typeface="Times New Roman"/>
                <a:sym typeface="Times New Roman"/>
              </a:rPr>
              <a:t>: Evaluate the economic, environmental, and social benefits.</a:t>
            </a:r>
            <a:endParaRPr sz="2000">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3060"/>
              <a:buNone/>
            </a:pPr>
            <a:endParaRPr sz="3600" b="1">
              <a:latin typeface="Times New Roman"/>
              <a:ea typeface="Times New Roman"/>
              <a:cs typeface="Times New Roman"/>
              <a:sym typeface="Times New Roman"/>
            </a:endParaRPr>
          </a:p>
        </p:txBody>
      </p:sp>
      <p:pic>
        <p:nvPicPr>
          <p:cNvPr id="286" name="Google Shape;286;p21"/>
          <p:cNvPicPr preferRelativeResize="0"/>
          <p:nvPr/>
        </p:nvPicPr>
        <p:blipFill rotWithShape="1">
          <a:blip r:embed="rId3">
            <a:alphaModFix/>
          </a:blip>
          <a:srcRect/>
          <a:stretch/>
        </p:blipFill>
        <p:spPr>
          <a:xfrm>
            <a:off x="177800" y="408783"/>
            <a:ext cx="1041400" cy="738187"/>
          </a:xfrm>
          <a:prstGeom prst="rect">
            <a:avLst/>
          </a:prstGeom>
          <a:noFill/>
          <a:ln>
            <a:noFill/>
          </a:ln>
        </p:spPr>
      </p:pic>
      <p:pic>
        <p:nvPicPr>
          <p:cNvPr id="287" name="Google Shape;287;p21"/>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288" name="Google Shape;288;p2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1219200" y="274638"/>
            <a:ext cx="10363200" cy="738187"/>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a:t> </a:t>
            </a:r>
            <a:r>
              <a:rPr lang="en-US">
                <a:solidFill>
                  <a:srgbClr val="0070C0"/>
                </a:solidFill>
                <a:latin typeface="Times New Roman"/>
                <a:ea typeface="Times New Roman"/>
                <a:cs typeface="Times New Roman"/>
                <a:sym typeface="Times New Roman"/>
              </a:rPr>
              <a:t>LITERATURE SURVEY</a:t>
            </a:r>
            <a:endParaRPr/>
          </a:p>
        </p:txBody>
      </p:sp>
      <p:sp>
        <p:nvSpPr>
          <p:cNvPr id="294" name="Google Shape;294;p1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12/3/2024</a:t>
            </a:r>
            <a:endParaRPr/>
          </a:p>
        </p:txBody>
      </p:sp>
      <p:pic>
        <p:nvPicPr>
          <p:cNvPr id="295" name="Google Shape;295;p19"/>
          <p:cNvPicPr preferRelativeResize="0"/>
          <p:nvPr/>
        </p:nvPicPr>
        <p:blipFill rotWithShape="1">
          <a:blip r:embed="rId3">
            <a:alphaModFix/>
          </a:blip>
          <a:srcRect/>
          <a:stretch/>
        </p:blipFill>
        <p:spPr>
          <a:xfrm>
            <a:off x="228600" y="218283"/>
            <a:ext cx="901700" cy="645317"/>
          </a:xfrm>
          <a:prstGeom prst="rect">
            <a:avLst/>
          </a:prstGeom>
          <a:noFill/>
          <a:ln>
            <a:noFill/>
          </a:ln>
        </p:spPr>
      </p:pic>
      <p:graphicFrame>
        <p:nvGraphicFramePr>
          <p:cNvPr id="296" name="Google Shape;296;p19"/>
          <p:cNvGraphicFramePr/>
          <p:nvPr/>
        </p:nvGraphicFramePr>
        <p:xfrm>
          <a:off x="329908" y="1014415"/>
          <a:ext cx="3000000" cy="3000000"/>
        </p:xfrm>
        <a:graphic>
          <a:graphicData uri="http://schemas.openxmlformats.org/drawingml/2006/table">
            <a:tbl>
              <a:tblPr firstRow="1" bandRow="1">
                <a:noFill/>
                <a:tableStyleId>{681D5C9B-0725-42D5-BD2A-DF50C770A819}</a:tableStyleId>
              </a:tblPr>
              <a:tblGrid>
                <a:gridCol w="1043125">
                  <a:extLst>
                    <a:ext uri="{9D8B030D-6E8A-4147-A177-3AD203B41FA5}">
                      <a16:colId xmlns:a16="http://schemas.microsoft.com/office/drawing/2014/main" val="20000"/>
                    </a:ext>
                  </a:extLst>
                </a:gridCol>
                <a:gridCol w="5049675">
                  <a:extLst>
                    <a:ext uri="{9D8B030D-6E8A-4147-A177-3AD203B41FA5}">
                      <a16:colId xmlns:a16="http://schemas.microsoft.com/office/drawing/2014/main" val="20001"/>
                    </a:ext>
                  </a:extLst>
                </a:gridCol>
                <a:gridCol w="1953975">
                  <a:extLst>
                    <a:ext uri="{9D8B030D-6E8A-4147-A177-3AD203B41FA5}">
                      <a16:colId xmlns:a16="http://schemas.microsoft.com/office/drawing/2014/main" val="20002"/>
                    </a:ext>
                  </a:extLst>
                </a:gridCol>
                <a:gridCol w="1755275">
                  <a:extLst>
                    <a:ext uri="{9D8B030D-6E8A-4147-A177-3AD203B41FA5}">
                      <a16:colId xmlns:a16="http://schemas.microsoft.com/office/drawing/2014/main" val="20003"/>
                    </a:ext>
                  </a:extLst>
                </a:gridCol>
                <a:gridCol w="1755275">
                  <a:extLst>
                    <a:ext uri="{9D8B030D-6E8A-4147-A177-3AD203B41FA5}">
                      <a16:colId xmlns:a16="http://schemas.microsoft.com/office/drawing/2014/main" val="20004"/>
                    </a:ext>
                  </a:extLst>
                </a:gridCol>
              </a:tblGrid>
              <a:tr h="601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Ref.No</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Title and Author</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Methodology Or Components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Pros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Cons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8157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Solar Powered Desalination Systems</a:t>
                      </a:r>
                      <a:r>
                        <a:rPr lang="en-US" sz="1600" u="none" strike="noStrike" cap="none">
                          <a:latin typeface="Times New Roman"/>
                          <a:ea typeface="Times New Roman"/>
                          <a:cs typeface="Times New Roman"/>
                          <a:sym typeface="Times New Roman"/>
                        </a:rPr>
                        <a:t> </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(A. Smith et al., 2020)</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PV powered Reverse Osmosis (RO)</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High efficiency, low operational cost</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Requires high initial investment in PV systems</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0590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2.</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Advances in Solar Thermal Desalination</a:t>
                      </a:r>
                      <a:r>
                        <a:rPr lang="en-US" sz="1600" u="none" strike="noStrike" cap="none">
                          <a:latin typeface="Times New Roman"/>
                          <a:ea typeface="Times New Roman"/>
                          <a:cs typeface="Times New Roman"/>
                          <a:sym typeface="Times New Roman"/>
                        </a:rPr>
                        <a:t> </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(B. Johnson et al., 2019)</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Solar stills with Concentrated Solar Power (CSP)</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Efficient for arid regions, low maintenance</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Large space requirement, weather dependent</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0590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3.</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Hybrid Solar Desalination with Wind Energy</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 (C. Lee et al., 2021)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Solar PV combined with wind energy for Multi-Effect Distillation (MED)</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Consistent output, hybrid power increases reliability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High capital costs, complex setup</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0590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4.</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Solar Driven Capacitive Deionization Desalination</a:t>
                      </a:r>
                      <a:r>
                        <a:rPr lang="en-US" sz="1600" u="none" strike="noStrike" cap="none">
                          <a:latin typeface="Times New Roman"/>
                          <a:ea typeface="Times New Roman"/>
                          <a:cs typeface="Times New Roman"/>
                          <a:sym typeface="Times New Roman"/>
                        </a:rPr>
                        <a:t> (D. Martinez et al., 2022)</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Solar powered capacitive deionization</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Energy efficient, scalable for small communities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High cost of nanomaterials, experimental stage</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10590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5.</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Solar Desalination System using Nanotechnology</a:t>
                      </a:r>
                      <a:r>
                        <a:rPr lang="en-US" sz="1600" u="none" strike="noStrike" cap="none">
                          <a:latin typeface="Times New Roman"/>
                          <a:ea typeface="Times New Roman"/>
                          <a:cs typeface="Times New Roman"/>
                          <a:sym typeface="Times New Roman"/>
                        </a:rPr>
                        <a:t> (I. Rahman et al., 2022)</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Solar evaporation with nanomaterials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Up to 80% improvement in evaporation efficiency</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i="0" u="none" strike="noStrike" cap="none">
                          <a:solidFill>
                            <a:schemeClr val="dk1"/>
                          </a:solidFill>
                          <a:latin typeface="Times New Roman"/>
                          <a:ea typeface="Times New Roman"/>
                          <a:cs typeface="Times New Roman"/>
                          <a:sym typeface="Times New Roman"/>
                        </a:rPr>
                        <a:t>Lower randomness quality, more complex design</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pic>
        <p:nvPicPr>
          <p:cNvPr id="297" name="Google Shape;297;p19"/>
          <p:cNvPicPr preferRelativeResize="0"/>
          <p:nvPr/>
        </p:nvPicPr>
        <p:blipFill rotWithShape="1">
          <a:blip r:embed="rId4">
            <a:alphaModFix/>
          </a:blip>
          <a:srcRect/>
          <a:stretch/>
        </p:blipFill>
        <p:spPr>
          <a:xfrm>
            <a:off x="11163300" y="176214"/>
            <a:ext cx="723901" cy="722940"/>
          </a:xfrm>
          <a:prstGeom prst="rect">
            <a:avLst/>
          </a:prstGeom>
          <a:noFill/>
          <a:ln>
            <a:noFill/>
          </a:ln>
        </p:spPr>
      </p:pic>
      <p:sp>
        <p:nvSpPr>
          <p:cNvPr id="298" name="Google Shape;298;p1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xfrm>
            <a:off x="746234" y="268014"/>
            <a:ext cx="10363200" cy="867103"/>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BLOCK DIAGRAM</a:t>
            </a:r>
            <a:endParaRPr/>
          </a:p>
        </p:txBody>
      </p:sp>
      <p:sp>
        <p:nvSpPr>
          <p:cNvPr id="304" name="Google Shape;304;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305" name="Google Shape;305;p23"/>
          <p:cNvSpPr/>
          <p:nvPr/>
        </p:nvSpPr>
        <p:spPr>
          <a:xfrm>
            <a:off x="349033" y="1655379"/>
            <a:ext cx="1749972"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Palatino Linotype"/>
                <a:ea typeface="Palatino Linotype"/>
                <a:cs typeface="Palatino Linotype"/>
                <a:sym typeface="Palatino Linotype"/>
              </a:rPr>
              <a:t>SOLAR PANEL</a:t>
            </a:r>
            <a:endParaRPr sz="1400" b="0" i="0" u="none" strike="noStrike" cap="none">
              <a:solidFill>
                <a:srgbClr val="000000"/>
              </a:solidFill>
              <a:latin typeface="Arial"/>
              <a:ea typeface="Arial"/>
              <a:cs typeface="Arial"/>
              <a:sym typeface="Arial"/>
            </a:endParaRPr>
          </a:p>
        </p:txBody>
      </p:sp>
      <p:sp>
        <p:nvSpPr>
          <p:cNvPr id="306" name="Google Shape;306;p23"/>
          <p:cNvSpPr/>
          <p:nvPr/>
        </p:nvSpPr>
        <p:spPr>
          <a:xfrm>
            <a:off x="5090512" y="1713624"/>
            <a:ext cx="1849819"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Palatino Linotype"/>
                <a:ea typeface="Palatino Linotype"/>
                <a:cs typeface="Palatino Linotype"/>
                <a:sym typeface="Palatino Linotype"/>
              </a:rPr>
              <a:t>BATTERY</a:t>
            </a:r>
            <a:endParaRPr sz="1400" b="0" i="0" u="none" strike="noStrike" cap="none">
              <a:solidFill>
                <a:srgbClr val="000000"/>
              </a:solidFill>
              <a:latin typeface="Arial"/>
              <a:ea typeface="Arial"/>
              <a:cs typeface="Arial"/>
              <a:sym typeface="Arial"/>
            </a:endParaRPr>
          </a:p>
        </p:txBody>
      </p:sp>
      <p:sp>
        <p:nvSpPr>
          <p:cNvPr id="307" name="Google Shape;307;p23"/>
          <p:cNvSpPr/>
          <p:nvPr/>
        </p:nvSpPr>
        <p:spPr>
          <a:xfrm>
            <a:off x="7508326" y="1694356"/>
            <a:ext cx="2007477"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Palatino Linotype"/>
                <a:ea typeface="Palatino Linotype"/>
                <a:cs typeface="Palatino Linotype"/>
                <a:sym typeface="Palatino Linotype"/>
              </a:rPr>
              <a:t>PUSH BUTTON SWITCH</a:t>
            </a:r>
            <a:endParaRPr sz="1400" b="0" i="0" u="none" strike="noStrike" cap="none">
              <a:solidFill>
                <a:srgbClr val="000000"/>
              </a:solidFill>
              <a:latin typeface="Arial"/>
              <a:ea typeface="Arial"/>
              <a:cs typeface="Arial"/>
              <a:sym typeface="Arial"/>
            </a:endParaRPr>
          </a:p>
        </p:txBody>
      </p:sp>
      <p:sp>
        <p:nvSpPr>
          <p:cNvPr id="308" name="Google Shape;308;p23"/>
          <p:cNvSpPr/>
          <p:nvPr/>
        </p:nvSpPr>
        <p:spPr>
          <a:xfrm>
            <a:off x="2681447" y="1635234"/>
            <a:ext cx="1918137"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Palatino Linotype"/>
                <a:ea typeface="Palatino Linotype"/>
                <a:cs typeface="Palatino Linotype"/>
                <a:sym typeface="Palatino Linotype"/>
              </a:rPr>
              <a:t>CAPACITOR</a:t>
            </a:r>
            <a:endParaRPr sz="2000" b="0" i="0" u="none" strike="noStrike" cap="none">
              <a:solidFill>
                <a:srgbClr val="000000"/>
              </a:solidFill>
              <a:latin typeface="Arial"/>
              <a:ea typeface="Arial"/>
              <a:cs typeface="Arial"/>
              <a:sym typeface="Arial"/>
            </a:endParaRPr>
          </a:p>
        </p:txBody>
      </p:sp>
      <p:cxnSp>
        <p:nvCxnSpPr>
          <p:cNvPr id="309" name="Google Shape;309;p23"/>
          <p:cNvCxnSpPr/>
          <p:nvPr/>
        </p:nvCxnSpPr>
        <p:spPr>
          <a:xfrm rot="10800000" flipH="1">
            <a:off x="2186589" y="2282939"/>
            <a:ext cx="394138" cy="15765"/>
          </a:xfrm>
          <a:prstGeom prst="straightConnector1">
            <a:avLst/>
          </a:prstGeom>
          <a:noFill/>
          <a:ln w="9525" cap="flat" cmpd="sng">
            <a:solidFill>
              <a:srgbClr val="7E1F13"/>
            </a:solidFill>
            <a:prstDash val="solid"/>
            <a:round/>
            <a:headEnd type="none" w="sm" len="sm"/>
            <a:tailEnd type="stealth" w="med" len="med"/>
          </a:ln>
        </p:spPr>
      </p:cxnSp>
      <p:cxnSp>
        <p:nvCxnSpPr>
          <p:cNvPr id="310" name="Google Shape;310;p23"/>
          <p:cNvCxnSpPr/>
          <p:nvPr/>
        </p:nvCxnSpPr>
        <p:spPr>
          <a:xfrm rot="10800000" flipH="1">
            <a:off x="4601341" y="2273300"/>
            <a:ext cx="402459" cy="2192"/>
          </a:xfrm>
          <a:prstGeom prst="straightConnector1">
            <a:avLst/>
          </a:prstGeom>
          <a:noFill/>
          <a:ln w="9525" cap="flat" cmpd="sng">
            <a:solidFill>
              <a:srgbClr val="7E1F13"/>
            </a:solidFill>
            <a:prstDash val="solid"/>
            <a:round/>
            <a:headEnd type="none" w="sm" len="sm"/>
            <a:tailEnd type="stealth" w="med" len="med"/>
          </a:ln>
        </p:spPr>
      </p:cxnSp>
      <p:cxnSp>
        <p:nvCxnSpPr>
          <p:cNvPr id="311" name="Google Shape;311;p23"/>
          <p:cNvCxnSpPr>
            <a:endCxn id="307" idx="1"/>
          </p:cNvCxnSpPr>
          <p:nvPr/>
        </p:nvCxnSpPr>
        <p:spPr>
          <a:xfrm>
            <a:off x="7020526" y="2285946"/>
            <a:ext cx="487800" cy="7500"/>
          </a:xfrm>
          <a:prstGeom prst="straightConnector1">
            <a:avLst/>
          </a:prstGeom>
          <a:noFill/>
          <a:ln w="9525" cap="flat" cmpd="sng">
            <a:solidFill>
              <a:srgbClr val="7E1F13"/>
            </a:solidFill>
            <a:prstDash val="solid"/>
            <a:round/>
            <a:headEnd type="none" w="sm" len="sm"/>
            <a:tailEnd type="stealth" w="med" len="med"/>
          </a:ln>
        </p:spPr>
      </p:cxnSp>
      <p:pic>
        <p:nvPicPr>
          <p:cNvPr id="312" name="Google Shape;312;p23"/>
          <p:cNvPicPr preferRelativeResize="0"/>
          <p:nvPr/>
        </p:nvPicPr>
        <p:blipFill rotWithShape="1">
          <a:blip r:embed="rId3">
            <a:alphaModFix/>
          </a:blip>
          <a:srcRect/>
          <a:stretch/>
        </p:blipFill>
        <p:spPr>
          <a:xfrm>
            <a:off x="177800" y="408783"/>
            <a:ext cx="1041400" cy="738187"/>
          </a:xfrm>
          <a:prstGeom prst="rect">
            <a:avLst/>
          </a:prstGeom>
          <a:noFill/>
          <a:ln>
            <a:noFill/>
          </a:ln>
        </p:spPr>
      </p:pic>
      <p:pic>
        <p:nvPicPr>
          <p:cNvPr id="313" name="Google Shape;313;p23"/>
          <p:cNvPicPr preferRelativeResize="0"/>
          <p:nvPr/>
        </p:nvPicPr>
        <p:blipFill rotWithShape="1">
          <a:blip r:embed="rId4">
            <a:alphaModFix/>
          </a:blip>
          <a:srcRect/>
          <a:stretch/>
        </p:blipFill>
        <p:spPr>
          <a:xfrm>
            <a:off x="10833100" y="176213"/>
            <a:ext cx="1196975" cy="1195387"/>
          </a:xfrm>
          <a:prstGeom prst="rect">
            <a:avLst/>
          </a:prstGeom>
          <a:noFill/>
          <a:ln>
            <a:noFill/>
          </a:ln>
        </p:spPr>
      </p:pic>
      <p:cxnSp>
        <p:nvCxnSpPr>
          <p:cNvPr id="314" name="Google Shape;314;p23"/>
          <p:cNvCxnSpPr/>
          <p:nvPr/>
        </p:nvCxnSpPr>
        <p:spPr>
          <a:xfrm rot="10800000" flipH="1">
            <a:off x="9560472" y="2295634"/>
            <a:ext cx="394138" cy="15765"/>
          </a:xfrm>
          <a:prstGeom prst="straightConnector1">
            <a:avLst/>
          </a:prstGeom>
          <a:noFill/>
          <a:ln w="9525" cap="flat" cmpd="sng">
            <a:solidFill>
              <a:srgbClr val="7E1F13"/>
            </a:solidFill>
            <a:prstDash val="solid"/>
            <a:round/>
            <a:headEnd type="none" w="sm" len="sm"/>
            <a:tailEnd type="stealth" w="med" len="med"/>
          </a:ln>
        </p:spPr>
      </p:cxnSp>
      <p:sp>
        <p:nvSpPr>
          <p:cNvPr id="315" name="Google Shape;315;p23"/>
          <p:cNvSpPr/>
          <p:nvPr/>
        </p:nvSpPr>
        <p:spPr>
          <a:xfrm>
            <a:off x="9997526" y="1757856"/>
            <a:ext cx="2007477"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Palatino Linotype"/>
                <a:ea typeface="Palatino Linotype"/>
                <a:cs typeface="Palatino Linotype"/>
                <a:sym typeface="Palatino Linotype"/>
              </a:rPr>
              <a:t>STEAMER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Palatino Linotype"/>
                <a:ea typeface="Palatino Linotype"/>
                <a:cs typeface="Palatino Linotype"/>
                <a:sym typeface="Palatino Linotype"/>
              </a:rPr>
              <a:t>(Heating Element)</a:t>
            </a:r>
            <a:endParaRPr sz="1400" b="0" i="0" u="none" strike="noStrike" cap="none">
              <a:solidFill>
                <a:srgbClr val="000000"/>
              </a:solidFill>
              <a:latin typeface="Arial"/>
              <a:ea typeface="Arial"/>
              <a:cs typeface="Arial"/>
              <a:sym typeface="Arial"/>
            </a:endParaRPr>
          </a:p>
        </p:txBody>
      </p:sp>
      <p:sp>
        <p:nvSpPr>
          <p:cNvPr id="316" name="Google Shape;316;p23"/>
          <p:cNvSpPr/>
          <p:nvPr/>
        </p:nvSpPr>
        <p:spPr>
          <a:xfrm>
            <a:off x="9959426" y="3510456"/>
            <a:ext cx="2007477" cy="1198179"/>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Palatino Linotype"/>
                <a:ea typeface="Palatino Linotype"/>
                <a:cs typeface="Palatino Linotype"/>
                <a:sym typeface="Palatino Linotype"/>
              </a:rPr>
              <a:t>USB HUMIDIFIER </a:t>
            </a:r>
            <a:r>
              <a:rPr lang="en-US" sz="1700" b="1" i="0" u="none" strike="noStrike" cap="none">
                <a:solidFill>
                  <a:schemeClr val="lt1"/>
                </a:solidFill>
                <a:latin typeface="Palatino Linotype"/>
                <a:ea typeface="Palatino Linotype"/>
                <a:cs typeface="Palatino Linotype"/>
                <a:sym typeface="Palatino Linotype"/>
              </a:rPr>
              <a:t>(Condenser)</a:t>
            </a: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7295875" y="3485050"/>
            <a:ext cx="2219700" cy="1198200"/>
          </a:xfrm>
          <a:prstGeom prst="roundRect">
            <a:avLst>
              <a:gd name="adj" fmla="val 16667"/>
            </a:avLst>
          </a:prstGeom>
          <a:solidFill>
            <a:schemeClr val="accent2"/>
          </a:solidFill>
          <a:ln w="38100" cap="flat" cmpd="sng">
            <a:solidFill>
              <a:schemeClr val="lt1"/>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lt1"/>
                </a:solidFill>
                <a:latin typeface="Palatino Linotype"/>
                <a:ea typeface="Palatino Linotype"/>
                <a:cs typeface="Palatino Linotype"/>
                <a:sym typeface="Palatino Linotype"/>
              </a:rPr>
              <a:t>COLLECTION CHAMBER</a:t>
            </a:r>
            <a:endParaRPr sz="1400" b="0" i="0" u="none" strike="noStrike" cap="none">
              <a:solidFill>
                <a:srgbClr val="000000"/>
              </a:solidFill>
              <a:latin typeface="Arial"/>
              <a:ea typeface="Arial"/>
              <a:cs typeface="Arial"/>
              <a:sym typeface="Arial"/>
            </a:endParaRPr>
          </a:p>
        </p:txBody>
      </p:sp>
      <p:cxnSp>
        <p:nvCxnSpPr>
          <p:cNvPr id="318" name="Google Shape;318;p23"/>
          <p:cNvCxnSpPr/>
          <p:nvPr/>
        </p:nvCxnSpPr>
        <p:spPr>
          <a:xfrm rot="-5400000" flipH="1">
            <a:off x="10896601" y="3263901"/>
            <a:ext cx="330201" cy="3"/>
          </a:xfrm>
          <a:prstGeom prst="straightConnector1">
            <a:avLst/>
          </a:prstGeom>
          <a:noFill/>
          <a:ln w="9525" cap="flat" cmpd="sng">
            <a:solidFill>
              <a:srgbClr val="7E1F13"/>
            </a:solidFill>
            <a:prstDash val="solid"/>
            <a:round/>
            <a:headEnd type="none" w="sm" len="sm"/>
            <a:tailEnd type="stealth" w="med" len="med"/>
          </a:ln>
        </p:spPr>
      </p:cxnSp>
      <p:cxnSp>
        <p:nvCxnSpPr>
          <p:cNvPr id="319" name="Google Shape;319;p23"/>
          <p:cNvCxnSpPr/>
          <p:nvPr/>
        </p:nvCxnSpPr>
        <p:spPr>
          <a:xfrm rot="10800000">
            <a:off x="9563100" y="4076700"/>
            <a:ext cx="292100" cy="1588"/>
          </a:xfrm>
          <a:prstGeom prst="straightConnector1">
            <a:avLst/>
          </a:prstGeom>
          <a:noFill/>
          <a:ln w="9525" cap="flat" cmpd="sng">
            <a:solidFill>
              <a:srgbClr val="7E1F13"/>
            </a:solidFill>
            <a:prstDash val="solid"/>
            <a:round/>
            <a:headEnd type="none" w="sm" len="sm"/>
            <a:tailEnd type="stealth" w="med" len="med"/>
          </a:ln>
        </p:spPr>
      </p:cxnSp>
      <p:sp>
        <p:nvSpPr>
          <p:cNvPr id="320" name="Google Shape;320;p2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SzPts val="1400"/>
              <a:buNone/>
            </a:pPr>
            <a:r>
              <a:rPr lang="en-US" b="1">
                <a:solidFill>
                  <a:srgbClr val="8B7B57"/>
                </a:solidFill>
                <a:latin typeface="Times New Roman"/>
                <a:ea typeface="Times New Roman"/>
                <a:cs typeface="Times New Roman"/>
                <a:sym typeface="Times New Roman"/>
              </a:rPr>
              <a:t>OUTLINE</a:t>
            </a:r>
            <a:endParaRPr b="1">
              <a:solidFill>
                <a:srgbClr val="8B7B57"/>
              </a:solidFill>
              <a:latin typeface="Times New Roman"/>
              <a:ea typeface="Times New Roman"/>
              <a:cs typeface="Times New Roman"/>
              <a:sym typeface="Times New Roman"/>
            </a:endParaRPr>
          </a:p>
        </p:txBody>
      </p:sp>
      <p:sp>
        <p:nvSpPr>
          <p:cNvPr id="118" name="Google Shape;118;p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pic>
        <p:nvPicPr>
          <p:cNvPr id="119" name="Google Shape;119;p2"/>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20" name="Google Shape;120;p2"/>
          <p:cNvSpPr txBox="1">
            <a:spLocks noGrp="1"/>
          </p:cNvSpPr>
          <p:nvPr>
            <p:ph type="body" idx="2"/>
          </p:nvPr>
        </p:nvSpPr>
        <p:spPr>
          <a:xfrm>
            <a:off x="1087119" y="1133474"/>
            <a:ext cx="10942955" cy="5147405"/>
          </a:xfrm>
          <a:prstGeom prst="rect">
            <a:avLst/>
          </a:prstGeom>
          <a:noFill/>
          <a:ln>
            <a:noFill/>
          </a:ln>
        </p:spPr>
        <p:txBody>
          <a:bodyPr spcFirstLastPara="1" wrap="square" lIns="91425" tIns="45700" rIns="91425" bIns="45700" anchor="t" anchorCtr="0">
            <a:noAutofit/>
          </a:bodyPr>
          <a:lstStyle/>
          <a:p>
            <a:pPr marL="274320" lvl="0" indent="-274320" algn="l" rtl="0">
              <a:lnSpc>
                <a:spcPct val="120000"/>
              </a:lnSpc>
              <a:spcBef>
                <a:spcPts val="0"/>
              </a:spcBef>
              <a:spcAft>
                <a:spcPts val="0"/>
              </a:spcAft>
              <a:buSzPts val="1020"/>
              <a:buFont typeface="Noto Sans Symbols"/>
              <a:buChar char="⮚"/>
            </a:pPr>
            <a:r>
              <a:rPr lang="en-US" sz="1200" b="1">
                <a:latin typeface="Times New Roman"/>
                <a:ea typeface="Times New Roman"/>
                <a:cs typeface="Times New Roman"/>
                <a:sym typeface="Times New Roman"/>
              </a:rPr>
              <a:t>ABSTRACT </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INTRODUCTION</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OBJECTIVE</a:t>
            </a:r>
            <a:endParaRPr sz="1200"/>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 LITERATURE SURVEY</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BLOCK DIAGRAM</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CIRCUIT DIAGRAM</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HARDWARE MODULE</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HARDWARES INVOLVED</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RESULTS AND DISCUSSIONS</a:t>
            </a:r>
            <a:endParaRPr sz="1200" b="1">
              <a:latin typeface="Times New Roman"/>
              <a:ea typeface="Times New Roman"/>
              <a:cs typeface="Times New Roman"/>
              <a:sym typeface="Times New Roman"/>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ADVANTAGES  AND APPLICATIONS </a:t>
            </a:r>
            <a:endParaRPr sz="1200" b="1">
              <a:latin typeface="Times New Roman"/>
              <a:ea typeface="Times New Roman"/>
              <a:cs typeface="Times New Roman"/>
              <a:sym typeface="Times New Roman"/>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CONCLUSION </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DEMO VIDEO </a:t>
            </a:r>
            <a:endParaRPr/>
          </a:p>
          <a:p>
            <a:pPr marL="274320" lvl="0" indent="-274320" algn="l" rtl="0">
              <a:lnSpc>
                <a:spcPct val="120000"/>
              </a:lnSpc>
              <a:spcBef>
                <a:spcPts val="1600"/>
              </a:spcBef>
              <a:spcAft>
                <a:spcPts val="0"/>
              </a:spcAft>
              <a:buSzPts val="1020"/>
              <a:buFont typeface="Noto Sans Symbols"/>
              <a:buChar char="⮚"/>
            </a:pPr>
            <a:r>
              <a:rPr lang="en-US" sz="1200" b="1">
                <a:latin typeface="Times New Roman"/>
                <a:ea typeface="Times New Roman"/>
                <a:cs typeface="Times New Roman"/>
                <a:sym typeface="Times New Roman"/>
              </a:rPr>
              <a:t>REFERENCES</a:t>
            </a:r>
            <a:endParaRPr/>
          </a:p>
          <a:p>
            <a:pPr marL="274320" lvl="0" indent="-209550" algn="l" rtl="0">
              <a:lnSpc>
                <a:spcPct val="100000"/>
              </a:lnSpc>
              <a:spcBef>
                <a:spcPts val="1380"/>
              </a:spcBef>
              <a:spcAft>
                <a:spcPts val="0"/>
              </a:spcAft>
              <a:buSzPts val="1020"/>
              <a:buFont typeface="Noto Sans Symbols"/>
              <a:buNone/>
            </a:pPr>
            <a:endParaRPr sz="1200"/>
          </a:p>
        </p:txBody>
      </p:sp>
      <p:pic>
        <p:nvPicPr>
          <p:cNvPr id="121" name="Google Shape;121;p2"/>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122" name="Google Shape;122;p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1219200" y="274638"/>
            <a:ext cx="10363200" cy="782002"/>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a:solidFill>
                  <a:srgbClr val="0070C0"/>
                </a:solidFill>
                <a:latin typeface="Times New Roman"/>
                <a:ea typeface="Times New Roman"/>
                <a:cs typeface="Times New Roman"/>
                <a:sym typeface="Times New Roman"/>
              </a:rPr>
              <a:t>CIRCUIT DIAGRAM</a:t>
            </a:r>
            <a:endParaRPr/>
          </a:p>
        </p:txBody>
      </p:sp>
      <p:sp>
        <p:nvSpPr>
          <p:cNvPr id="326" name="Google Shape;326;p2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6/12/2024</a:t>
            </a:r>
            <a:endParaRPr/>
          </a:p>
        </p:txBody>
      </p:sp>
      <p:pic>
        <p:nvPicPr>
          <p:cNvPr id="327" name="Google Shape;327;p24"/>
          <p:cNvPicPr preferRelativeResize="0"/>
          <p:nvPr/>
        </p:nvPicPr>
        <p:blipFill rotWithShape="1">
          <a:blip r:embed="rId3">
            <a:alphaModFix/>
          </a:blip>
          <a:srcRect/>
          <a:stretch/>
        </p:blipFill>
        <p:spPr>
          <a:xfrm>
            <a:off x="177800" y="421483"/>
            <a:ext cx="1041400" cy="738187"/>
          </a:xfrm>
          <a:prstGeom prst="rect">
            <a:avLst/>
          </a:prstGeom>
          <a:noFill/>
          <a:ln>
            <a:noFill/>
          </a:ln>
        </p:spPr>
      </p:pic>
      <p:pic>
        <p:nvPicPr>
          <p:cNvPr id="328" name="Google Shape;328;p24"/>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29" name="Google Shape;329;p24"/>
          <p:cNvSpPr/>
          <p:nvPr/>
        </p:nvSpPr>
        <p:spPr>
          <a:xfrm>
            <a:off x="7886700" y="1536700"/>
            <a:ext cx="3187700" cy="4826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330" name="Google Shape;330;p24"/>
          <p:cNvPicPr preferRelativeResize="0">
            <a:picLocks noGrp="1"/>
          </p:cNvPicPr>
          <p:nvPr>
            <p:ph type="body" idx="1"/>
          </p:nvPr>
        </p:nvPicPr>
        <p:blipFill rotWithShape="1">
          <a:blip r:embed="rId5">
            <a:alphaModFix/>
          </a:blip>
          <a:srcRect/>
          <a:stretch/>
        </p:blipFill>
        <p:spPr>
          <a:xfrm>
            <a:off x="2908092" y="1056639"/>
            <a:ext cx="6745574" cy="5613983"/>
          </a:xfrm>
          <a:prstGeom prst="rect">
            <a:avLst/>
          </a:prstGeom>
          <a:noFill/>
          <a:ln>
            <a:noFill/>
          </a:ln>
        </p:spPr>
      </p:pic>
      <p:sp>
        <p:nvSpPr>
          <p:cNvPr id="331" name="Google Shape;331;p24" descr="A simplified circuit diagram for a solar-powered water desalinator. It includes the following components: (1) A solar panel, connected to (2) a heating element inside a chamber of saline water, which heats the water to produce steam. The steam is directed to (3) a condenser that cools the steam into liquid water, and (4) a collection chamber placed below the condenser to gather the distilled water. The solar panel is connected to the heating element through a basic control circui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332" name="Google Shape;332;p24" descr="A simplified circuit diagram for a solar-powered water desalinator. It includes the following components: (1) A solar panel, connected to (2) a heating element inside a chamber of saline water, which heats the water to produce steam. The steam is directed to (3) a condenser that cools the steam into liquid water, and (4) a collection chamber placed below the condenser to gather the distilled water. The solar panel is connected to the heating element through a basic control circuit."/>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333" name="Google Shape;333;p2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5"/>
          <p:cNvSpPr txBox="1">
            <a:spLocks noGrp="1"/>
          </p:cNvSpPr>
          <p:nvPr>
            <p:ph type="title"/>
          </p:nvPr>
        </p:nvSpPr>
        <p:spPr>
          <a:xfrm>
            <a:off x="906115" y="410148"/>
            <a:ext cx="10363200" cy="9144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HARDWARE MODULE</a:t>
            </a:r>
            <a:endParaRPr/>
          </a:p>
        </p:txBody>
      </p:sp>
      <p:pic>
        <p:nvPicPr>
          <p:cNvPr id="339" name="Google Shape;339;p25" descr="WhatsApp Image 2024-12-01 at 12.44.46 PM.jpeg"/>
          <p:cNvPicPr preferRelativeResize="0">
            <a:picLocks noGrp="1"/>
          </p:cNvPicPr>
          <p:nvPr>
            <p:ph type="body" idx="1"/>
          </p:nvPr>
        </p:nvPicPr>
        <p:blipFill rotWithShape="1">
          <a:blip r:embed="rId3">
            <a:alphaModFix/>
          </a:blip>
          <a:srcRect t="30346" r="10548" b="14334"/>
          <a:stretch/>
        </p:blipFill>
        <p:spPr>
          <a:xfrm>
            <a:off x="3186659" y="1449674"/>
            <a:ext cx="5753100" cy="4203700"/>
          </a:xfrm>
          <a:prstGeom prst="rect">
            <a:avLst/>
          </a:prstGeom>
          <a:noFill/>
          <a:ln>
            <a:noFill/>
          </a:ln>
        </p:spPr>
      </p:pic>
      <p:sp>
        <p:nvSpPr>
          <p:cNvPr id="340" name="Google Shape;340;p25"/>
          <p:cNvSpPr txBox="1">
            <a:spLocks noGrp="1"/>
          </p:cNvSpPr>
          <p:nvPr>
            <p:ph type="dt" idx="10"/>
          </p:nvPr>
        </p:nvSpPr>
        <p:spPr>
          <a:xfrm>
            <a:off x="8607973"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pic>
        <p:nvPicPr>
          <p:cNvPr id="341" name="Google Shape;341;p25"/>
          <p:cNvPicPr preferRelativeResize="0"/>
          <p:nvPr/>
        </p:nvPicPr>
        <p:blipFill rotWithShape="1">
          <a:blip r:embed="rId4">
            <a:alphaModFix/>
          </a:blip>
          <a:srcRect/>
          <a:stretch/>
        </p:blipFill>
        <p:spPr>
          <a:xfrm>
            <a:off x="215900" y="218283"/>
            <a:ext cx="1041400" cy="738187"/>
          </a:xfrm>
          <a:prstGeom prst="rect">
            <a:avLst/>
          </a:prstGeom>
          <a:noFill/>
          <a:ln>
            <a:noFill/>
          </a:ln>
        </p:spPr>
      </p:pic>
      <p:pic>
        <p:nvPicPr>
          <p:cNvPr id="342" name="Google Shape;342;p25"/>
          <p:cNvPicPr preferRelativeResize="0"/>
          <p:nvPr/>
        </p:nvPicPr>
        <p:blipFill rotWithShape="1">
          <a:blip r:embed="rId5">
            <a:alphaModFix/>
          </a:blip>
          <a:srcRect/>
          <a:stretch/>
        </p:blipFill>
        <p:spPr>
          <a:xfrm>
            <a:off x="10833100" y="176213"/>
            <a:ext cx="1196975" cy="1195387"/>
          </a:xfrm>
          <a:prstGeom prst="rect">
            <a:avLst/>
          </a:prstGeom>
          <a:noFill/>
          <a:ln>
            <a:noFill/>
          </a:ln>
        </p:spPr>
      </p:pic>
      <p:sp>
        <p:nvSpPr>
          <p:cNvPr id="343" name="Google Shape;343;p2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
        <p:nvSpPr>
          <p:cNvPr id="344" name="Google Shape;344;p25"/>
          <p:cNvSpPr txBox="1"/>
          <p:nvPr/>
        </p:nvSpPr>
        <p:spPr>
          <a:xfrm>
            <a:off x="1693889" y="5832131"/>
            <a:ext cx="8844197"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Demo Video:</a:t>
            </a:r>
            <a:endParaRPr/>
          </a:p>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 </a:t>
            </a:r>
            <a:r>
              <a:rPr lang="en-US" sz="16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https://drive.google.com/file/d/1okL49u-O2n2IJfVTIWYZhXb_BmYnfrmm/view?usp=drivesdk</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a:spLocks noGrp="1"/>
          </p:cNvSpPr>
          <p:nvPr>
            <p:ph type="title"/>
          </p:nvPr>
        </p:nvSpPr>
        <p:spPr>
          <a:xfrm>
            <a:off x="966076" y="635000"/>
            <a:ext cx="10363200" cy="9144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HARDWARES INVOLVED</a:t>
            </a:r>
            <a:endParaRPr/>
          </a:p>
        </p:txBody>
      </p:sp>
      <p:sp>
        <p:nvSpPr>
          <p:cNvPr id="350" name="Google Shape;350;p26"/>
          <p:cNvSpPr txBox="1">
            <a:spLocks noGrp="1"/>
          </p:cNvSpPr>
          <p:nvPr>
            <p:ph type="dt" idx="10"/>
          </p:nvPr>
        </p:nvSpPr>
        <p:spPr>
          <a:xfrm>
            <a:off x="8607973"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pic>
        <p:nvPicPr>
          <p:cNvPr id="351" name="Google Shape;351;p26"/>
          <p:cNvPicPr preferRelativeResize="0"/>
          <p:nvPr/>
        </p:nvPicPr>
        <p:blipFill rotWithShape="1">
          <a:blip r:embed="rId3">
            <a:alphaModFix/>
          </a:blip>
          <a:srcRect/>
          <a:stretch/>
        </p:blipFill>
        <p:spPr>
          <a:xfrm>
            <a:off x="215900" y="218283"/>
            <a:ext cx="1041400" cy="738187"/>
          </a:xfrm>
          <a:prstGeom prst="rect">
            <a:avLst/>
          </a:prstGeom>
          <a:noFill/>
          <a:ln>
            <a:noFill/>
          </a:ln>
        </p:spPr>
      </p:pic>
      <p:pic>
        <p:nvPicPr>
          <p:cNvPr id="352" name="Google Shape;352;p26"/>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53" name="Google Shape;353;p26"/>
          <p:cNvSpPr txBox="1">
            <a:spLocks noGrp="1"/>
          </p:cNvSpPr>
          <p:nvPr>
            <p:ph type="body" idx="1"/>
          </p:nvPr>
        </p:nvSpPr>
        <p:spPr>
          <a:xfrm>
            <a:off x="1180289" y="1966117"/>
            <a:ext cx="10363200" cy="4572000"/>
          </a:xfrm>
          <a:prstGeom prst="rect">
            <a:avLst/>
          </a:prstGeom>
          <a:noFill/>
          <a:ln>
            <a:noFill/>
          </a:ln>
        </p:spPr>
        <p:txBody>
          <a:bodyPr spcFirstLastPara="1" wrap="square" lIns="91425" tIns="45700" rIns="91425" bIns="45700" anchor="t" anchorCtr="0">
            <a:noAutofit/>
          </a:bodyPr>
          <a:lstStyle/>
          <a:p>
            <a:pPr marL="342900" marR="44450" lvl="0" indent="-342900" algn="just" rtl="0">
              <a:lnSpc>
                <a:spcPct val="100000"/>
              </a:lnSpc>
              <a:spcBef>
                <a:spcPts val="0"/>
              </a:spcBef>
              <a:spcAft>
                <a:spcPts val="0"/>
              </a:spcAft>
              <a:buSzPts val="1700"/>
              <a:buFont typeface="Noto Sans Symbols"/>
              <a:buChar char="🙫"/>
            </a:pPr>
            <a:r>
              <a:rPr lang="en-US" sz="2000">
                <a:latin typeface="Times New Roman"/>
                <a:ea typeface="Times New Roman"/>
                <a:cs typeface="Times New Roman"/>
                <a:sym typeface="Times New Roman"/>
              </a:rPr>
              <a:t>Solar Panel			-1</a:t>
            </a:r>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Battery			- 4V  (1)</a:t>
            </a:r>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Capacitor 			-6800µF, 25V  (1)</a:t>
            </a:r>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Diode			-IN4007 (1)</a:t>
            </a:r>
            <a:endParaRPr sz="2000">
              <a:latin typeface="Times New Roman"/>
              <a:ea typeface="Times New Roman"/>
              <a:cs typeface="Times New Roman"/>
              <a:sym typeface="Times New Roman"/>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Push Button Switch		-1</a:t>
            </a:r>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Steamer			-1</a:t>
            </a:r>
            <a:endParaRPr/>
          </a:p>
          <a:p>
            <a:pPr marL="342900" marR="44450" lvl="0" indent="-342900" algn="just" rtl="0">
              <a:lnSpc>
                <a:spcPct val="100000"/>
              </a:lnSpc>
              <a:spcBef>
                <a:spcPts val="1270"/>
              </a:spcBef>
              <a:spcAft>
                <a:spcPts val="0"/>
              </a:spcAft>
              <a:buSzPts val="1700"/>
              <a:buFont typeface="Noto Sans Symbols"/>
              <a:buChar char="🙫"/>
            </a:pPr>
            <a:r>
              <a:rPr lang="en-US" sz="2000">
                <a:latin typeface="Times New Roman"/>
                <a:ea typeface="Times New Roman"/>
                <a:cs typeface="Times New Roman"/>
                <a:sym typeface="Times New Roman"/>
              </a:rPr>
              <a:t>USB Ultrasonic Humidifier  	-1</a:t>
            </a:r>
            <a:endParaRPr/>
          </a:p>
          <a:p>
            <a:pPr marL="273050" lvl="0" indent="-132715" algn="l" rtl="0">
              <a:lnSpc>
                <a:spcPct val="100000"/>
              </a:lnSpc>
              <a:spcBef>
                <a:spcPts val="575"/>
              </a:spcBef>
              <a:spcAft>
                <a:spcPts val="0"/>
              </a:spcAft>
              <a:buSzPts val="2210"/>
              <a:buNone/>
            </a:pPr>
            <a:endParaRPr/>
          </a:p>
        </p:txBody>
      </p:sp>
      <p:sp>
        <p:nvSpPr>
          <p:cNvPr id="354" name="Google Shape;354;p2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7"/>
          <p:cNvSpPr txBox="1">
            <a:spLocks noGrp="1"/>
          </p:cNvSpPr>
          <p:nvPr>
            <p:ph type="title"/>
          </p:nvPr>
        </p:nvSpPr>
        <p:spPr>
          <a:xfrm>
            <a:off x="1168400" y="21676"/>
            <a:ext cx="103632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RESULTS &amp; DISCUSSIONS</a:t>
            </a:r>
            <a:endParaRPr/>
          </a:p>
        </p:txBody>
      </p:sp>
      <p:sp>
        <p:nvSpPr>
          <p:cNvPr id="360" name="Google Shape;360;p2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sp>
        <p:nvSpPr>
          <p:cNvPr id="361" name="Google Shape;361;p27"/>
          <p:cNvSpPr txBox="1">
            <a:spLocks noGrp="1"/>
          </p:cNvSpPr>
          <p:nvPr>
            <p:ph type="body" idx="1"/>
          </p:nvPr>
        </p:nvSpPr>
        <p:spPr>
          <a:xfrm>
            <a:off x="527758" y="1164663"/>
            <a:ext cx="10904400" cy="522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380"/>
              <a:buNone/>
            </a:pPr>
            <a:r>
              <a:rPr lang="en-US" sz="2800" b="1" i="1">
                <a:latin typeface="Times New Roman"/>
                <a:ea typeface="Times New Roman"/>
                <a:cs typeface="Times New Roman"/>
                <a:sym typeface="Times New Roman"/>
              </a:rPr>
              <a:t>Results:</a:t>
            </a:r>
            <a:endParaRPr/>
          </a:p>
          <a:p>
            <a:pPr marL="457200" lvl="0" indent="-342900" algn="l" rtl="0">
              <a:lnSpc>
                <a:spcPct val="100000"/>
              </a:lnSpc>
              <a:spcBef>
                <a:spcPts val="575"/>
              </a:spcBef>
              <a:spcAft>
                <a:spcPts val="0"/>
              </a:spcAft>
              <a:buSzPts val="1800"/>
              <a:buFont typeface="Times New Roman"/>
              <a:buChar char="➢"/>
            </a:pPr>
            <a:r>
              <a:rPr lang="en-US" sz="1800" b="1">
                <a:latin typeface="Times New Roman"/>
                <a:ea typeface="Times New Roman"/>
                <a:cs typeface="Times New Roman"/>
                <a:sym typeface="Times New Roman"/>
              </a:rPr>
              <a:t>Performance: </a:t>
            </a:r>
            <a:r>
              <a:rPr lang="en-US" sz="1800">
                <a:latin typeface="Times New Roman"/>
                <a:ea typeface="Times New Roman"/>
                <a:cs typeface="Times New Roman"/>
                <a:sym typeface="Times New Roman"/>
              </a:rPr>
              <a:t>The desalinator produced X liters of clean water per hour under optimal sunlight conditions. (Replace "X" with your measured value.)  </a:t>
            </a:r>
            <a:endParaRPr sz="1800">
              <a:latin typeface="Times New Roman"/>
              <a:ea typeface="Times New Roman"/>
              <a:cs typeface="Times New Roman"/>
              <a:sym typeface="Times New Roman"/>
            </a:endParaRPr>
          </a:p>
          <a:p>
            <a:pPr marL="457200" lvl="0" indent="0" algn="l" rtl="0">
              <a:lnSpc>
                <a:spcPct val="100000"/>
              </a:lnSpc>
              <a:spcBef>
                <a:spcPts val="575"/>
              </a:spcBef>
              <a:spcAft>
                <a:spcPts val="0"/>
              </a:spcAft>
              <a:buSzPts val="1530"/>
              <a:buNone/>
            </a:pPr>
            <a:endParaRPr sz="500">
              <a:latin typeface="Times New Roman"/>
              <a:ea typeface="Times New Roman"/>
              <a:cs typeface="Times New Roman"/>
              <a:sym typeface="Times New Roman"/>
            </a:endParaRPr>
          </a:p>
          <a:p>
            <a:pPr marL="457200" lvl="0" indent="-342900" algn="l" rtl="0">
              <a:lnSpc>
                <a:spcPct val="100000"/>
              </a:lnSpc>
              <a:spcBef>
                <a:spcPts val="575"/>
              </a:spcBef>
              <a:spcAft>
                <a:spcPts val="0"/>
              </a:spcAft>
              <a:buSzPts val="1800"/>
              <a:buFont typeface="Times New Roman"/>
              <a:buChar char="➢"/>
            </a:pPr>
            <a:r>
              <a:rPr lang="en-US" sz="1800" b="1">
                <a:latin typeface="Times New Roman"/>
                <a:ea typeface="Times New Roman"/>
                <a:cs typeface="Times New Roman"/>
                <a:sym typeface="Times New Roman"/>
              </a:rPr>
              <a:t>Energy Efficiency: </a:t>
            </a:r>
            <a:r>
              <a:rPr lang="en-US" sz="1800">
                <a:latin typeface="Times New Roman"/>
                <a:ea typeface="Times New Roman"/>
                <a:cs typeface="Times New Roman"/>
                <a:sym typeface="Times New Roman"/>
              </a:rPr>
              <a:t>Solar panels provided consistent power for the system, reducing operational costs.</a:t>
            </a:r>
            <a:endParaRPr sz="1800">
              <a:latin typeface="Times New Roman"/>
              <a:ea typeface="Times New Roman"/>
              <a:cs typeface="Times New Roman"/>
              <a:sym typeface="Times New Roman"/>
            </a:endParaRPr>
          </a:p>
          <a:p>
            <a:pPr marL="457200" lvl="0" indent="0" algn="l" rtl="0">
              <a:lnSpc>
                <a:spcPct val="100000"/>
              </a:lnSpc>
              <a:spcBef>
                <a:spcPts val="575"/>
              </a:spcBef>
              <a:spcAft>
                <a:spcPts val="0"/>
              </a:spcAft>
              <a:buSzPts val="1530"/>
              <a:buNone/>
            </a:pPr>
            <a:endParaRPr sz="500">
              <a:latin typeface="Times New Roman"/>
              <a:ea typeface="Times New Roman"/>
              <a:cs typeface="Times New Roman"/>
              <a:sym typeface="Times New Roman"/>
            </a:endParaRPr>
          </a:p>
          <a:p>
            <a:pPr marL="457200" lvl="0" indent="-342900" algn="l" rtl="0">
              <a:lnSpc>
                <a:spcPct val="100000"/>
              </a:lnSpc>
              <a:spcBef>
                <a:spcPts val="575"/>
              </a:spcBef>
              <a:spcAft>
                <a:spcPts val="0"/>
              </a:spcAft>
              <a:buSzPts val="1800"/>
              <a:buFont typeface="Times New Roman"/>
              <a:buChar char="➢"/>
            </a:pPr>
            <a:r>
              <a:rPr lang="en-US" sz="1800" b="1">
                <a:latin typeface="Times New Roman"/>
                <a:ea typeface="Times New Roman"/>
                <a:cs typeface="Times New Roman"/>
                <a:sym typeface="Times New Roman"/>
              </a:rPr>
              <a:t>Water Quality: </a:t>
            </a:r>
            <a:r>
              <a:rPr lang="en-US" sz="1800">
                <a:latin typeface="Times New Roman"/>
                <a:ea typeface="Times New Roman"/>
                <a:cs typeface="Times New Roman"/>
                <a:sym typeface="Times New Roman"/>
              </a:rPr>
              <a:t>The purified water met acceptable standards for salinity, with salinity levels reduced from [initial value] ppm to [final value] ppm.</a:t>
            </a:r>
            <a:endParaRPr sz="1800">
              <a:latin typeface="Times New Roman"/>
              <a:ea typeface="Times New Roman"/>
              <a:cs typeface="Times New Roman"/>
              <a:sym typeface="Times New Roman"/>
            </a:endParaRPr>
          </a:p>
          <a:p>
            <a:pPr marL="457200" lvl="0" indent="0" algn="l" rtl="0">
              <a:lnSpc>
                <a:spcPct val="100000"/>
              </a:lnSpc>
              <a:spcBef>
                <a:spcPts val="575"/>
              </a:spcBef>
              <a:spcAft>
                <a:spcPts val="0"/>
              </a:spcAft>
              <a:buSzPts val="1530"/>
              <a:buNone/>
            </a:pPr>
            <a:endParaRPr sz="500">
              <a:latin typeface="Times New Roman"/>
              <a:ea typeface="Times New Roman"/>
              <a:cs typeface="Times New Roman"/>
              <a:sym typeface="Times New Roman"/>
            </a:endParaRPr>
          </a:p>
          <a:p>
            <a:pPr marL="457200" lvl="0" indent="-342900" algn="l" rtl="0">
              <a:lnSpc>
                <a:spcPct val="100000"/>
              </a:lnSpc>
              <a:spcBef>
                <a:spcPts val="575"/>
              </a:spcBef>
              <a:spcAft>
                <a:spcPts val="0"/>
              </a:spcAft>
              <a:buSzPts val="1800"/>
              <a:buFont typeface="Times New Roman"/>
              <a:buChar char="➢"/>
            </a:pPr>
            <a:r>
              <a:rPr lang="en-US" sz="1800" b="1">
                <a:latin typeface="Times New Roman"/>
                <a:ea typeface="Times New Roman"/>
                <a:cs typeface="Times New Roman"/>
                <a:sym typeface="Times New Roman"/>
              </a:rPr>
              <a:t>Sustainability: </a:t>
            </a:r>
            <a:r>
              <a:rPr lang="en-US" sz="1800">
                <a:latin typeface="Times New Roman"/>
                <a:ea typeface="Times New Roman"/>
                <a:cs typeface="Times New Roman"/>
                <a:sym typeface="Times New Roman"/>
              </a:rPr>
              <a:t>The system operated entirely on renewable energy, demonstrating environmental sustainability.</a:t>
            </a:r>
            <a:endParaRPr sz="1800"/>
          </a:p>
          <a:p>
            <a:pPr marL="0" marR="0" lvl="0" indent="0" algn="just" rtl="0">
              <a:lnSpc>
                <a:spcPct val="107000"/>
              </a:lnSpc>
              <a:spcBef>
                <a:spcPts val="1375"/>
              </a:spcBef>
              <a:spcAft>
                <a:spcPts val="0"/>
              </a:spcAft>
              <a:buSzPts val="850"/>
              <a:buNone/>
            </a:pPr>
            <a:endParaRPr sz="1000">
              <a:latin typeface="Times New Roman"/>
              <a:ea typeface="Times New Roman"/>
              <a:cs typeface="Times New Roman"/>
              <a:sym typeface="Times New Roman"/>
            </a:endParaRPr>
          </a:p>
          <a:p>
            <a:pPr marL="0" lvl="0" indent="0" algn="l" rtl="0">
              <a:lnSpc>
                <a:spcPct val="100000"/>
              </a:lnSpc>
              <a:spcBef>
                <a:spcPts val="1375"/>
              </a:spcBef>
              <a:spcAft>
                <a:spcPts val="0"/>
              </a:spcAft>
              <a:buSzPts val="2380"/>
              <a:buNone/>
            </a:pPr>
            <a:r>
              <a:rPr lang="en-US" sz="2800" b="1" i="1">
                <a:latin typeface="Times New Roman"/>
                <a:ea typeface="Times New Roman"/>
                <a:cs typeface="Times New Roman"/>
                <a:sym typeface="Times New Roman"/>
              </a:rPr>
              <a:t>Discussions:</a:t>
            </a:r>
            <a:endParaRPr/>
          </a:p>
          <a:p>
            <a:pPr marL="0" lvl="0" indent="0" algn="just" rtl="0">
              <a:lnSpc>
                <a:spcPct val="100000"/>
              </a:lnSpc>
              <a:spcBef>
                <a:spcPts val="575"/>
              </a:spcBef>
              <a:spcAft>
                <a:spcPts val="0"/>
              </a:spcAft>
              <a:buSzPts val="1800"/>
              <a:buChar char="●"/>
            </a:pPr>
            <a:r>
              <a:rPr lang="en-US" sz="1800">
                <a:latin typeface="Times New Roman"/>
                <a:ea typeface="Times New Roman"/>
                <a:cs typeface="Times New Roman"/>
                <a:sym typeface="Times New Roman"/>
              </a:rPr>
              <a:t>Eco-friendly due to reliance on solar energy.</a:t>
            </a:r>
            <a:endParaRPr sz="1800"/>
          </a:p>
          <a:p>
            <a:pPr marL="0" lvl="0" indent="0" algn="just" rtl="0">
              <a:lnSpc>
                <a:spcPct val="100000"/>
              </a:lnSpc>
              <a:spcBef>
                <a:spcPts val="1375"/>
              </a:spcBef>
              <a:spcAft>
                <a:spcPts val="0"/>
              </a:spcAft>
              <a:buSzPts val="1800"/>
              <a:buChar char="●"/>
            </a:pPr>
            <a:r>
              <a:rPr lang="en-US" sz="1800">
                <a:latin typeface="Times New Roman"/>
                <a:ea typeface="Times New Roman"/>
                <a:cs typeface="Times New Roman"/>
                <a:sym typeface="Times New Roman"/>
              </a:rPr>
              <a:t>Portable and ideal for areas with limited access to clean drinking water.  </a:t>
            </a:r>
            <a:endParaRPr sz="1800"/>
          </a:p>
          <a:p>
            <a:pPr marL="0" lvl="0" indent="0" algn="just" rtl="0">
              <a:lnSpc>
                <a:spcPct val="100000"/>
              </a:lnSpc>
              <a:spcBef>
                <a:spcPts val="1375"/>
              </a:spcBef>
              <a:spcAft>
                <a:spcPts val="0"/>
              </a:spcAft>
              <a:buSzPts val="1800"/>
              <a:buChar char="●"/>
            </a:pPr>
            <a:r>
              <a:rPr lang="en-US" sz="1800" b="1">
                <a:latin typeface="Times New Roman"/>
                <a:ea typeface="Times New Roman"/>
                <a:cs typeface="Times New Roman"/>
                <a:sym typeface="Times New Roman"/>
              </a:rPr>
              <a:t>Challenges: </a:t>
            </a:r>
            <a:r>
              <a:rPr lang="en-US" sz="1800">
                <a:latin typeface="Times New Roman"/>
                <a:ea typeface="Times New Roman"/>
                <a:cs typeface="Times New Roman"/>
                <a:sym typeface="Times New Roman"/>
              </a:rPr>
              <a:t>Efficiency was affected during cloudy days or low sunlight conditions. </a:t>
            </a:r>
            <a:endParaRPr sz="1800"/>
          </a:p>
          <a:p>
            <a:pPr marL="0" lvl="0" indent="0" algn="just" rtl="0">
              <a:lnSpc>
                <a:spcPct val="100000"/>
              </a:lnSpc>
              <a:spcBef>
                <a:spcPts val="1375"/>
              </a:spcBef>
              <a:spcAft>
                <a:spcPts val="0"/>
              </a:spcAft>
              <a:buSzPts val="1800"/>
              <a:buChar char="●"/>
            </a:pPr>
            <a:r>
              <a:rPr lang="en-US" sz="1800">
                <a:latin typeface="Times New Roman"/>
                <a:ea typeface="Times New Roman"/>
                <a:cs typeface="Times New Roman"/>
                <a:sym typeface="Times New Roman"/>
              </a:rPr>
              <a:t>Initial setup cost of solar panels and storage components can be high. </a:t>
            </a:r>
            <a:endParaRPr sz="1800"/>
          </a:p>
        </p:txBody>
      </p:sp>
      <p:pic>
        <p:nvPicPr>
          <p:cNvPr id="362" name="Google Shape;362;p27"/>
          <p:cNvPicPr preferRelativeResize="0"/>
          <p:nvPr/>
        </p:nvPicPr>
        <p:blipFill rotWithShape="1">
          <a:blip r:embed="rId3">
            <a:alphaModFix/>
          </a:blip>
          <a:srcRect/>
          <a:stretch/>
        </p:blipFill>
        <p:spPr>
          <a:xfrm>
            <a:off x="251839" y="224092"/>
            <a:ext cx="1041400" cy="738187"/>
          </a:xfrm>
          <a:prstGeom prst="rect">
            <a:avLst/>
          </a:prstGeom>
          <a:noFill/>
          <a:ln>
            <a:noFill/>
          </a:ln>
        </p:spPr>
      </p:pic>
      <p:pic>
        <p:nvPicPr>
          <p:cNvPr id="363" name="Google Shape;363;p27"/>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64" name="Google Shape;364;p27"/>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title"/>
          </p:nvPr>
        </p:nvSpPr>
        <p:spPr>
          <a:xfrm>
            <a:off x="1313796" y="164276"/>
            <a:ext cx="10363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SzPts val="1400"/>
              <a:buNone/>
            </a:pPr>
            <a:r>
              <a:rPr lang="en-US" b="1">
                <a:latin typeface="Times New Roman"/>
                <a:ea typeface="Times New Roman"/>
                <a:cs typeface="Times New Roman"/>
                <a:sym typeface="Times New Roman"/>
              </a:rPr>
              <a:t>ADVANTAGES AND APPLICATIONS</a:t>
            </a:r>
            <a:endParaRPr b="1">
              <a:latin typeface="Times New Roman"/>
              <a:ea typeface="Times New Roman"/>
              <a:cs typeface="Times New Roman"/>
              <a:sym typeface="Times New Roman"/>
            </a:endParaRPr>
          </a:p>
        </p:txBody>
      </p:sp>
      <p:sp>
        <p:nvSpPr>
          <p:cNvPr id="370" name="Google Shape;370;p2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sp>
        <p:nvSpPr>
          <p:cNvPr id="371" name="Google Shape;371;p28"/>
          <p:cNvSpPr txBox="1">
            <a:spLocks noGrp="1"/>
          </p:cNvSpPr>
          <p:nvPr>
            <p:ph type="body" idx="1"/>
          </p:nvPr>
        </p:nvSpPr>
        <p:spPr>
          <a:xfrm>
            <a:off x="709448" y="1447799"/>
            <a:ext cx="10872952" cy="500029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3060"/>
              <a:buNone/>
            </a:pPr>
            <a:r>
              <a:rPr lang="en-US" sz="3600" b="1" i="1" u="sng">
                <a:latin typeface="Times New Roman"/>
                <a:ea typeface="Times New Roman"/>
                <a:cs typeface="Times New Roman"/>
                <a:sym typeface="Times New Roman"/>
              </a:rPr>
              <a:t>Advantages</a:t>
            </a:r>
            <a:r>
              <a:rPr lang="en-US" sz="3600" b="1" i="1">
                <a:latin typeface="Times New Roman"/>
                <a:ea typeface="Times New Roman"/>
                <a:cs typeface="Times New Roman"/>
                <a:sym typeface="Times New Roman"/>
              </a:rPr>
              <a:t>:</a:t>
            </a:r>
            <a:endParaRPr/>
          </a:p>
          <a:p>
            <a:pPr marL="630238" lvl="0" indent="-188911"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Renewable Energy Source: </a:t>
            </a:r>
            <a:r>
              <a:rPr lang="en-US" sz="2000">
                <a:latin typeface="Times New Roman"/>
                <a:ea typeface="Times New Roman"/>
                <a:cs typeface="Times New Roman"/>
                <a:sym typeface="Times New Roman"/>
              </a:rPr>
              <a:t>Uses abundant solar energy, reducing operational costs.</a:t>
            </a:r>
            <a:endParaRPr/>
          </a:p>
          <a:p>
            <a:pPr marL="630238" lvl="0" indent="-188911"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Low Environmental Impact: </a:t>
            </a:r>
            <a:r>
              <a:rPr lang="en-US" sz="2000">
                <a:latin typeface="Times New Roman"/>
                <a:ea typeface="Times New Roman"/>
                <a:cs typeface="Times New Roman"/>
                <a:sym typeface="Times New Roman"/>
              </a:rPr>
              <a:t>Minimizes carbon emissions.</a:t>
            </a:r>
            <a:endParaRPr/>
          </a:p>
          <a:p>
            <a:pPr marL="630238" lvl="0" indent="-188911"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Scalability: </a:t>
            </a:r>
            <a:r>
              <a:rPr lang="en-US" sz="2000">
                <a:latin typeface="Times New Roman"/>
                <a:ea typeface="Times New Roman"/>
                <a:cs typeface="Times New Roman"/>
                <a:sym typeface="Times New Roman"/>
              </a:rPr>
              <a:t>Can be adapted for different scales, from household to community level.</a:t>
            </a:r>
            <a:endParaRPr/>
          </a:p>
          <a:p>
            <a:pPr marL="630238" lvl="0" indent="-188911"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Off-Grid Capability: </a:t>
            </a:r>
            <a:r>
              <a:rPr lang="en-US" sz="2000">
                <a:latin typeface="Times New Roman"/>
                <a:ea typeface="Times New Roman"/>
                <a:cs typeface="Times New Roman"/>
                <a:sym typeface="Times New Roman"/>
              </a:rPr>
              <a:t>Ideal for remote areas without access to electricity.</a:t>
            </a:r>
            <a:endParaRPr/>
          </a:p>
          <a:p>
            <a:pPr marL="273050" lvl="0" indent="-78740" algn="l" rtl="0">
              <a:lnSpc>
                <a:spcPct val="100000"/>
              </a:lnSpc>
              <a:spcBef>
                <a:spcPts val="575"/>
              </a:spcBef>
              <a:spcAft>
                <a:spcPts val="0"/>
              </a:spcAft>
              <a:buSzPts val="3060"/>
              <a:buFont typeface="Noto Sans Symbols"/>
              <a:buNone/>
            </a:pPr>
            <a:endParaRPr sz="3600" b="1">
              <a:latin typeface="Times New Roman"/>
              <a:ea typeface="Times New Roman"/>
              <a:cs typeface="Times New Roman"/>
              <a:sym typeface="Times New Roman"/>
            </a:endParaRPr>
          </a:p>
          <a:p>
            <a:pPr marL="273050" lvl="0" indent="-273050" algn="l" rtl="0">
              <a:lnSpc>
                <a:spcPct val="100000"/>
              </a:lnSpc>
              <a:spcBef>
                <a:spcPts val="575"/>
              </a:spcBef>
              <a:spcAft>
                <a:spcPts val="0"/>
              </a:spcAft>
              <a:buSzPts val="3060"/>
              <a:buNone/>
            </a:pPr>
            <a:r>
              <a:rPr lang="en-US" sz="3600" b="1" i="1" u="sng">
                <a:latin typeface="Times New Roman"/>
                <a:ea typeface="Times New Roman"/>
                <a:cs typeface="Times New Roman"/>
                <a:sym typeface="Times New Roman"/>
              </a:rPr>
              <a:t>Applications</a:t>
            </a:r>
            <a:r>
              <a:rPr lang="en-US" sz="3600" b="1" i="1">
                <a:latin typeface="Times New Roman"/>
                <a:ea typeface="Times New Roman"/>
                <a:cs typeface="Times New Roman"/>
                <a:sym typeface="Times New Roman"/>
              </a:rPr>
              <a:t>:</a:t>
            </a:r>
            <a:endParaRPr/>
          </a:p>
          <a:p>
            <a:pPr marL="730250" lvl="0" indent="-273050"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Remote Communities: </a:t>
            </a:r>
            <a:r>
              <a:rPr lang="en-US" sz="2000">
                <a:latin typeface="Times New Roman"/>
                <a:ea typeface="Times New Roman"/>
                <a:cs typeface="Times New Roman"/>
                <a:sym typeface="Times New Roman"/>
              </a:rPr>
              <a:t>Provides clean water in areas without access to grid power.</a:t>
            </a:r>
            <a:endParaRPr/>
          </a:p>
          <a:p>
            <a:pPr marL="730250" lvl="0" indent="-273050"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Disaster Relief: </a:t>
            </a:r>
            <a:r>
              <a:rPr lang="en-US" sz="2000">
                <a:latin typeface="Times New Roman"/>
                <a:ea typeface="Times New Roman"/>
                <a:cs typeface="Times New Roman"/>
                <a:sym typeface="Times New Roman"/>
              </a:rPr>
              <a:t>Portable units for emergency water supply. </a:t>
            </a:r>
            <a:endParaRPr/>
          </a:p>
          <a:p>
            <a:pPr marL="730250" lvl="0" indent="-273050"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Agriculture: </a:t>
            </a:r>
            <a:r>
              <a:rPr lang="en-US" sz="2000">
                <a:latin typeface="Times New Roman"/>
                <a:ea typeface="Times New Roman"/>
                <a:cs typeface="Times New Roman"/>
                <a:sym typeface="Times New Roman"/>
              </a:rPr>
              <a:t>Irrigation with desalinated water in arid regions.</a:t>
            </a:r>
            <a:endParaRPr/>
          </a:p>
          <a:p>
            <a:pPr marL="730250" lvl="0" indent="-273050" algn="just" rtl="0">
              <a:lnSpc>
                <a:spcPct val="100000"/>
              </a:lnSpc>
              <a:spcBef>
                <a:spcPts val="575"/>
              </a:spcBef>
              <a:spcAft>
                <a:spcPts val="0"/>
              </a:spcAft>
              <a:buSzPts val="1700"/>
              <a:buFont typeface="Noto Sans Symbols"/>
              <a:buChar char="❑"/>
            </a:pPr>
            <a:r>
              <a:rPr lang="en-US" sz="2000" b="1">
                <a:latin typeface="Times New Roman"/>
                <a:ea typeface="Times New Roman"/>
                <a:cs typeface="Times New Roman"/>
                <a:sym typeface="Times New Roman"/>
              </a:rPr>
              <a:t>Image: </a:t>
            </a:r>
            <a:r>
              <a:rPr lang="en-US" sz="2000">
                <a:latin typeface="Times New Roman"/>
                <a:ea typeface="Times New Roman"/>
                <a:cs typeface="Times New Roman"/>
                <a:sym typeface="Times New Roman"/>
              </a:rPr>
              <a:t>Applications in remote areas, agricultural fields, and emergency scenarios.</a:t>
            </a:r>
            <a:endParaRPr sz="2000">
              <a:latin typeface="Times New Roman"/>
              <a:ea typeface="Times New Roman"/>
              <a:cs typeface="Times New Roman"/>
              <a:sym typeface="Times New Roman"/>
            </a:endParaRPr>
          </a:p>
        </p:txBody>
      </p:sp>
      <p:pic>
        <p:nvPicPr>
          <p:cNvPr id="372" name="Google Shape;372;p28"/>
          <p:cNvPicPr preferRelativeResize="0"/>
          <p:nvPr/>
        </p:nvPicPr>
        <p:blipFill rotWithShape="1">
          <a:blip r:embed="rId3">
            <a:alphaModFix/>
          </a:blip>
          <a:srcRect/>
          <a:stretch/>
        </p:blipFill>
        <p:spPr>
          <a:xfrm>
            <a:off x="190500" y="154783"/>
            <a:ext cx="1041400" cy="738187"/>
          </a:xfrm>
          <a:prstGeom prst="rect">
            <a:avLst/>
          </a:prstGeom>
          <a:noFill/>
          <a:ln>
            <a:noFill/>
          </a:ln>
        </p:spPr>
      </p:pic>
      <p:pic>
        <p:nvPicPr>
          <p:cNvPr id="373" name="Google Shape;373;p28"/>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74" name="Google Shape;374;p2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940848" y="254833"/>
            <a:ext cx="10363200" cy="851338"/>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80" name="Google Shape;380;p2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sp>
        <p:nvSpPr>
          <p:cNvPr id="381" name="Google Shape;381;p29"/>
          <p:cNvSpPr txBox="1">
            <a:spLocks noGrp="1"/>
          </p:cNvSpPr>
          <p:nvPr>
            <p:ph type="body" idx="1"/>
          </p:nvPr>
        </p:nvSpPr>
        <p:spPr>
          <a:xfrm>
            <a:off x="569626" y="1006365"/>
            <a:ext cx="10807909" cy="5851635"/>
          </a:xfrm>
          <a:prstGeom prst="rect">
            <a:avLst/>
          </a:prstGeom>
          <a:noFill/>
          <a:ln>
            <a:noFill/>
          </a:ln>
        </p:spPr>
        <p:txBody>
          <a:bodyPr spcFirstLastPara="1" wrap="square" lIns="91425" tIns="45700" rIns="91425" bIns="45700" anchor="t" anchorCtr="0">
            <a:noAutofit/>
          </a:bodyPr>
          <a:lstStyle/>
          <a:p>
            <a:pPr marL="273050" lvl="0" indent="-273050" algn="just" rtl="0">
              <a:lnSpc>
                <a:spcPct val="100000"/>
              </a:lnSpc>
              <a:spcBef>
                <a:spcPts val="0"/>
              </a:spcBef>
              <a:spcAft>
                <a:spcPts val="0"/>
              </a:spcAft>
              <a:buSzPts val="1700"/>
              <a:buNone/>
            </a:pPr>
            <a:endParaRPr/>
          </a:p>
          <a:p>
            <a:pPr marL="273050" lvl="0" indent="-273050" algn="just" rtl="0">
              <a:lnSpc>
                <a:spcPct val="100000"/>
              </a:lnSpc>
              <a:spcBef>
                <a:spcPts val="575"/>
              </a:spcBef>
              <a:spcAft>
                <a:spcPts val="0"/>
              </a:spcAft>
              <a:buSzPts val="1700"/>
              <a:buFont typeface="Noto Sans Symbols"/>
              <a:buChar char="❖"/>
            </a:pPr>
            <a:r>
              <a:rPr lang="en-US" sz="2000">
                <a:latin typeface="Times New Roman"/>
                <a:ea typeface="Times New Roman"/>
                <a:cs typeface="Times New Roman"/>
                <a:sym typeface="Times New Roman"/>
              </a:rPr>
              <a:t>The development of the electronic dice showcases the integration of simple electronics with creative applications. Through this project, we’ve learned the importance of circuit design, programming logic, and the effective use of electronic components. The Solar-powered water Desalinator project addresses a critical global issue—access to clean drinking water. By harnessing the power of the sun, this project presents a sustainable and energy-efficient solution for water purification. </a:t>
            </a:r>
            <a:endParaRPr/>
          </a:p>
          <a:p>
            <a:pPr marL="273050" lvl="0" indent="-165100" algn="just" rtl="0">
              <a:lnSpc>
                <a:spcPct val="100000"/>
              </a:lnSpc>
              <a:spcBef>
                <a:spcPts val="575"/>
              </a:spcBef>
              <a:spcAft>
                <a:spcPts val="0"/>
              </a:spcAft>
              <a:buSzPts val="1700"/>
              <a:buNone/>
            </a:pPr>
            <a:endParaRPr sz="2000">
              <a:latin typeface="Times New Roman"/>
              <a:ea typeface="Times New Roman"/>
              <a:cs typeface="Times New Roman"/>
              <a:sym typeface="Times New Roman"/>
            </a:endParaRPr>
          </a:p>
          <a:p>
            <a:pPr marL="273050" lvl="0" indent="-273050" algn="just" rtl="0">
              <a:lnSpc>
                <a:spcPct val="100000"/>
              </a:lnSpc>
              <a:spcBef>
                <a:spcPts val="575"/>
              </a:spcBef>
              <a:spcAft>
                <a:spcPts val="0"/>
              </a:spcAft>
              <a:buSzPts val="1700"/>
              <a:buNone/>
            </a:pPr>
            <a:r>
              <a:rPr lang="en-US" sz="2000" b="1">
                <a:latin typeface="Times New Roman"/>
                <a:ea typeface="Times New Roman"/>
                <a:cs typeface="Times New Roman"/>
                <a:sym typeface="Times New Roman"/>
              </a:rPr>
              <a:t>Overall Impact:</a:t>
            </a:r>
            <a:endParaRPr/>
          </a:p>
          <a:p>
            <a:pPr marL="273050" lvl="0" indent="-273050" algn="just" rtl="0">
              <a:lnSpc>
                <a:spcPct val="100000"/>
              </a:lnSpc>
              <a:spcBef>
                <a:spcPts val="575"/>
              </a:spcBef>
              <a:spcAft>
                <a:spcPts val="0"/>
              </a:spcAft>
              <a:buSzPts val="1700"/>
              <a:buFont typeface="Noto Sans Symbols"/>
              <a:buChar char="❖"/>
            </a:pPr>
            <a:r>
              <a:rPr lang="en-US" sz="2000">
                <a:latin typeface="Times New Roman"/>
                <a:ea typeface="Times New Roman"/>
                <a:cs typeface="Times New Roman"/>
                <a:sym typeface="Times New Roman"/>
              </a:rPr>
              <a:t>Both projects emphasize the importance of innovation and sustainability in modern engineering. The electronic dice project encourages creativity in technology, while the solar-powered water Desalinator provides a practical solution to a global challenge. Together, these projects represent the power of combining technical skills with a vision for a better, more sustainable future. Through this journey, we’ve gained valuable insights and experience, which will undoubtedly guide us in future endeavors.</a:t>
            </a:r>
            <a:endParaRPr/>
          </a:p>
        </p:txBody>
      </p:sp>
      <p:pic>
        <p:nvPicPr>
          <p:cNvPr id="382" name="Google Shape;382;p29"/>
          <p:cNvPicPr preferRelativeResize="0"/>
          <p:nvPr/>
        </p:nvPicPr>
        <p:blipFill rotWithShape="1">
          <a:blip r:embed="rId3">
            <a:alphaModFix/>
          </a:blip>
          <a:srcRect/>
          <a:stretch/>
        </p:blipFill>
        <p:spPr>
          <a:xfrm>
            <a:off x="165100" y="0"/>
            <a:ext cx="889000" cy="685800"/>
          </a:xfrm>
          <a:prstGeom prst="rect">
            <a:avLst/>
          </a:prstGeom>
          <a:noFill/>
          <a:ln>
            <a:noFill/>
          </a:ln>
        </p:spPr>
      </p:pic>
      <p:pic>
        <p:nvPicPr>
          <p:cNvPr id="383" name="Google Shape;383;p29"/>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384" name="Google Shape;384;p2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4"/>
          <p:cNvSpPr txBox="1">
            <a:spLocks noGrp="1"/>
          </p:cNvSpPr>
          <p:nvPr>
            <p:ph type="title"/>
          </p:nvPr>
        </p:nvSpPr>
        <p:spPr>
          <a:xfrm>
            <a:off x="940848" y="254833"/>
            <a:ext cx="10363200" cy="851338"/>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DEMO VIDEOS</a:t>
            </a:r>
            <a:endParaRPr b="1">
              <a:latin typeface="Times New Roman"/>
              <a:ea typeface="Times New Roman"/>
              <a:cs typeface="Times New Roman"/>
              <a:sym typeface="Times New Roman"/>
            </a:endParaRPr>
          </a:p>
        </p:txBody>
      </p:sp>
      <p:sp>
        <p:nvSpPr>
          <p:cNvPr id="390" name="Google Shape;390;p4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sp>
        <p:nvSpPr>
          <p:cNvPr id="391" name="Google Shape;391;p44"/>
          <p:cNvSpPr txBox="1">
            <a:spLocks noGrp="1"/>
          </p:cNvSpPr>
          <p:nvPr>
            <p:ph type="body" idx="1"/>
          </p:nvPr>
        </p:nvSpPr>
        <p:spPr>
          <a:xfrm>
            <a:off x="569626" y="1321158"/>
            <a:ext cx="10867869" cy="4854789"/>
          </a:xfrm>
          <a:prstGeom prst="rect">
            <a:avLst/>
          </a:prstGeom>
          <a:noFill/>
          <a:ln>
            <a:noFill/>
          </a:ln>
        </p:spPr>
        <p:txBody>
          <a:bodyPr spcFirstLastPara="1" wrap="square" lIns="91425" tIns="45700" rIns="91425" bIns="45700" anchor="t" anchorCtr="0">
            <a:noAutofit/>
          </a:bodyPr>
          <a:lstStyle/>
          <a:p>
            <a:pPr marL="273050" lvl="0" indent="-273050" algn="just" rtl="0">
              <a:lnSpc>
                <a:spcPct val="100000"/>
              </a:lnSpc>
              <a:spcBef>
                <a:spcPts val="0"/>
              </a:spcBef>
              <a:spcAft>
                <a:spcPts val="0"/>
              </a:spcAft>
              <a:buSzPts val="1700"/>
              <a:buFont typeface="Noto Sans Symbols"/>
              <a:buChar char="⮚"/>
            </a:pPr>
            <a:r>
              <a:rPr lang="en-US" b="1"/>
              <a:t>Module-1:  </a:t>
            </a:r>
            <a:endParaRPr/>
          </a:p>
          <a:p>
            <a:pPr marL="273050" lvl="0" indent="-273050" algn="just" rtl="0">
              <a:lnSpc>
                <a:spcPct val="100000"/>
              </a:lnSpc>
              <a:spcBef>
                <a:spcPts val="0"/>
              </a:spcBef>
              <a:spcAft>
                <a:spcPts val="0"/>
              </a:spcAft>
              <a:buSzPts val="1700"/>
              <a:buNone/>
            </a:pPr>
            <a:endParaRPr u="sng">
              <a:solidFill>
                <a:schemeClr val="hlink"/>
              </a:solidFill>
              <a:latin typeface="Times New Roman"/>
              <a:ea typeface="Times New Roman"/>
              <a:cs typeface="Times New Roman"/>
              <a:sym typeface="Times New Roman"/>
              <a:hlinkClick r:id="rId3"/>
            </a:endParaRPr>
          </a:p>
          <a:p>
            <a:pPr marL="273050" lvl="0" indent="-273050" algn="just" rtl="0">
              <a:lnSpc>
                <a:spcPct val="100000"/>
              </a:lnSpc>
              <a:spcBef>
                <a:spcPts val="0"/>
              </a:spcBef>
              <a:spcAft>
                <a:spcPts val="0"/>
              </a:spcAft>
              <a:buSzPts val="1700"/>
              <a:buNone/>
            </a:pPr>
            <a:r>
              <a:rPr lang="en-US" u="sng">
                <a:solidFill>
                  <a:schemeClr val="hlink"/>
                </a:solidFill>
                <a:latin typeface="Times New Roman"/>
                <a:ea typeface="Times New Roman"/>
                <a:cs typeface="Times New Roman"/>
                <a:sym typeface="Times New Roman"/>
                <a:hlinkClick r:id="rId3"/>
              </a:rPr>
              <a:t>https://drive.google.com/file/d/1ojr83Tkqnx8zRSMhvSmb6ttZ_Zmla_61/view?usp=drivesdk</a:t>
            </a:r>
            <a:endParaRPr>
              <a:latin typeface="Times New Roman"/>
              <a:ea typeface="Times New Roman"/>
              <a:cs typeface="Times New Roman"/>
              <a:sym typeface="Times New Roman"/>
            </a:endParaRPr>
          </a:p>
          <a:p>
            <a:pPr marL="273050" lvl="0" indent="-273050" algn="just" rtl="0">
              <a:lnSpc>
                <a:spcPct val="100000"/>
              </a:lnSpc>
              <a:spcBef>
                <a:spcPts val="0"/>
              </a:spcBef>
              <a:spcAft>
                <a:spcPts val="0"/>
              </a:spcAft>
              <a:buSzPts val="1700"/>
              <a:buNone/>
            </a:pPr>
            <a:endParaRPr>
              <a:latin typeface="Times New Roman"/>
              <a:ea typeface="Times New Roman"/>
              <a:cs typeface="Times New Roman"/>
              <a:sym typeface="Times New Roman"/>
            </a:endParaRPr>
          </a:p>
          <a:p>
            <a:pPr marL="273050" lvl="0" indent="-273050" algn="just" rtl="0">
              <a:lnSpc>
                <a:spcPct val="100000"/>
              </a:lnSpc>
              <a:spcBef>
                <a:spcPts val="0"/>
              </a:spcBef>
              <a:spcAft>
                <a:spcPts val="0"/>
              </a:spcAft>
              <a:buSzPts val="1700"/>
              <a:buNone/>
            </a:pPr>
            <a:endParaRPr>
              <a:latin typeface="Times New Roman"/>
              <a:ea typeface="Times New Roman"/>
              <a:cs typeface="Times New Roman"/>
              <a:sym typeface="Times New Roman"/>
            </a:endParaRPr>
          </a:p>
          <a:p>
            <a:pPr marL="273050" lvl="0" indent="-273050" algn="just" rtl="0">
              <a:lnSpc>
                <a:spcPct val="100000"/>
              </a:lnSpc>
              <a:spcBef>
                <a:spcPts val="0"/>
              </a:spcBef>
              <a:spcAft>
                <a:spcPts val="0"/>
              </a:spcAft>
              <a:buSzPts val="1700"/>
              <a:buFont typeface="Noto Sans Symbols"/>
              <a:buChar char="⮚"/>
            </a:pPr>
            <a:r>
              <a:rPr lang="en-US" b="1"/>
              <a:t>Module-2:  </a:t>
            </a:r>
            <a:endParaRPr/>
          </a:p>
          <a:p>
            <a:pPr marL="273050" lvl="0" indent="-273050" algn="just" rtl="0">
              <a:lnSpc>
                <a:spcPct val="100000"/>
              </a:lnSpc>
              <a:spcBef>
                <a:spcPts val="0"/>
              </a:spcBef>
              <a:spcAft>
                <a:spcPts val="0"/>
              </a:spcAft>
              <a:buSzPts val="1700"/>
              <a:buNone/>
            </a:pPr>
            <a:r>
              <a:rPr lang="en-US" u="sng">
                <a:solidFill>
                  <a:schemeClr val="hlink"/>
                </a:solidFill>
                <a:latin typeface="Times New Roman"/>
                <a:ea typeface="Times New Roman"/>
                <a:cs typeface="Times New Roman"/>
                <a:sym typeface="Times New Roman"/>
                <a:hlinkClick r:id="rId3"/>
              </a:rPr>
              <a:t>https://drive.google.com/file/d/1okL49u-O2n2IJfVTIWYZhXb_BmYnfrmm/view?usp=drivesdk</a:t>
            </a:r>
            <a:endParaRPr/>
          </a:p>
          <a:p>
            <a:pPr marL="273050" lvl="0" indent="-273050" algn="just" rtl="0">
              <a:lnSpc>
                <a:spcPct val="100000"/>
              </a:lnSpc>
              <a:spcBef>
                <a:spcPts val="0"/>
              </a:spcBef>
              <a:spcAft>
                <a:spcPts val="0"/>
              </a:spcAft>
              <a:buSzPts val="1700"/>
              <a:buNone/>
            </a:pPr>
            <a:endParaRPr>
              <a:latin typeface="Times New Roman"/>
              <a:ea typeface="Times New Roman"/>
              <a:cs typeface="Times New Roman"/>
              <a:sym typeface="Times New Roman"/>
            </a:endParaRPr>
          </a:p>
          <a:p>
            <a:pPr marL="273050" lvl="0" indent="-273050" algn="just" rtl="0">
              <a:lnSpc>
                <a:spcPct val="100000"/>
              </a:lnSpc>
              <a:spcBef>
                <a:spcPts val="0"/>
              </a:spcBef>
              <a:spcAft>
                <a:spcPts val="0"/>
              </a:spcAft>
              <a:buSzPts val="1700"/>
              <a:buNone/>
            </a:pPr>
            <a:endParaRPr>
              <a:latin typeface="Times New Roman"/>
              <a:ea typeface="Times New Roman"/>
              <a:cs typeface="Times New Roman"/>
              <a:sym typeface="Times New Roman"/>
            </a:endParaRPr>
          </a:p>
        </p:txBody>
      </p:sp>
      <p:pic>
        <p:nvPicPr>
          <p:cNvPr id="392" name="Google Shape;392;p44"/>
          <p:cNvPicPr preferRelativeResize="0"/>
          <p:nvPr/>
        </p:nvPicPr>
        <p:blipFill rotWithShape="1">
          <a:blip r:embed="rId4">
            <a:alphaModFix/>
          </a:blip>
          <a:srcRect/>
          <a:stretch/>
        </p:blipFill>
        <p:spPr>
          <a:xfrm>
            <a:off x="165100" y="0"/>
            <a:ext cx="889000" cy="685800"/>
          </a:xfrm>
          <a:prstGeom prst="rect">
            <a:avLst/>
          </a:prstGeom>
          <a:noFill/>
          <a:ln>
            <a:noFill/>
          </a:ln>
        </p:spPr>
      </p:pic>
      <p:pic>
        <p:nvPicPr>
          <p:cNvPr id="393" name="Google Shape;393;p44"/>
          <p:cNvPicPr preferRelativeResize="0"/>
          <p:nvPr/>
        </p:nvPicPr>
        <p:blipFill rotWithShape="1">
          <a:blip r:embed="rId5">
            <a:alphaModFix/>
          </a:blip>
          <a:srcRect/>
          <a:stretch/>
        </p:blipFill>
        <p:spPr>
          <a:xfrm>
            <a:off x="10833100" y="176213"/>
            <a:ext cx="1196975" cy="1195387"/>
          </a:xfrm>
          <a:prstGeom prst="rect">
            <a:avLst/>
          </a:prstGeom>
          <a:noFill/>
          <a:ln>
            <a:noFill/>
          </a:ln>
        </p:spPr>
      </p:pic>
      <p:sp>
        <p:nvSpPr>
          <p:cNvPr id="394" name="Google Shape;394;p4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1206500" y="20638"/>
            <a:ext cx="9410700" cy="1008062"/>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REFERENCES</a:t>
            </a:r>
            <a:endParaRPr/>
          </a:p>
        </p:txBody>
      </p:sp>
      <p:sp>
        <p:nvSpPr>
          <p:cNvPr id="409" name="Google Shape;409;p30"/>
          <p:cNvSpPr txBox="1">
            <a:spLocks noGrp="1"/>
          </p:cNvSpPr>
          <p:nvPr>
            <p:ph type="dt" idx="10"/>
          </p:nvPr>
        </p:nvSpPr>
        <p:spPr>
          <a:xfrm>
            <a:off x="8659813"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pic>
        <p:nvPicPr>
          <p:cNvPr id="410" name="Google Shape;410;p30"/>
          <p:cNvPicPr preferRelativeResize="0">
            <a:picLocks noGrp="1"/>
          </p:cNvPicPr>
          <p:nvPr>
            <p:ph type="body" idx="1"/>
          </p:nvPr>
        </p:nvPicPr>
        <p:blipFill rotWithShape="1">
          <a:blip r:embed="rId3">
            <a:alphaModFix/>
          </a:blip>
          <a:srcRect/>
          <a:stretch/>
        </p:blipFill>
        <p:spPr>
          <a:xfrm>
            <a:off x="327025" y="176214"/>
            <a:ext cx="1031875" cy="636434"/>
          </a:xfrm>
          <a:prstGeom prst="rect">
            <a:avLst/>
          </a:prstGeom>
          <a:noFill/>
          <a:ln>
            <a:noFill/>
          </a:ln>
        </p:spPr>
      </p:pic>
      <p:pic>
        <p:nvPicPr>
          <p:cNvPr id="411" name="Google Shape;411;p30"/>
          <p:cNvPicPr preferRelativeResize="0"/>
          <p:nvPr/>
        </p:nvPicPr>
        <p:blipFill rotWithShape="1">
          <a:blip r:embed="rId4">
            <a:alphaModFix/>
          </a:blip>
          <a:srcRect/>
          <a:stretch/>
        </p:blipFill>
        <p:spPr>
          <a:xfrm>
            <a:off x="10833101" y="176214"/>
            <a:ext cx="990600" cy="989286"/>
          </a:xfrm>
          <a:prstGeom prst="rect">
            <a:avLst/>
          </a:prstGeom>
          <a:noFill/>
          <a:ln>
            <a:noFill/>
          </a:ln>
        </p:spPr>
      </p:pic>
      <p:sp>
        <p:nvSpPr>
          <p:cNvPr id="412" name="Google Shape;412;p30"/>
          <p:cNvSpPr txBox="1"/>
          <p:nvPr/>
        </p:nvSpPr>
        <p:spPr>
          <a:xfrm>
            <a:off x="644577" y="1064106"/>
            <a:ext cx="11167672" cy="535527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Kumar. A, "Digital Dice Circuit Using 555 Timer and Counter," </a:t>
            </a:r>
            <a:r>
              <a:rPr lang="en-US" sz="1800" b="0" i="1" u="none" strike="noStrike" cap="none">
                <a:solidFill>
                  <a:srgbClr val="000000"/>
                </a:solidFill>
                <a:latin typeface="Times New Roman"/>
                <a:ea typeface="Times New Roman"/>
                <a:cs typeface="Times New Roman"/>
                <a:sym typeface="Times New Roman"/>
              </a:rPr>
              <a:t>Journal of Digital Electronics</a:t>
            </a:r>
            <a:r>
              <a:rPr lang="en-US" sz="1800" b="0" i="0" u="none" strike="noStrike" cap="none">
                <a:solidFill>
                  <a:srgbClr val="000000"/>
                </a:solidFill>
                <a:latin typeface="Times New Roman"/>
                <a:ea typeface="Times New Roman"/>
                <a:cs typeface="Times New Roman"/>
                <a:sym typeface="Times New Roman"/>
              </a:rPr>
              <a:t>, vol. 15, no. 3, pp. 150-155, 2020.</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Garcia. J, "Electronic Dice with PIC Microcontroller," </a:t>
            </a:r>
            <a:r>
              <a:rPr lang="en-US" sz="1800" b="0" i="1" u="none" strike="noStrike" cap="none">
                <a:solidFill>
                  <a:srgbClr val="000000"/>
                </a:solidFill>
                <a:latin typeface="Times New Roman"/>
                <a:ea typeface="Times New Roman"/>
                <a:cs typeface="Times New Roman"/>
                <a:sym typeface="Times New Roman"/>
              </a:rPr>
              <a:t>International Journal of Embedded Systems</a:t>
            </a:r>
            <a:r>
              <a:rPr lang="en-US" sz="1800" b="0" i="0" u="none" strike="noStrike" cap="none">
                <a:solidFill>
                  <a:srgbClr val="000000"/>
                </a:solidFill>
                <a:latin typeface="Times New Roman"/>
                <a:ea typeface="Times New Roman"/>
                <a:cs typeface="Times New Roman"/>
                <a:sym typeface="Times New Roman"/>
              </a:rPr>
              <a:t>, vol. 12, no. 4, pp. 200-205, 2020.</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Brown. T, "CMOS-Based Electronic Dice," </a:t>
            </a:r>
            <a:r>
              <a:rPr lang="en-US" sz="1800" b="0" i="1" u="none" strike="noStrike" cap="none">
                <a:solidFill>
                  <a:srgbClr val="000000"/>
                </a:solidFill>
                <a:latin typeface="Times New Roman"/>
                <a:ea typeface="Times New Roman"/>
                <a:cs typeface="Times New Roman"/>
                <a:sym typeface="Times New Roman"/>
              </a:rPr>
              <a:t>Journal of Analog and Digital Electronics</a:t>
            </a:r>
            <a:r>
              <a:rPr lang="en-US" sz="1800" b="0" i="0" u="none" strike="noStrike" cap="none">
                <a:solidFill>
                  <a:srgbClr val="000000"/>
                </a:solidFill>
                <a:latin typeface="Times New Roman"/>
                <a:ea typeface="Times New Roman"/>
                <a:cs typeface="Times New Roman"/>
                <a:sym typeface="Times New Roman"/>
              </a:rPr>
              <a:t>, vol. 18, no. 2, pp. 300-305, 2021.</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Sharma. K, "FPGA-Based Electronic Dice," </a:t>
            </a:r>
            <a:r>
              <a:rPr lang="en-US" sz="1800" b="0" i="1" u="none" strike="noStrike" cap="none">
                <a:solidFill>
                  <a:srgbClr val="000000"/>
                </a:solidFill>
                <a:latin typeface="Times New Roman"/>
                <a:ea typeface="Times New Roman"/>
                <a:cs typeface="Times New Roman"/>
                <a:sym typeface="Times New Roman"/>
              </a:rPr>
              <a:t>IEEE Transactions on Circuit Design</a:t>
            </a:r>
            <a:r>
              <a:rPr lang="en-US" sz="1800" b="0" i="0" u="none" strike="noStrike" cap="none">
                <a:solidFill>
                  <a:srgbClr val="000000"/>
                </a:solidFill>
                <a:latin typeface="Times New Roman"/>
                <a:ea typeface="Times New Roman"/>
                <a:cs typeface="Times New Roman"/>
                <a:sym typeface="Times New Roman"/>
              </a:rPr>
              <a:t>, vol. 9, no. 1, pp. 50-55, 2019.</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Wang. P, "IoT-Enabled Dice Using ESP8266," </a:t>
            </a:r>
            <a:r>
              <a:rPr lang="en-US" sz="1800" b="0" i="1" u="none" strike="noStrike" cap="none">
                <a:solidFill>
                  <a:srgbClr val="000000"/>
                </a:solidFill>
                <a:latin typeface="Times New Roman"/>
                <a:ea typeface="Times New Roman"/>
                <a:cs typeface="Times New Roman"/>
                <a:sym typeface="Times New Roman"/>
              </a:rPr>
              <a:t>International Journal of Internet of Things</a:t>
            </a:r>
            <a:r>
              <a:rPr lang="en-US" sz="1800" b="0" i="0" u="none" strike="noStrike" cap="none">
                <a:solidFill>
                  <a:srgbClr val="000000"/>
                </a:solidFill>
                <a:latin typeface="Times New Roman"/>
                <a:ea typeface="Times New Roman"/>
                <a:cs typeface="Times New Roman"/>
                <a:sym typeface="Times New Roman"/>
              </a:rPr>
              <a:t>, vol. 24, no. 1, pp. 120-125, 2022.</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Brown. B, Johnson. C and Smith. A, "Solar-Powered Desalination Systems," </a:t>
            </a:r>
            <a:r>
              <a:rPr lang="en-US" sz="1800" b="0" i="1" u="none" strike="noStrike" cap="none">
                <a:solidFill>
                  <a:srgbClr val="000000"/>
                </a:solidFill>
                <a:latin typeface="Times New Roman"/>
                <a:ea typeface="Times New Roman"/>
                <a:cs typeface="Times New Roman"/>
                <a:sym typeface="Times New Roman"/>
              </a:rPr>
              <a:t>Journal of Renewable Energy Technology</a:t>
            </a:r>
            <a:r>
              <a:rPr lang="en-US" sz="1800" b="0" i="0" u="none" strike="noStrike" cap="none">
                <a:solidFill>
                  <a:srgbClr val="000000"/>
                </a:solidFill>
                <a:latin typeface="Times New Roman"/>
                <a:ea typeface="Times New Roman"/>
                <a:cs typeface="Times New Roman"/>
                <a:sym typeface="Times New Roman"/>
              </a:rPr>
              <a:t>, vol. 12, no. 4, pp. 215-223, 2020.</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Johnson. B, Lee, A, and Turner. D, "Advances in Solar Thermal Desalination," </a:t>
            </a:r>
            <a:r>
              <a:rPr lang="en-US" sz="1800" b="0" i="1" u="none" strike="noStrike" cap="none">
                <a:solidFill>
                  <a:srgbClr val="000000"/>
                </a:solidFill>
                <a:latin typeface="Times New Roman"/>
                <a:ea typeface="Times New Roman"/>
                <a:cs typeface="Times New Roman"/>
                <a:sym typeface="Times New Roman"/>
              </a:rPr>
              <a:t>International Journal of Solar Energy</a:t>
            </a:r>
            <a:r>
              <a:rPr lang="en-US" sz="1800" b="0" i="0" u="none" strike="noStrike" cap="none">
                <a:solidFill>
                  <a:srgbClr val="000000"/>
                </a:solidFill>
                <a:latin typeface="Times New Roman"/>
                <a:ea typeface="Times New Roman"/>
                <a:cs typeface="Times New Roman"/>
                <a:sym typeface="Times New Roman"/>
              </a:rPr>
              <a:t>, vol. 45, no. 2, pp. 98-104, 2019.</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Garcia. F, Kim. H, Lee. C and, "Hybrid Solar Desalination with Wind Energy," </a:t>
            </a:r>
            <a:r>
              <a:rPr lang="en-US" sz="1800" b="0" i="1" u="none" strike="noStrike" cap="none">
                <a:solidFill>
                  <a:srgbClr val="000000"/>
                </a:solidFill>
                <a:latin typeface="Times New Roman"/>
                <a:ea typeface="Times New Roman"/>
                <a:cs typeface="Times New Roman"/>
                <a:sym typeface="Times New Roman"/>
              </a:rPr>
              <a:t>Renewable Energy Journal</a:t>
            </a:r>
            <a:r>
              <a:rPr lang="en-US" sz="1800" b="0" i="0" u="none" strike="noStrike" cap="none">
                <a:solidFill>
                  <a:srgbClr val="000000"/>
                </a:solidFill>
                <a:latin typeface="Times New Roman"/>
                <a:ea typeface="Times New Roman"/>
                <a:cs typeface="Times New Roman"/>
                <a:sym typeface="Times New Roman"/>
              </a:rPr>
              <a:t>, vol. 28, no. 3, pp. 150-157, 2021.</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Martinez. D, Zhao. E, and Wang. Y, "Solar-Driven Capacitive Deionization Desalination," </a:t>
            </a:r>
            <a:r>
              <a:rPr lang="en-US" sz="1800" b="0" i="1" u="none" strike="noStrike" cap="none">
                <a:solidFill>
                  <a:srgbClr val="000000"/>
                </a:solidFill>
                <a:latin typeface="Times New Roman"/>
                <a:ea typeface="Times New Roman"/>
                <a:cs typeface="Times New Roman"/>
                <a:sym typeface="Times New Roman"/>
              </a:rPr>
              <a:t>Desalination Technology Review</a:t>
            </a:r>
            <a:r>
              <a:rPr lang="en-US" sz="1800" b="0" i="0" u="none" strike="noStrike" cap="none">
                <a:solidFill>
                  <a:srgbClr val="000000"/>
                </a:solidFill>
                <a:latin typeface="Times New Roman"/>
                <a:ea typeface="Times New Roman"/>
                <a:cs typeface="Times New Roman"/>
                <a:sym typeface="Times New Roman"/>
              </a:rPr>
              <a:t>, vol. 35, no. 1, pp. 45-52, 2022.</a:t>
            </a:r>
            <a:endParaRPr/>
          </a:p>
          <a:p>
            <a:pPr marL="342900" marR="0" lvl="0" indent="-342900" algn="just"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Ahmed. S, Patel. M and Rahman. I, "Solar Desalination System using Nanotechnology," </a:t>
            </a:r>
            <a:r>
              <a:rPr lang="en-US" sz="1800" b="0" i="1" u="none" strike="noStrike" cap="none">
                <a:solidFill>
                  <a:srgbClr val="000000"/>
                </a:solidFill>
                <a:latin typeface="Times New Roman"/>
                <a:ea typeface="Times New Roman"/>
                <a:cs typeface="Times New Roman"/>
                <a:sym typeface="Times New Roman"/>
              </a:rPr>
              <a:t>Journal of Nanotechnology and Water Purification</a:t>
            </a:r>
            <a:r>
              <a:rPr lang="en-US" sz="1800" b="0" i="0" u="none" strike="noStrike" cap="none">
                <a:solidFill>
                  <a:srgbClr val="000000"/>
                </a:solidFill>
                <a:latin typeface="Times New Roman"/>
                <a:ea typeface="Times New Roman"/>
                <a:cs typeface="Times New Roman"/>
                <a:sym typeface="Times New Roman"/>
              </a:rPr>
              <a:t>, vol. 10, no. 5, pp. 310-318, 2022.</a:t>
            </a:r>
            <a:endParaRPr/>
          </a:p>
        </p:txBody>
      </p:sp>
      <p:sp>
        <p:nvSpPr>
          <p:cNvPr id="413" name="Google Shape;413;p3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SzPts val="1400"/>
              <a:buNone/>
            </a:pPr>
            <a:r>
              <a:rPr lang="en-US" sz="6000" b="1">
                <a:solidFill>
                  <a:srgbClr val="8D4B39"/>
                </a:solidFill>
                <a:latin typeface="Times New Roman"/>
                <a:ea typeface="Times New Roman"/>
                <a:cs typeface="Times New Roman"/>
                <a:sym typeface="Times New Roman"/>
              </a:rPr>
              <a:t>THANK  YOU</a:t>
            </a:r>
            <a:endParaRPr/>
          </a:p>
        </p:txBody>
      </p:sp>
      <p:sp>
        <p:nvSpPr>
          <p:cNvPr id="400" name="Google Shape;400;p3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a:solidFill>
                  <a:schemeClr val="dk2"/>
                </a:solidFill>
                <a:latin typeface="Palatino Linotype"/>
                <a:ea typeface="Palatino Linotype"/>
                <a:cs typeface="Palatino Linotype"/>
                <a:sym typeface="Palatino Linotype"/>
              </a:rPr>
              <a:t>/12/2024</a:t>
            </a:r>
            <a:endParaRPr sz="1400">
              <a:solidFill>
                <a:schemeClr val="dk2"/>
              </a:solidFill>
              <a:latin typeface="Palatino Linotype"/>
              <a:ea typeface="Palatino Linotype"/>
              <a:cs typeface="Palatino Linotype"/>
              <a:sym typeface="Palatino Linotype"/>
            </a:endParaRPr>
          </a:p>
        </p:txBody>
      </p:sp>
      <p:pic>
        <p:nvPicPr>
          <p:cNvPr id="401" name="Google Shape;401;p31"/>
          <p:cNvPicPr preferRelativeResize="0">
            <a:picLocks noGrp="1"/>
          </p:cNvPicPr>
          <p:nvPr>
            <p:ph type="body" idx="4294967295"/>
          </p:nvPr>
        </p:nvPicPr>
        <p:blipFill rotWithShape="1">
          <a:blip r:embed="rId3">
            <a:alphaModFix/>
          </a:blip>
          <a:srcRect/>
          <a:stretch/>
        </p:blipFill>
        <p:spPr>
          <a:xfrm>
            <a:off x="496888" y="330200"/>
            <a:ext cx="1092200" cy="674688"/>
          </a:xfrm>
          <a:prstGeom prst="rect">
            <a:avLst/>
          </a:prstGeom>
          <a:noFill/>
          <a:ln>
            <a:noFill/>
          </a:ln>
        </p:spPr>
      </p:pic>
      <p:pic>
        <p:nvPicPr>
          <p:cNvPr id="402" name="Google Shape;402;p31"/>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403" name="Google Shape;403;p3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128" name="Google Shape;128;p3"/>
          <p:cNvSpPr txBox="1">
            <a:spLocks noGrp="1"/>
          </p:cNvSpPr>
          <p:nvPr>
            <p:ph type="ctrTitle"/>
          </p:nvPr>
        </p:nvSpPr>
        <p:spPr>
          <a:xfrm>
            <a:off x="546538" y="1758786"/>
            <a:ext cx="10972800" cy="1470025"/>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SzPts val="1400"/>
              <a:buNone/>
            </a:pPr>
            <a:r>
              <a:rPr lang="en-US" b="1">
                <a:solidFill>
                  <a:schemeClr val="lt1"/>
                </a:solidFill>
                <a:latin typeface="Times New Roman"/>
                <a:ea typeface="Times New Roman"/>
                <a:cs typeface="Times New Roman"/>
                <a:sym typeface="Times New Roman"/>
              </a:rPr>
              <a:t>MODULE 1  ELECTRONIC DICE</a:t>
            </a:r>
            <a:br>
              <a:rPr lang="en-US" b="1">
                <a:solidFill>
                  <a:schemeClr val="lt1"/>
                </a:solidFill>
                <a:latin typeface="Times New Roman"/>
                <a:ea typeface="Times New Roman"/>
                <a:cs typeface="Times New Roman"/>
                <a:sym typeface="Times New Roman"/>
              </a:rPr>
            </a:br>
            <a:endParaRPr b="1">
              <a:solidFill>
                <a:schemeClr val="lt1"/>
              </a:solidFill>
              <a:latin typeface="Times New Roman"/>
              <a:ea typeface="Times New Roman"/>
              <a:cs typeface="Times New Roman"/>
              <a:sym typeface="Times New Roman"/>
            </a:endParaRPr>
          </a:p>
        </p:txBody>
      </p:sp>
      <p:pic>
        <p:nvPicPr>
          <p:cNvPr id="129" name="Google Shape;129;p3"/>
          <p:cNvPicPr preferRelativeResize="0"/>
          <p:nvPr/>
        </p:nvPicPr>
        <p:blipFill rotWithShape="1">
          <a:blip r:embed="rId3">
            <a:alphaModFix/>
          </a:blip>
          <a:srcRect/>
          <a:stretch/>
        </p:blipFill>
        <p:spPr>
          <a:xfrm>
            <a:off x="177800" y="446883"/>
            <a:ext cx="1041400" cy="738187"/>
          </a:xfrm>
          <a:prstGeom prst="rect">
            <a:avLst/>
          </a:prstGeom>
          <a:noFill/>
          <a:ln>
            <a:noFill/>
          </a:ln>
        </p:spPr>
      </p:pic>
      <p:pic>
        <p:nvPicPr>
          <p:cNvPr id="130" name="Google Shape;130;p3"/>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131" name="Google Shape;131;p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914400" y="725918"/>
            <a:ext cx="10363200" cy="7251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ABSTRACT  -MODULE 1</a:t>
            </a:r>
            <a:endParaRPr sz="3600" b="1">
              <a:latin typeface="Times New Roman"/>
              <a:ea typeface="Times New Roman"/>
              <a:cs typeface="Times New Roman"/>
              <a:sym typeface="Times New Roman"/>
            </a:endParaRPr>
          </a:p>
        </p:txBody>
      </p:sp>
      <p:sp>
        <p:nvSpPr>
          <p:cNvPr id="137" name="Google Shape;137;p4"/>
          <p:cNvSpPr txBox="1">
            <a:spLocks noGrp="1"/>
          </p:cNvSpPr>
          <p:nvPr>
            <p:ph type="dt" idx="10"/>
          </p:nvPr>
        </p:nvSpPr>
        <p:spPr>
          <a:xfrm>
            <a:off x="10925501" y="6381750"/>
            <a:ext cx="998483"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138" name="Google Shape;138;p4"/>
          <p:cNvSpPr txBox="1">
            <a:spLocks noGrp="1"/>
          </p:cNvSpPr>
          <p:nvPr>
            <p:ph type="body" idx="1"/>
          </p:nvPr>
        </p:nvSpPr>
        <p:spPr>
          <a:xfrm>
            <a:off x="378372" y="3497344"/>
            <a:ext cx="10950900" cy="707846"/>
          </a:xfrm>
          <a:prstGeom prst="rect">
            <a:avLst/>
          </a:prstGeom>
          <a:noFill/>
          <a:ln>
            <a:noFill/>
          </a:ln>
        </p:spPr>
        <p:txBody>
          <a:bodyPr spcFirstLastPara="1" wrap="square" lIns="91425" tIns="45700" rIns="91425" bIns="45700" anchor="ctr" anchorCtr="0">
            <a:spAutoFit/>
          </a:bodyPr>
          <a:lstStyle/>
          <a:p>
            <a:pPr marL="274320" lvl="0" indent="-274320" algn="just" rtl="0">
              <a:lnSpc>
                <a:spcPct val="10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74320" lvl="0" indent="-274320" algn="just" rtl="0">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pic>
        <p:nvPicPr>
          <p:cNvPr id="139" name="Google Shape;139;p4"/>
          <p:cNvPicPr preferRelativeResize="0"/>
          <p:nvPr/>
        </p:nvPicPr>
        <p:blipFill rotWithShape="1">
          <a:blip r:embed="rId3">
            <a:alphaModFix/>
          </a:blip>
          <a:srcRect/>
          <a:stretch/>
        </p:blipFill>
        <p:spPr>
          <a:xfrm>
            <a:off x="304800" y="180183"/>
            <a:ext cx="1041400" cy="738187"/>
          </a:xfrm>
          <a:prstGeom prst="rect">
            <a:avLst/>
          </a:prstGeom>
          <a:noFill/>
          <a:ln>
            <a:noFill/>
          </a:ln>
        </p:spPr>
      </p:pic>
      <p:pic>
        <p:nvPicPr>
          <p:cNvPr id="140" name="Google Shape;140;p4"/>
          <p:cNvPicPr preferRelativeResize="0"/>
          <p:nvPr/>
        </p:nvPicPr>
        <p:blipFill rotWithShape="1">
          <a:blip r:embed="rId4">
            <a:alphaModFix/>
          </a:blip>
          <a:srcRect/>
          <a:stretch/>
        </p:blipFill>
        <p:spPr>
          <a:xfrm>
            <a:off x="10718800" y="125413"/>
            <a:ext cx="1196975" cy="1195387"/>
          </a:xfrm>
          <a:prstGeom prst="rect">
            <a:avLst/>
          </a:prstGeom>
          <a:noFill/>
          <a:ln>
            <a:noFill/>
          </a:ln>
        </p:spPr>
      </p:pic>
      <p:sp>
        <p:nvSpPr>
          <p:cNvPr id="141" name="Google Shape;141;p4"/>
          <p:cNvSpPr txBox="1"/>
          <p:nvPr/>
        </p:nvSpPr>
        <p:spPr>
          <a:xfrm>
            <a:off x="1117600" y="2299332"/>
            <a:ext cx="9601200" cy="337124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Traditional dice often face issues like bias and imperfections, making them impractical for digital or remote gaming. An electronic dice system eliminates these problems, offering true randomness, reliability, and ease of use. It ensures accurate and quick results, enhancing both gaming and educational experiences. Additionally, it integrates seamlessly into digital platforms, reducing reliance on physical dice. This innovative, modular system provides real-time interaction and flexibility, making it a valuable tool for modern applications.</a:t>
            </a:r>
            <a:endParaRPr sz="1400" b="0" i="0" u="none" strike="noStrike" cap="none">
              <a:solidFill>
                <a:srgbClr val="000000"/>
              </a:solidFill>
              <a:latin typeface="Arial"/>
              <a:ea typeface="Arial"/>
              <a:cs typeface="Arial"/>
              <a:sym typeface="Arial"/>
            </a:endParaRPr>
          </a:p>
          <a:p>
            <a:pPr marL="0" marR="0" lvl="0" indent="0" algn="just" rtl="0">
              <a:lnSpc>
                <a:spcPct val="150000"/>
              </a:lnSpc>
              <a:spcBef>
                <a:spcPts val="80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42" name="Google Shape;142;p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914400" y="176213"/>
            <a:ext cx="10363200" cy="819467"/>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 – MODULE 1</a:t>
            </a:r>
            <a:endParaRPr b="1">
              <a:latin typeface="Times New Roman"/>
              <a:ea typeface="Times New Roman"/>
              <a:cs typeface="Times New Roman"/>
              <a:sym typeface="Times New Roman"/>
            </a:endParaRPr>
          </a:p>
        </p:txBody>
      </p:sp>
      <p:sp>
        <p:nvSpPr>
          <p:cNvPr id="148" name="Google Shape;148;p5"/>
          <p:cNvSpPr txBox="1">
            <a:spLocks noGrp="1"/>
          </p:cNvSpPr>
          <p:nvPr>
            <p:ph type="dt" idx="10"/>
          </p:nvPr>
        </p:nvSpPr>
        <p:spPr>
          <a:xfrm>
            <a:off x="8639503"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149" name="Google Shape;149;p5"/>
          <p:cNvSpPr txBox="1">
            <a:spLocks noGrp="1"/>
          </p:cNvSpPr>
          <p:nvPr>
            <p:ph type="body" idx="1"/>
          </p:nvPr>
        </p:nvSpPr>
        <p:spPr>
          <a:xfrm>
            <a:off x="462700" y="590669"/>
            <a:ext cx="11382600" cy="6093936"/>
          </a:xfrm>
          <a:prstGeom prst="rect">
            <a:avLst/>
          </a:prstGeom>
          <a:noFill/>
          <a:ln>
            <a:noFill/>
          </a:ln>
        </p:spPr>
        <p:txBody>
          <a:bodyPr spcFirstLastPara="1" wrap="square" lIns="91425" tIns="45700" rIns="91425" bIns="45700" anchor="ctr" anchorCtr="0">
            <a:spAutoFit/>
          </a:bodyPr>
          <a:lstStyle/>
          <a:p>
            <a:pPr marL="0" lvl="0" indent="0" algn="l" rtl="0">
              <a:lnSpc>
                <a:spcPct val="15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Electronic Dice project is designed to replace traditional dice with a durable and consistent electronic alternative. </a:t>
            </a:r>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Using a 555 timer IC to generate clock pulses and a 4017 counter IC to count them, the circuit produces random numbers from 1 to 6 displayed on a seven segment LED. </a:t>
            </a:r>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project eliminates use of physical dice while showcasing fundamental electronics concepts such as timing, counting, and display control. </a:t>
            </a:r>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Electronic Dice project addresses the need for a more reliable and adaptable alternative to traditional dice. </a:t>
            </a:r>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Physical dice are prone to wear, bias, and loss, making them less suitable for long term or integrated applications. This project provides a solution by combining standard electronic components to create a compact and user-friendly system. </a:t>
            </a:r>
            <a:endParaRPr/>
          </a:p>
          <a:p>
            <a:pPr marL="342900" lvl="0" indent="-342900" algn="just"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dice roll is activated by a push button, and the result is displayed on by 7-LED. </a:t>
            </a:r>
            <a:endParaRPr sz="2000">
              <a:latin typeface="Times New Roman"/>
              <a:ea typeface="Times New Roman"/>
              <a:cs typeface="Times New Roman"/>
              <a:sym typeface="Times New Roman"/>
            </a:endParaRPr>
          </a:p>
        </p:txBody>
      </p:sp>
      <p:pic>
        <p:nvPicPr>
          <p:cNvPr id="150" name="Google Shape;150;p5"/>
          <p:cNvPicPr preferRelativeResize="0"/>
          <p:nvPr/>
        </p:nvPicPr>
        <p:blipFill rotWithShape="1">
          <a:blip r:embed="rId3">
            <a:alphaModFix/>
          </a:blip>
          <a:srcRect/>
          <a:stretch/>
        </p:blipFill>
        <p:spPr>
          <a:xfrm>
            <a:off x="177800" y="408783"/>
            <a:ext cx="1041400" cy="738187"/>
          </a:xfrm>
          <a:prstGeom prst="rect">
            <a:avLst/>
          </a:prstGeom>
          <a:noFill/>
          <a:ln>
            <a:noFill/>
          </a:ln>
        </p:spPr>
      </p:pic>
      <p:pic>
        <p:nvPicPr>
          <p:cNvPr id="151" name="Google Shape;151;p5"/>
          <p:cNvPicPr preferRelativeResize="0"/>
          <p:nvPr/>
        </p:nvPicPr>
        <p:blipFill rotWithShape="1">
          <a:blip r:embed="rId4">
            <a:alphaModFix/>
          </a:blip>
          <a:srcRect/>
          <a:stretch/>
        </p:blipFill>
        <p:spPr>
          <a:xfrm>
            <a:off x="10833100" y="176213"/>
            <a:ext cx="1196975" cy="1083627"/>
          </a:xfrm>
          <a:prstGeom prst="rect">
            <a:avLst/>
          </a:prstGeom>
          <a:noFill/>
          <a:ln>
            <a:noFill/>
          </a:ln>
        </p:spPr>
      </p:pic>
      <p:sp>
        <p:nvSpPr>
          <p:cNvPr id="152" name="Google Shape;152;p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44550" y="408783"/>
            <a:ext cx="103632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OBJECTIVE</a:t>
            </a:r>
            <a:endParaRPr/>
          </a:p>
        </p:txBody>
      </p:sp>
      <p:sp>
        <p:nvSpPr>
          <p:cNvPr id="158" name="Google Shape;158;p8"/>
          <p:cNvSpPr txBox="1">
            <a:spLocks noGrp="1"/>
          </p:cNvSpPr>
          <p:nvPr>
            <p:ph type="dt" idx="10"/>
          </p:nvPr>
        </p:nvSpPr>
        <p:spPr>
          <a:xfrm>
            <a:off x="8639503" y="63817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159" name="Google Shape;159;p8"/>
          <p:cNvSpPr txBox="1">
            <a:spLocks noGrp="1"/>
          </p:cNvSpPr>
          <p:nvPr>
            <p:ph type="body" idx="1"/>
          </p:nvPr>
        </p:nvSpPr>
        <p:spPr>
          <a:xfrm>
            <a:off x="558799" y="1528105"/>
            <a:ext cx="11382600" cy="4905918"/>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0"/>
              </a:spcBef>
              <a:spcAft>
                <a:spcPts val="0"/>
              </a:spcAft>
              <a:buSzPts val="1530"/>
              <a:buNone/>
            </a:pPr>
            <a:r>
              <a:rPr lang="en-US" sz="3600" b="1" i="1" u="sng">
                <a:latin typeface="Times New Roman"/>
                <a:ea typeface="Times New Roman"/>
                <a:cs typeface="Times New Roman"/>
                <a:sym typeface="Times New Roman"/>
              </a:rPr>
              <a:t>Objectives and Goals:</a:t>
            </a:r>
            <a:endParaRPr/>
          </a:p>
          <a:p>
            <a:pPr marL="806450" lvl="0" indent="-273050" algn="l" rtl="0">
              <a:lnSpc>
                <a:spcPct val="115000"/>
              </a:lnSpc>
              <a:spcBef>
                <a:spcPts val="0"/>
              </a:spcBef>
              <a:spcAft>
                <a:spcPts val="0"/>
              </a:spcAft>
              <a:buClr>
                <a:srgbClr val="FF0000"/>
              </a:buClr>
              <a:buSzPts val="2000"/>
              <a:buFont typeface="Noto Sans Symbols"/>
              <a:buChar char="▪"/>
            </a:pPr>
            <a:r>
              <a:rPr lang="en-US" sz="2000" b="1">
                <a:solidFill>
                  <a:srgbClr val="FF0000"/>
                </a:solidFill>
                <a:latin typeface="Times New Roman"/>
                <a:ea typeface="Times New Roman"/>
                <a:cs typeface="Times New Roman"/>
                <a:sym typeface="Times New Roman"/>
              </a:rPr>
              <a:t>Primary Objective: </a:t>
            </a:r>
            <a:r>
              <a:rPr lang="en-US" sz="2000">
                <a:latin typeface="Times New Roman"/>
                <a:ea typeface="Times New Roman"/>
                <a:cs typeface="Times New Roman"/>
                <a:sym typeface="Times New Roman"/>
              </a:rPr>
              <a:t>Develop a simple, reliable, and compact electronic dice circuit.</a:t>
            </a:r>
            <a:endParaRPr/>
          </a:p>
          <a:p>
            <a:pPr marL="806450" lvl="0" indent="-273050" algn="l" rtl="0">
              <a:lnSpc>
                <a:spcPct val="115000"/>
              </a:lnSpc>
              <a:spcBef>
                <a:spcPts val="0"/>
              </a:spcBef>
              <a:spcAft>
                <a:spcPts val="0"/>
              </a:spcAft>
              <a:buClr>
                <a:srgbClr val="FF0000"/>
              </a:buClr>
              <a:buSzPts val="2000"/>
              <a:buFont typeface="Noto Sans Symbols"/>
              <a:buChar char="▪"/>
            </a:pPr>
            <a:r>
              <a:rPr lang="en-US" sz="2000" b="1">
                <a:solidFill>
                  <a:srgbClr val="FF0000"/>
                </a:solidFill>
                <a:latin typeface="Times New Roman"/>
                <a:ea typeface="Times New Roman"/>
                <a:cs typeface="Times New Roman"/>
                <a:sym typeface="Times New Roman"/>
              </a:rPr>
              <a:t>Goals: </a:t>
            </a:r>
            <a:endParaRPr/>
          </a:p>
          <a:p>
            <a:pPr marL="1606550" lvl="0" indent="-273050" algn="l" rtl="0">
              <a:lnSpc>
                <a:spcPct val="115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Generate random numbers (1-6) using electronic components.</a:t>
            </a:r>
            <a:endParaRPr/>
          </a:p>
          <a:p>
            <a:pPr marL="1606550" lvl="0" indent="-273050" algn="l" rtl="0">
              <a:lnSpc>
                <a:spcPct val="115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Display the result on 6 LED Display on random bases.</a:t>
            </a:r>
            <a:endParaRPr/>
          </a:p>
          <a:p>
            <a:pPr marL="1606550" lvl="0" indent="-273050" algn="l" rtl="0">
              <a:lnSpc>
                <a:spcPct val="115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Ensure the design is easy to replicate and use.</a:t>
            </a:r>
            <a:endParaRPr sz="2000">
              <a:latin typeface="Times New Roman"/>
              <a:ea typeface="Times New Roman"/>
              <a:cs typeface="Times New Roman"/>
              <a:sym typeface="Times New Roman"/>
            </a:endParaRPr>
          </a:p>
          <a:p>
            <a:pPr marL="0" lvl="0" indent="0" algn="l" rtl="0">
              <a:lnSpc>
                <a:spcPct val="115000"/>
              </a:lnSpc>
              <a:spcBef>
                <a:spcPts val="0"/>
              </a:spcBef>
              <a:spcAft>
                <a:spcPts val="0"/>
              </a:spcAft>
              <a:buSzPts val="1530"/>
              <a:buNone/>
            </a:pPr>
            <a:r>
              <a:rPr lang="en-US" sz="3600" b="1" i="1" u="sng">
                <a:latin typeface="Times New Roman"/>
                <a:ea typeface="Times New Roman"/>
                <a:cs typeface="Times New Roman"/>
                <a:sym typeface="Times New Roman"/>
              </a:rPr>
              <a:t>Scope of the Project:</a:t>
            </a:r>
            <a:endParaRPr sz="3600" b="1" i="1">
              <a:latin typeface="Arial"/>
              <a:ea typeface="Arial"/>
              <a:cs typeface="Arial"/>
              <a:sym typeface="Arial"/>
            </a:endParaRPr>
          </a:p>
          <a:p>
            <a:pPr marL="1606550" marR="0" lvl="0" indent="-273050" algn="l" rtl="0">
              <a:lnSpc>
                <a:spcPct val="115000"/>
              </a:lnSpc>
              <a:spcBef>
                <a:spcPts val="0"/>
              </a:spcBef>
              <a:spcAft>
                <a:spcPts val="0"/>
              </a:spcAft>
              <a:buClr>
                <a:schemeClr val="dk1"/>
              </a:buClr>
              <a:buSzPts val="2000"/>
              <a:buFont typeface="Noto Sans Symbols"/>
              <a:buChar char="★"/>
            </a:pPr>
            <a:r>
              <a:rPr lang="en-US" sz="2000" b="1">
                <a:solidFill>
                  <a:srgbClr val="FF0000"/>
                </a:solidFill>
                <a:latin typeface="Times New Roman"/>
                <a:ea typeface="Times New Roman"/>
                <a:cs typeface="Times New Roman"/>
                <a:sym typeface="Times New Roman"/>
              </a:rPr>
              <a:t>Design and Prototyping:</a:t>
            </a:r>
            <a:r>
              <a:rPr lang="en-US" sz="2000">
                <a:latin typeface="Times New Roman"/>
                <a:ea typeface="Times New Roman"/>
                <a:cs typeface="Times New Roman"/>
                <a:sym typeface="Times New Roman"/>
              </a:rPr>
              <a:t> Create a functional prototype of the electronic dice using basic electronic components.</a:t>
            </a:r>
            <a:endParaRPr sz="2000">
              <a:latin typeface="Times New Roman"/>
              <a:ea typeface="Times New Roman"/>
              <a:cs typeface="Times New Roman"/>
              <a:sym typeface="Times New Roman"/>
            </a:endParaRPr>
          </a:p>
          <a:p>
            <a:pPr marL="1606550" marR="0" lvl="0" indent="-273050" algn="l" rtl="0">
              <a:lnSpc>
                <a:spcPct val="115000"/>
              </a:lnSpc>
              <a:spcBef>
                <a:spcPts val="0"/>
              </a:spcBef>
              <a:spcAft>
                <a:spcPts val="0"/>
              </a:spcAft>
              <a:buClr>
                <a:schemeClr val="dk1"/>
              </a:buClr>
              <a:buSzPts val="2000"/>
              <a:buFont typeface="Noto Sans Symbols"/>
              <a:buChar char="★"/>
            </a:pPr>
            <a:r>
              <a:rPr lang="en-US" sz="2000" b="1">
                <a:solidFill>
                  <a:srgbClr val="FF0000"/>
                </a:solidFill>
                <a:latin typeface="Times New Roman"/>
                <a:ea typeface="Times New Roman"/>
                <a:cs typeface="Times New Roman"/>
                <a:sym typeface="Times New Roman"/>
              </a:rPr>
              <a:t>Component Integration:</a:t>
            </a:r>
            <a:r>
              <a:rPr lang="en-US" sz="2000">
                <a:latin typeface="Times New Roman"/>
                <a:ea typeface="Times New Roman"/>
                <a:cs typeface="Times New Roman"/>
                <a:sym typeface="Times New Roman"/>
              </a:rPr>
              <a:t> Ensure seamless operation between the timer IC, counter IC, and seven-segment display.</a:t>
            </a:r>
            <a:endParaRPr sz="2000">
              <a:latin typeface="Times New Roman"/>
              <a:ea typeface="Times New Roman"/>
              <a:cs typeface="Times New Roman"/>
              <a:sym typeface="Times New Roman"/>
            </a:endParaRPr>
          </a:p>
          <a:p>
            <a:pPr marL="1606550" marR="0" lvl="0" indent="-273050" algn="l" rtl="0">
              <a:lnSpc>
                <a:spcPct val="115000"/>
              </a:lnSpc>
              <a:spcBef>
                <a:spcPts val="0"/>
              </a:spcBef>
              <a:spcAft>
                <a:spcPts val="0"/>
              </a:spcAft>
              <a:buClr>
                <a:schemeClr val="dk1"/>
              </a:buClr>
              <a:buSzPts val="2000"/>
              <a:buFont typeface="Noto Sans Symbols"/>
              <a:buChar char="★"/>
            </a:pPr>
            <a:r>
              <a:rPr lang="en-US" sz="2000" b="1">
                <a:solidFill>
                  <a:srgbClr val="FF0000"/>
                </a:solidFill>
                <a:latin typeface="Times New Roman"/>
                <a:ea typeface="Times New Roman"/>
                <a:cs typeface="Times New Roman"/>
                <a:sym typeface="Times New Roman"/>
              </a:rPr>
              <a:t>Testing and Validation:</a:t>
            </a:r>
            <a:r>
              <a:rPr lang="en-US" sz="2000">
                <a:latin typeface="Times New Roman"/>
                <a:ea typeface="Times New Roman"/>
                <a:cs typeface="Times New Roman"/>
                <a:sym typeface="Times New Roman"/>
              </a:rPr>
              <a:t> Test the circuit for random number generation and display accuracy.</a:t>
            </a:r>
            <a:endParaRPr sz="2000">
              <a:latin typeface="Times New Roman"/>
              <a:ea typeface="Times New Roman"/>
              <a:cs typeface="Times New Roman"/>
              <a:sym typeface="Times New Roman"/>
            </a:endParaRPr>
          </a:p>
        </p:txBody>
      </p:sp>
      <p:pic>
        <p:nvPicPr>
          <p:cNvPr id="160" name="Google Shape;160;p8"/>
          <p:cNvPicPr preferRelativeResize="0"/>
          <p:nvPr/>
        </p:nvPicPr>
        <p:blipFill rotWithShape="1">
          <a:blip r:embed="rId3">
            <a:alphaModFix/>
          </a:blip>
          <a:srcRect/>
          <a:stretch/>
        </p:blipFill>
        <p:spPr>
          <a:xfrm>
            <a:off x="177800" y="408783"/>
            <a:ext cx="1041400" cy="738187"/>
          </a:xfrm>
          <a:prstGeom prst="rect">
            <a:avLst/>
          </a:prstGeom>
          <a:noFill/>
          <a:ln>
            <a:noFill/>
          </a:ln>
        </p:spPr>
      </p:pic>
      <p:pic>
        <p:nvPicPr>
          <p:cNvPr id="161" name="Google Shape;161;p8"/>
          <p:cNvPicPr preferRelativeResize="0"/>
          <p:nvPr/>
        </p:nvPicPr>
        <p:blipFill rotWithShape="1">
          <a:blip r:embed="rId4">
            <a:alphaModFix/>
          </a:blip>
          <a:srcRect/>
          <a:stretch/>
        </p:blipFill>
        <p:spPr>
          <a:xfrm>
            <a:off x="10833100" y="176213"/>
            <a:ext cx="1196975" cy="1195387"/>
          </a:xfrm>
          <a:prstGeom prst="rect">
            <a:avLst/>
          </a:prstGeom>
          <a:noFill/>
          <a:ln>
            <a:noFill/>
          </a:ln>
        </p:spPr>
      </p:pic>
      <p:sp>
        <p:nvSpPr>
          <p:cNvPr id="162" name="Google Shape;162;p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1104900" y="0"/>
            <a:ext cx="10363200" cy="738187"/>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a:t> </a:t>
            </a:r>
            <a:r>
              <a:rPr lang="en-US" sz="3600">
                <a:solidFill>
                  <a:srgbClr val="0070C0"/>
                </a:solidFill>
                <a:latin typeface="Times New Roman"/>
                <a:ea typeface="Times New Roman"/>
                <a:cs typeface="Times New Roman"/>
                <a:sym typeface="Times New Roman"/>
              </a:rPr>
              <a:t>LITERATURE SURVEY</a:t>
            </a:r>
            <a:endParaRPr>
              <a:solidFill>
                <a:srgbClr val="0070C0"/>
              </a:solidFill>
              <a:latin typeface="Times New Roman"/>
              <a:ea typeface="Times New Roman"/>
              <a:cs typeface="Times New Roman"/>
              <a:sym typeface="Times New Roman"/>
            </a:endParaRPr>
          </a:p>
        </p:txBody>
      </p:sp>
      <p:sp>
        <p:nvSpPr>
          <p:cNvPr id="168" name="Google Shape;168;p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12/3/2024</a:t>
            </a:r>
            <a:endParaRPr/>
          </a:p>
        </p:txBody>
      </p:sp>
      <p:pic>
        <p:nvPicPr>
          <p:cNvPr id="169" name="Google Shape;169;p6"/>
          <p:cNvPicPr preferRelativeResize="0"/>
          <p:nvPr/>
        </p:nvPicPr>
        <p:blipFill rotWithShape="1">
          <a:blip r:embed="rId3">
            <a:alphaModFix/>
          </a:blip>
          <a:srcRect/>
          <a:stretch/>
        </p:blipFill>
        <p:spPr>
          <a:xfrm>
            <a:off x="304800" y="65883"/>
            <a:ext cx="736600" cy="467517"/>
          </a:xfrm>
          <a:prstGeom prst="rect">
            <a:avLst/>
          </a:prstGeom>
          <a:noFill/>
          <a:ln>
            <a:noFill/>
          </a:ln>
        </p:spPr>
      </p:pic>
      <p:graphicFrame>
        <p:nvGraphicFramePr>
          <p:cNvPr id="170" name="Google Shape;170;p6"/>
          <p:cNvGraphicFramePr/>
          <p:nvPr/>
        </p:nvGraphicFramePr>
        <p:xfrm>
          <a:off x="314960" y="633415"/>
          <a:ext cx="3000000" cy="3000000"/>
        </p:xfrm>
        <a:graphic>
          <a:graphicData uri="http://schemas.openxmlformats.org/drawingml/2006/table">
            <a:tbl>
              <a:tblPr firstRow="1" bandRow="1">
                <a:noFill/>
                <a:tableStyleId>{681D5C9B-0725-42D5-BD2A-DF50C770A819}</a:tableStyleId>
              </a:tblPr>
              <a:tblGrid>
                <a:gridCol w="828050">
                  <a:extLst>
                    <a:ext uri="{9D8B030D-6E8A-4147-A177-3AD203B41FA5}">
                      <a16:colId xmlns:a16="http://schemas.microsoft.com/office/drawing/2014/main" val="20000"/>
                    </a:ext>
                  </a:extLst>
                </a:gridCol>
                <a:gridCol w="4546600">
                  <a:extLst>
                    <a:ext uri="{9D8B030D-6E8A-4147-A177-3AD203B41FA5}">
                      <a16:colId xmlns:a16="http://schemas.microsoft.com/office/drawing/2014/main" val="20001"/>
                    </a:ext>
                  </a:extLst>
                </a:gridCol>
                <a:gridCol w="2578100">
                  <a:extLst>
                    <a:ext uri="{9D8B030D-6E8A-4147-A177-3AD203B41FA5}">
                      <a16:colId xmlns:a16="http://schemas.microsoft.com/office/drawing/2014/main" val="20002"/>
                    </a:ext>
                  </a:extLst>
                </a:gridCol>
                <a:gridCol w="1969675">
                  <a:extLst>
                    <a:ext uri="{9D8B030D-6E8A-4147-A177-3AD203B41FA5}">
                      <a16:colId xmlns:a16="http://schemas.microsoft.com/office/drawing/2014/main" val="20003"/>
                    </a:ext>
                  </a:extLst>
                </a:gridCol>
                <a:gridCol w="1776825">
                  <a:extLst>
                    <a:ext uri="{9D8B030D-6E8A-4147-A177-3AD203B41FA5}">
                      <a16:colId xmlns:a16="http://schemas.microsoft.com/office/drawing/2014/main" val="20004"/>
                    </a:ext>
                  </a:extLst>
                </a:gridCol>
              </a:tblGrid>
              <a:tr h="6293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Ref.No</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Title and Author</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Methodology Or Components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Pros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Cons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8291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1.</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Digital Dice Circuit Using 555 Timer and Counter </a:t>
                      </a:r>
                      <a:endParaRPr sz="15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by A. Kumar (2020)</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555 Timer IC, 4017 Decade Counter, LEDs, Push Button</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Simple design, low cost, uses readily available components</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Limited functionality, no programmability</a:t>
                      </a:r>
                      <a:endParaRPr sz="15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89907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2.</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Electronic Dice with PIC Microcontroller </a:t>
                      </a:r>
                      <a:endParaRPr sz="15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by J. Garcia (2020)</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PIC16F877 Microcontroller, 7 segment display, Clock Oscillator, Switch</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Compact design, low power consumption, reprogrammable</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Requires knowledge of PIC programming, limited availability of components</a:t>
                      </a:r>
                      <a:endParaRPr sz="15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7757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3.</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CMOS-Based Electronic Dice </a:t>
                      </a:r>
                      <a:endParaRPr sz="15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by T. Brown (2021)</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CMOS ICs (CD4017), Capacitors, Resistors, LEDs</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Low power consumption, durable components, no need for microcontroller</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Difficult to modify once built, fixed functionality</a:t>
                      </a:r>
                      <a:endParaRPr sz="15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10256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4.</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FPGA-Based Electronic Dice </a:t>
                      </a:r>
                      <a:endParaRPr sz="15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by K. Sharma (2019)</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FPGA (Xilinx), LEDs, Switch, Verilog Programming</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Highly customizable, scalable for additional features, efficient hardware implementation</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Requires knowledge of HDL (Hardware Description Language), higher complexity</a:t>
                      </a:r>
                      <a:endParaRPr sz="15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11688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5.</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latin typeface="Times New Roman"/>
                          <a:ea typeface="Times New Roman"/>
                          <a:cs typeface="Times New Roman"/>
                          <a:sym typeface="Times New Roman"/>
                        </a:rPr>
                        <a:t>IoT Enabled Dice Using ESP8266 </a:t>
                      </a:r>
                      <a:endParaRPr sz="15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by P. Wang (2022)</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ESP8266 WiFi Module, OLED Display, Push Button, Cloud Integration</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IoT connectivity, can display on mobile devices or cloud dashboards</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latin typeface="Times New Roman"/>
                          <a:ea typeface="Times New Roman"/>
                          <a:cs typeface="Times New Roman"/>
                          <a:sym typeface="Times New Roman"/>
                        </a:rPr>
                        <a:t>High power consumption, requires stable internet connection</a:t>
                      </a:r>
                      <a:endParaRPr sz="15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bl>
          </a:graphicData>
        </a:graphic>
      </p:graphicFrame>
      <p:sp>
        <p:nvSpPr>
          <p:cNvPr id="171" name="Google Shape;171;p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746234" y="268014"/>
            <a:ext cx="10363200" cy="867103"/>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BLOCK  DIAGRAM</a:t>
            </a:r>
            <a:endParaRPr/>
          </a:p>
        </p:txBody>
      </p:sp>
      <p:sp>
        <p:nvSpPr>
          <p:cNvPr id="177" name="Google Shape;177;p1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a:t>
            </a:r>
            <a:r>
              <a:rPr lang="en-US" sz="1400" b="0" i="0" u="none" strike="noStrike" cap="none">
                <a:solidFill>
                  <a:schemeClr val="dk2"/>
                </a:solidFill>
                <a:latin typeface="Palatino Linotype"/>
                <a:ea typeface="Palatino Linotype"/>
                <a:cs typeface="Palatino Linotype"/>
                <a:sym typeface="Palatino Linotype"/>
              </a:rPr>
              <a:t>/12/2024</a:t>
            </a:r>
            <a:endParaRPr sz="1400" b="0" i="0" u="none" strike="noStrike" cap="none">
              <a:solidFill>
                <a:schemeClr val="dk2"/>
              </a:solidFill>
              <a:latin typeface="Palatino Linotype"/>
              <a:ea typeface="Palatino Linotype"/>
              <a:cs typeface="Palatino Linotype"/>
              <a:sym typeface="Palatino Linotype"/>
            </a:endParaRPr>
          </a:p>
        </p:txBody>
      </p:sp>
      <p:sp>
        <p:nvSpPr>
          <p:cNvPr id="178" name="Google Shape;178;p10"/>
          <p:cNvSpPr/>
          <p:nvPr/>
        </p:nvSpPr>
        <p:spPr>
          <a:xfrm>
            <a:off x="346843" y="1623848"/>
            <a:ext cx="1749972" cy="1198179"/>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accent2"/>
                </a:solidFill>
                <a:latin typeface="Palatino Linotype"/>
                <a:ea typeface="Palatino Linotype"/>
                <a:cs typeface="Palatino Linotype"/>
                <a:sym typeface="Palatino Linotype"/>
              </a:rPr>
              <a:t>POWER SUPPLY</a:t>
            </a:r>
            <a:endParaRPr sz="1400" b="0" i="0" u="none" strike="noStrike" cap="none">
              <a:solidFill>
                <a:srgbClr val="000000"/>
              </a:solidFill>
              <a:latin typeface="Arial"/>
              <a:ea typeface="Arial"/>
              <a:cs typeface="Arial"/>
              <a:sym typeface="Arial"/>
            </a:endParaRPr>
          </a:p>
        </p:txBody>
      </p:sp>
      <p:sp>
        <p:nvSpPr>
          <p:cNvPr id="179" name="Google Shape;179;p10"/>
          <p:cNvSpPr/>
          <p:nvPr/>
        </p:nvSpPr>
        <p:spPr>
          <a:xfrm>
            <a:off x="5276195" y="1634358"/>
            <a:ext cx="1692163" cy="1198179"/>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2"/>
                </a:solidFill>
                <a:latin typeface="Palatino Linotype"/>
                <a:ea typeface="Palatino Linotype"/>
                <a:cs typeface="Palatino Linotype"/>
                <a:sym typeface="Palatino Linotype"/>
              </a:rPr>
              <a:t>COUNTER</a:t>
            </a:r>
            <a:endParaRPr sz="2000" b="0" i="0" u="none" strike="noStrike" cap="none">
              <a:solidFill>
                <a:srgbClr val="000000"/>
              </a:solidFill>
              <a:latin typeface="Arial"/>
              <a:ea typeface="Arial"/>
              <a:cs typeface="Arial"/>
              <a:sym typeface="Arial"/>
            </a:endParaRPr>
          </a:p>
        </p:txBody>
      </p:sp>
      <p:sp>
        <p:nvSpPr>
          <p:cNvPr id="180" name="Google Shape;180;p10"/>
          <p:cNvSpPr/>
          <p:nvPr/>
        </p:nvSpPr>
        <p:spPr>
          <a:xfrm>
            <a:off x="7483376" y="1650125"/>
            <a:ext cx="1749900" cy="1198200"/>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chemeClr val="accent2"/>
                </a:solidFill>
                <a:latin typeface="Palatino Linotype"/>
                <a:ea typeface="Palatino Linotype"/>
                <a:cs typeface="Palatino Linotype"/>
                <a:sym typeface="Palatino Linotype"/>
              </a:rPr>
              <a:t>DECODER</a:t>
            </a:r>
            <a:endParaRPr sz="1900" b="0" i="0" u="none" strike="noStrike" cap="none">
              <a:solidFill>
                <a:srgbClr val="000000"/>
              </a:solidFill>
              <a:latin typeface="Arial"/>
              <a:ea typeface="Arial"/>
              <a:cs typeface="Arial"/>
              <a:sym typeface="Arial"/>
            </a:endParaRPr>
          </a:p>
        </p:txBody>
      </p:sp>
      <p:sp>
        <p:nvSpPr>
          <p:cNvPr id="181" name="Google Shape;181;p10"/>
          <p:cNvSpPr/>
          <p:nvPr/>
        </p:nvSpPr>
        <p:spPr>
          <a:xfrm>
            <a:off x="2685394" y="1629103"/>
            <a:ext cx="1918137" cy="1198179"/>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chemeClr val="accent2"/>
                </a:solidFill>
                <a:latin typeface="Palatino Linotype"/>
                <a:ea typeface="Palatino Linotype"/>
                <a:cs typeface="Palatino Linotype"/>
                <a:sym typeface="Palatino Linotype"/>
              </a:rPr>
              <a:t>PULSE GENERATOR</a:t>
            </a:r>
            <a:endParaRPr sz="1900" b="0" i="0" u="none" strike="noStrike" cap="none">
              <a:solidFill>
                <a:srgbClr val="000000"/>
              </a:solidFill>
              <a:latin typeface="Arial"/>
              <a:ea typeface="Arial"/>
              <a:cs typeface="Arial"/>
              <a:sym typeface="Arial"/>
            </a:endParaRPr>
          </a:p>
        </p:txBody>
      </p:sp>
      <p:sp>
        <p:nvSpPr>
          <p:cNvPr id="182" name="Google Shape;182;p10"/>
          <p:cNvSpPr/>
          <p:nvPr/>
        </p:nvSpPr>
        <p:spPr>
          <a:xfrm>
            <a:off x="9906001" y="1765738"/>
            <a:ext cx="1839310" cy="1198179"/>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2"/>
                </a:solidFill>
                <a:latin typeface="Palatino Linotype"/>
                <a:ea typeface="Palatino Linotype"/>
                <a:cs typeface="Palatino Linotype"/>
                <a:sym typeface="Palatino Linotype"/>
              </a:rPr>
              <a:t>DISPLAY DRIVER</a:t>
            </a:r>
            <a:endParaRPr sz="1400" b="0" i="0" u="none" strike="noStrike" cap="none">
              <a:solidFill>
                <a:srgbClr val="000000"/>
              </a:solidFill>
              <a:latin typeface="Arial"/>
              <a:ea typeface="Arial"/>
              <a:cs typeface="Arial"/>
              <a:sym typeface="Arial"/>
            </a:endParaRPr>
          </a:p>
        </p:txBody>
      </p:sp>
      <p:sp>
        <p:nvSpPr>
          <p:cNvPr id="183" name="Google Shape;183;p10"/>
          <p:cNvSpPr/>
          <p:nvPr/>
        </p:nvSpPr>
        <p:spPr>
          <a:xfrm>
            <a:off x="9254431" y="4246175"/>
            <a:ext cx="2664372" cy="1198179"/>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accent2"/>
                </a:solidFill>
                <a:latin typeface="Palatino Linotype"/>
                <a:ea typeface="Palatino Linotype"/>
                <a:cs typeface="Palatino Linotype"/>
                <a:sym typeface="Palatino Linotype"/>
              </a:rPr>
              <a:t>DISPLAY  (6LEDs)</a:t>
            </a:r>
            <a:endParaRPr sz="1400" b="0" i="0" u="none" strike="noStrike" cap="none">
              <a:solidFill>
                <a:srgbClr val="000000"/>
              </a:solidFill>
              <a:latin typeface="Arial"/>
              <a:ea typeface="Arial"/>
              <a:cs typeface="Arial"/>
              <a:sym typeface="Arial"/>
            </a:endParaRPr>
          </a:p>
        </p:txBody>
      </p:sp>
      <p:sp>
        <p:nvSpPr>
          <p:cNvPr id="184" name="Google Shape;184;p10"/>
          <p:cNvSpPr/>
          <p:nvPr/>
        </p:nvSpPr>
        <p:spPr>
          <a:xfrm>
            <a:off x="2270224" y="4303975"/>
            <a:ext cx="2874600" cy="1087800"/>
          </a:xfrm>
          <a:prstGeom prst="roundRect">
            <a:avLst>
              <a:gd name="adj" fmla="val 16667"/>
            </a:avLst>
          </a:prstGeom>
          <a:blipFill rotWithShape="1">
            <a:blip r:embed="rId3">
              <a:alphaModFix/>
            </a:blip>
            <a:tile tx="0" ty="0" sx="70000" sy="70000" flip="none" algn="ctr"/>
          </a:blipFill>
          <a:ln w="9525" cap="flat" cmpd="sng">
            <a:solidFill>
              <a:srgbClr val="AE350A"/>
            </a:solidFill>
            <a:prstDash val="solid"/>
            <a:round/>
            <a:headEnd type="none" w="sm" len="sm"/>
            <a:tailEnd type="none" w="sm" len="sm"/>
          </a:ln>
          <a:effectLst>
            <a:outerShdw blurRad="38100" dist="25400" dir="5400000" algn="t" rotWithShape="0">
              <a:srgbClr val="000000">
                <a:alpha val="4901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chemeClr val="accent2"/>
                </a:solidFill>
                <a:latin typeface="Palatino Linotype"/>
                <a:ea typeface="Palatino Linotype"/>
                <a:cs typeface="Palatino Linotype"/>
                <a:sym typeface="Palatino Linotype"/>
              </a:rPr>
              <a:t>RESET/CONTROL LOGIC (Button)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chemeClr val="accent2"/>
              </a:solidFill>
              <a:latin typeface="Palatino Linotype"/>
              <a:ea typeface="Palatino Linotype"/>
              <a:cs typeface="Palatino Linotype"/>
              <a:sym typeface="Palatino Linotype"/>
            </a:endParaRPr>
          </a:p>
        </p:txBody>
      </p:sp>
      <p:cxnSp>
        <p:nvCxnSpPr>
          <p:cNvPr id="185" name="Google Shape;185;p10"/>
          <p:cNvCxnSpPr/>
          <p:nvPr/>
        </p:nvCxnSpPr>
        <p:spPr>
          <a:xfrm rot="5400000">
            <a:off x="2963125" y="3515714"/>
            <a:ext cx="1198972" cy="793"/>
          </a:xfrm>
          <a:prstGeom prst="straightConnector1">
            <a:avLst/>
          </a:prstGeom>
          <a:noFill/>
          <a:ln w="9525" cap="flat" cmpd="sng">
            <a:solidFill>
              <a:srgbClr val="7E1F13"/>
            </a:solidFill>
            <a:prstDash val="solid"/>
            <a:round/>
            <a:headEnd type="none" w="sm" len="sm"/>
            <a:tailEnd type="stealth" w="med" len="med"/>
          </a:ln>
        </p:spPr>
      </p:cxnSp>
      <p:cxnSp>
        <p:nvCxnSpPr>
          <p:cNvPr id="186" name="Google Shape;186;p10"/>
          <p:cNvCxnSpPr/>
          <p:nvPr/>
        </p:nvCxnSpPr>
        <p:spPr>
          <a:xfrm rot="10800000" flipH="1">
            <a:off x="4699000" y="2272426"/>
            <a:ext cx="445813" cy="874"/>
          </a:xfrm>
          <a:prstGeom prst="straightConnector1">
            <a:avLst/>
          </a:prstGeom>
          <a:noFill/>
          <a:ln w="9525" cap="flat" cmpd="sng">
            <a:solidFill>
              <a:srgbClr val="7E1F13"/>
            </a:solidFill>
            <a:prstDash val="solid"/>
            <a:round/>
            <a:headEnd type="none" w="sm" len="sm"/>
            <a:tailEnd type="stealth" w="med" len="med"/>
          </a:ln>
        </p:spPr>
      </p:cxnSp>
      <p:cxnSp>
        <p:nvCxnSpPr>
          <p:cNvPr id="187" name="Google Shape;187;p10"/>
          <p:cNvCxnSpPr/>
          <p:nvPr/>
        </p:nvCxnSpPr>
        <p:spPr>
          <a:xfrm rot="10800000" flipH="1">
            <a:off x="7048500" y="2270235"/>
            <a:ext cx="408589" cy="15765"/>
          </a:xfrm>
          <a:prstGeom prst="straightConnector1">
            <a:avLst/>
          </a:prstGeom>
          <a:noFill/>
          <a:ln w="9525" cap="flat" cmpd="sng">
            <a:solidFill>
              <a:srgbClr val="7E1F13"/>
            </a:solidFill>
            <a:prstDash val="solid"/>
            <a:round/>
            <a:headEnd type="none" w="sm" len="sm"/>
            <a:tailEnd type="stealth" w="med" len="med"/>
          </a:ln>
        </p:spPr>
      </p:cxnSp>
      <p:cxnSp>
        <p:nvCxnSpPr>
          <p:cNvPr id="188" name="Google Shape;188;p10"/>
          <p:cNvCxnSpPr/>
          <p:nvPr/>
        </p:nvCxnSpPr>
        <p:spPr>
          <a:xfrm>
            <a:off x="9264868" y="2312277"/>
            <a:ext cx="446691" cy="5254"/>
          </a:xfrm>
          <a:prstGeom prst="straightConnector1">
            <a:avLst/>
          </a:prstGeom>
          <a:noFill/>
          <a:ln w="9525" cap="flat" cmpd="sng">
            <a:solidFill>
              <a:srgbClr val="7E1F13"/>
            </a:solidFill>
            <a:prstDash val="solid"/>
            <a:round/>
            <a:headEnd type="none" w="sm" len="sm"/>
            <a:tailEnd type="stealth" w="med" len="med"/>
          </a:ln>
        </p:spPr>
      </p:cxnSp>
      <p:cxnSp>
        <p:nvCxnSpPr>
          <p:cNvPr id="189" name="Google Shape;189;p10"/>
          <p:cNvCxnSpPr/>
          <p:nvPr/>
        </p:nvCxnSpPr>
        <p:spPr>
          <a:xfrm rot="-5400000" flipH="1">
            <a:off x="10279118" y="3547241"/>
            <a:ext cx="945935" cy="1"/>
          </a:xfrm>
          <a:prstGeom prst="straightConnector1">
            <a:avLst/>
          </a:prstGeom>
          <a:noFill/>
          <a:ln w="9525" cap="flat" cmpd="sng">
            <a:solidFill>
              <a:srgbClr val="AE350A"/>
            </a:solidFill>
            <a:prstDash val="solid"/>
            <a:round/>
            <a:headEnd type="none" w="sm" len="sm"/>
            <a:tailEnd type="stealth" w="med" len="med"/>
          </a:ln>
        </p:spPr>
      </p:cxnSp>
      <p:cxnSp>
        <p:nvCxnSpPr>
          <p:cNvPr id="190" name="Google Shape;190;p10"/>
          <p:cNvCxnSpPr/>
          <p:nvPr/>
        </p:nvCxnSpPr>
        <p:spPr>
          <a:xfrm rot="-5400000" flipH="1">
            <a:off x="7842551" y="3240607"/>
            <a:ext cx="694477" cy="14972"/>
          </a:xfrm>
          <a:prstGeom prst="straightConnector1">
            <a:avLst/>
          </a:prstGeom>
          <a:noFill/>
          <a:ln w="9525" cap="flat" cmpd="sng">
            <a:solidFill>
              <a:srgbClr val="7E1F13"/>
            </a:solidFill>
            <a:prstDash val="solid"/>
            <a:round/>
            <a:headEnd type="none" w="sm" len="sm"/>
            <a:tailEnd type="none" w="sm" len="sm"/>
          </a:ln>
        </p:spPr>
      </p:cxnSp>
      <p:cxnSp>
        <p:nvCxnSpPr>
          <p:cNvPr id="191" name="Google Shape;191;p10"/>
          <p:cNvCxnSpPr/>
          <p:nvPr/>
        </p:nvCxnSpPr>
        <p:spPr>
          <a:xfrm rot="10800000">
            <a:off x="3594539" y="3547241"/>
            <a:ext cx="4587767" cy="17354"/>
          </a:xfrm>
          <a:prstGeom prst="straightConnector1">
            <a:avLst/>
          </a:prstGeom>
          <a:noFill/>
          <a:ln w="9525" cap="flat" cmpd="sng">
            <a:solidFill>
              <a:srgbClr val="AE350A"/>
            </a:solidFill>
            <a:prstDash val="solid"/>
            <a:round/>
            <a:headEnd type="none" w="sm" len="sm"/>
            <a:tailEnd type="none" w="sm" len="sm"/>
          </a:ln>
        </p:spPr>
      </p:cxnSp>
      <p:sp>
        <p:nvSpPr>
          <p:cNvPr id="192" name="Google Shape;192;p10"/>
          <p:cNvSpPr/>
          <p:nvPr/>
        </p:nvSpPr>
        <p:spPr>
          <a:xfrm>
            <a:off x="472967" y="5883954"/>
            <a:ext cx="9144000" cy="7078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This diagram represents the general flow of an electronic dice circuit, from generating pulses to counting and finally displaying the dice roll result.</a:t>
            </a:r>
            <a:endParaRPr sz="1400" b="0" i="0" u="none" strike="noStrike" cap="none">
              <a:solidFill>
                <a:srgbClr val="000000"/>
              </a:solidFill>
              <a:latin typeface="Arial"/>
              <a:ea typeface="Arial"/>
              <a:cs typeface="Arial"/>
              <a:sym typeface="Arial"/>
            </a:endParaRPr>
          </a:p>
        </p:txBody>
      </p:sp>
      <p:pic>
        <p:nvPicPr>
          <p:cNvPr id="193" name="Google Shape;193;p10"/>
          <p:cNvPicPr preferRelativeResize="0"/>
          <p:nvPr/>
        </p:nvPicPr>
        <p:blipFill rotWithShape="1">
          <a:blip r:embed="rId4">
            <a:alphaModFix/>
          </a:blip>
          <a:srcRect/>
          <a:stretch/>
        </p:blipFill>
        <p:spPr>
          <a:xfrm>
            <a:off x="165100" y="408783"/>
            <a:ext cx="1041400" cy="738187"/>
          </a:xfrm>
          <a:prstGeom prst="rect">
            <a:avLst/>
          </a:prstGeom>
          <a:noFill/>
          <a:ln>
            <a:noFill/>
          </a:ln>
        </p:spPr>
      </p:pic>
      <p:pic>
        <p:nvPicPr>
          <p:cNvPr id="194" name="Google Shape;194;p10"/>
          <p:cNvPicPr preferRelativeResize="0"/>
          <p:nvPr/>
        </p:nvPicPr>
        <p:blipFill rotWithShape="1">
          <a:blip r:embed="rId5">
            <a:alphaModFix/>
          </a:blip>
          <a:srcRect/>
          <a:stretch/>
        </p:blipFill>
        <p:spPr>
          <a:xfrm>
            <a:off x="10833100" y="176213"/>
            <a:ext cx="1196975" cy="1195387"/>
          </a:xfrm>
          <a:prstGeom prst="rect">
            <a:avLst/>
          </a:prstGeom>
          <a:noFill/>
          <a:ln>
            <a:noFill/>
          </a:ln>
        </p:spPr>
      </p:pic>
      <p:cxnSp>
        <p:nvCxnSpPr>
          <p:cNvPr id="195" name="Google Shape;195;p10"/>
          <p:cNvCxnSpPr/>
          <p:nvPr/>
        </p:nvCxnSpPr>
        <p:spPr>
          <a:xfrm rot="10800000" flipH="1">
            <a:off x="2184400" y="2234326"/>
            <a:ext cx="445813" cy="874"/>
          </a:xfrm>
          <a:prstGeom prst="straightConnector1">
            <a:avLst/>
          </a:prstGeom>
          <a:noFill/>
          <a:ln w="9525" cap="flat" cmpd="sng">
            <a:solidFill>
              <a:srgbClr val="7E1F13"/>
            </a:solidFill>
            <a:prstDash val="solid"/>
            <a:round/>
            <a:headEnd type="none" w="sm" len="sm"/>
            <a:tailEnd type="stealth" w="med" len="med"/>
          </a:ln>
        </p:spPr>
      </p:cxnSp>
      <p:sp>
        <p:nvSpPr>
          <p:cNvPr id="196" name="Google Shape;196;p10"/>
          <p:cNvSpPr txBox="1"/>
          <p:nvPr/>
        </p:nvSpPr>
        <p:spPr>
          <a:xfrm>
            <a:off x="8296300" y="2267625"/>
            <a:ext cx="3926400" cy="9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chemeClr val="dk1"/>
              </a:solidFill>
              <a:latin typeface="Libre Baskerville"/>
              <a:ea typeface="Libre Baskerville"/>
              <a:cs typeface="Libre Baskerville"/>
              <a:sym typeface="Libre Baskerville"/>
            </a:endParaRPr>
          </a:p>
        </p:txBody>
      </p:sp>
      <p:sp>
        <p:nvSpPr>
          <p:cNvPr id="197" name="Google Shape;197;p1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1219200" y="274638"/>
            <a:ext cx="10363200" cy="782002"/>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SzPts val="1400"/>
              <a:buNone/>
            </a:pPr>
            <a:r>
              <a:rPr lang="en-US">
                <a:solidFill>
                  <a:srgbClr val="0070C0"/>
                </a:solidFill>
                <a:latin typeface="Times New Roman"/>
                <a:ea typeface="Times New Roman"/>
                <a:cs typeface="Times New Roman"/>
                <a:sym typeface="Times New Roman"/>
              </a:rPr>
              <a:t>CIRCUIT DIAGRAM</a:t>
            </a:r>
            <a:endParaRPr/>
          </a:p>
        </p:txBody>
      </p:sp>
      <p:pic>
        <p:nvPicPr>
          <p:cNvPr id="203" name="Google Shape;203;p11" descr="ELECTRONIC DICE.png"/>
          <p:cNvPicPr preferRelativeResize="0">
            <a:picLocks noGrp="1"/>
          </p:cNvPicPr>
          <p:nvPr>
            <p:ph type="body" idx="1"/>
          </p:nvPr>
        </p:nvPicPr>
        <p:blipFill rotWithShape="1">
          <a:blip r:embed="rId3">
            <a:alphaModFix/>
          </a:blip>
          <a:srcRect/>
          <a:stretch/>
        </p:blipFill>
        <p:spPr>
          <a:xfrm>
            <a:off x="1079501" y="1371600"/>
            <a:ext cx="10103852" cy="5118100"/>
          </a:xfrm>
          <a:prstGeom prst="rect">
            <a:avLst/>
          </a:prstGeom>
          <a:noFill/>
          <a:ln>
            <a:noFill/>
          </a:ln>
        </p:spPr>
      </p:pic>
      <p:sp>
        <p:nvSpPr>
          <p:cNvPr id="204" name="Google Shape;204;p11"/>
          <p:cNvSpPr txBox="1">
            <a:spLocks noGrp="1"/>
          </p:cNvSpPr>
          <p:nvPr>
            <p:ph type="dt" idx="10"/>
          </p:nvPr>
        </p:nvSpPr>
        <p:spPr>
          <a:xfrm>
            <a:off x="8592075" y="6263750"/>
            <a:ext cx="3302100" cy="476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6/12/2024</a:t>
            </a:r>
            <a:endParaRPr/>
          </a:p>
        </p:txBody>
      </p:sp>
      <p:pic>
        <p:nvPicPr>
          <p:cNvPr id="205" name="Google Shape;205;p11"/>
          <p:cNvPicPr preferRelativeResize="0"/>
          <p:nvPr/>
        </p:nvPicPr>
        <p:blipFill rotWithShape="1">
          <a:blip r:embed="rId4">
            <a:alphaModFix/>
          </a:blip>
          <a:srcRect/>
          <a:stretch/>
        </p:blipFill>
        <p:spPr>
          <a:xfrm>
            <a:off x="177800" y="421483"/>
            <a:ext cx="1041400" cy="738187"/>
          </a:xfrm>
          <a:prstGeom prst="rect">
            <a:avLst/>
          </a:prstGeom>
          <a:noFill/>
          <a:ln>
            <a:noFill/>
          </a:ln>
        </p:spPr>
      </p:pic>
      <p:pic>
        <p:nvPicPr>
          <p:cNvPr id="206" name="Google Shape;206;p11"/>
          <p:cNvPicPr preferRelativeResize="0"/>
          <p:nvPr/>
        </p:nvPicPr>
        <p:blipFill rotWithShape="1">
          <a:blip r:embed="rId5">
            <a:alphaModFix/>
          </a:blip>
          <a:srcRect/>
          <a:stretch/>
        </p:blipFill>
        <p:spPr>
          <a:xfrm>
            <a:off x="10833100" y="176213"/>
            <a:ext cx="1196975" cy="1195387"/>
          </a:xfrm>
          <a:prstGeom prst="rect">
            <a:avLst/>
          </a:prstGeom>
          <a:noFill/>
          <a:ln>
            <a:noFill/>
          </a:ln>
        </p:spPr>
      </p:pic>
      <p:sp>
        <p:nvSpPr>
          <p:cNvPr id="207" name="Google Shape;207;p11"/>
          <p:cNvSpPr/>
          <p:nvPr/>
        </p:nvSpPr>
        <p:spPr>
          <a:xfrm>
            <a:off x="7886700" y="1536700"/>
            <a:ext cx="3187700" cy="4826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08" name="Google Shape;208;p11"/>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transition spd="med">
    <p:fade/>
  </p:transition>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20EC5203  ELECTRONIC DESIGN PROJECT I MODULE 1 - ELECTRONIC DICE MODULE 2 - SOLAR POWERED WATER DESALINATOR </vt:lpstr>
      <vt:lpstr>OUTLINE</vt:lpstr>
      <vt:lpstr>MODULE 1  ELECTRONIC DICE </vt:lpstr>
      <vt:lpstr>ABSTRACT  -MODULE 1</vt:lpstr>
      <vt:lpstr>INTRODUCTION – MODULE 1</vt:lpstr>
      <vt:lpstr>OBJECTIVE</vt:lpstr>
      <vt:lpstr> LITERATURE SURVEY</vt:lpstr>
      <vt:lpstr>BLOCK  DIAGRAM</vt:lpstr>
      <vt:lpstr>CIRCUIT DIAGRAM</vt:lpstr>
      <vt:lpstr>   HARDWARE MODULE</vt:lpstr>
      <vt:lpstr>   HARDWARES INVOLVED</vt:lpstr>
      <vt:lpstr>RESULTS &amp; DISCUSSIONS</vt:lpstr>
      <vt:lpstr>ADVANTAGES AND APPLICATIONS</vt:lpstr>
      <vt:lpstr>MODULE  2 - SOLAR-POWERED WATER DESALINATOR </vt:lpstr>
      <vt:lpstr>ABSTRACT  -MODULE 2</vt:lpstr>
      <vt:lpstr>INTRODUCTION- MODULE 2</vt:lpstr>
      <vt:lpstr>OBJECTIVE</vt:lpstr>
      <vt:lpstr> LITERATURE SURVEY</vt:lpstr>
      <vt:lpstr>BLOCK DIAGRAM</vt:lpstr>
      <vt:lpstr>CIRCUIT DIAGRAM</vt:lpstr>
      <vt:lpstr>HARDWARE MODULE</vt:lpstr>
      <vt:lpstr>HARDWARES INVOLVED</vt:lpstr>
      <vt:lpstr>RESULTS &amp; DISCUSSIONS</vt:lpstr>
      <vt:lpstr>ADVANTAGES AND APPLICATIONS</vt:lpstr>
      <vt:lpstr>CONCLUSION</vt:lpstr>
      <vt:lpstr>DEMO VIDEOS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20EC5203  ELECTRONIC DESIGN PROJECT I MODULE 1 - ELECTRONIC DICE MODULE 2 - SOLAR POWERED WATER DESALINATOR </dc:title>
  <dc:creator>EMBEDDED</dc:creator>
  <cp:lastModifiedBy>harinimurugasan1982004@gmail.com</cp:lastModifiedBy>
  <cp:revision>1</cp:revision>
  <dcterms:created xsi:type="dcterms:W3CDTF">2017-04-13T11:52:33Z</dcterms:created>
  <dcterms:modified xsi:type="dcterms:W3CDTF">2024-12-06T18:43:44Z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