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NbbMz+sccAHX+MdIG8KbpGERA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3dd8a99a9_3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33dd8a99a9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3452d1907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452d190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346076945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6346076945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dd8a99a9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33dd8a99a9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346076945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6346076945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46076945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6346076945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4607694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634607694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3dd8a99a9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33dd8a99a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46076945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6346076945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452d190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452d19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US">
                <a:solidFill>
                  <a:srgbClr val="111111"/>
                </a:solidFill>
                <a:highlight>
                  <a:srgbClr val="FFFFFF"/>
                </a:highlight>
                <a:latin typeface="Roboto"/>
                <a:ea typeface="Roboto"/>
                <a:cs typeface="Roboto"/>
                <a:sym typeface="Roboto"/>
              </a:rPr>
              <a:t>The kappa statistic is used to control only those instances that may have been correctly classified by chance. This can be calculated using both the observed (total) accuracy and the random accuracy. Kappa can be calculated as:</a:t>
            </a:r>
            <a:endParaRPr>
              <a:solidFill>
                <a:srgbClr val="111111"/>
              </a:solidFill>
              <a:highlight>
                <a:srgbClr val="FFFFFF"/>
              </a:highlight>
              <a:latin typeface="Roboto"/>
              <a:ea typeface="Roboto"/>
              <a:cs typeface="Roboto"/>
              <a:sym typeface="Roboto"/>
            </a:endParaRPr>
          </a:p>
          <a:p>
            <a:pPr indent="0" lvl="0" marL="0" rtl="0" algn="l">
              <a:lnSpc>
                <a:spcPct val="130000"/>
              </a:lnSpc>
              <a:spcBef>
                <a:spcPts val="1100"/>
              </a:spcBef>
              <a:spcAft>
                <a:spcPts val="0"/>
              </a:spcAft>
              <a:buClr>
                <a:schemeClr val="dk1"/>
              </a:buClr>
              <a:buSzPts val="1100"/>
              <a:buFont typeface="Arial"/>
              <a:buNone/>
            </a:pPr>
            <a:r>
              <a:rPr lang="en-US">
                <a:solidFill>
                  <a:srgbClr val="111111"/>
                </a:solidFill>
                <a:highlight>
                  <a:srgbClr val="FFFFFF"/>
                </a:highlight>
                <a:latin typeface="Roboto"/>
                <a:ea typeface="Roboto"/>
                <a:cs typeface="Roboto"/>
                <a:sym typeface="Roboto"/>
              </a:rPr>
              <a:t>Kappa = (total accuracy – random accuracy) / (1- random accuracy).</a:t>
            </a:r>
            <a:endParaRPr>
              <a:solidFill>
                <a:srgbClr val="111111"/>
              </a:solidFill>
              <a:highlight>
                <a:srgbClr val="FFFFFF"/>
              </a:highlight>
              <a:latin typeface="Roboto"/>
              <a:ea typeface="Roboto"/>
              <a:cs typeface="Roboto"/>
              <a:sym typeface="Roboto"/>
            </a:endParaRPr>
          </a:p>
          <a:p>
            <a:pPr indent="0" lvl="0" marL="0" rtl="0" algn="l">
              <a:spcBef>
                <a:spcPts val="11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3dd8a99a9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33dd8a99a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pic>
        <p:nvPicPr>
          <p:cNvPr id="84" name="Google Shape;84;g33dd8a99a9_3_14"/>
          <p:cNvPicPr preferRelativeResize="0"/>
          <p:nvPr/>
        </p:nvPicPr>
        <p:blipFill rotWithShape="1">
          <a:blip r:embed="rId3">
            <a:alphaModFix/>
          </a:blip>
          <a:srcRect b="0" l="0" r="0" t="0"/>
          <a:stretch/>
        </p:blipFill>
        <p:spPr>
          <a:xfrm>
            <a:off x="4025" y="0"/>
            <a:ext cx="12192000" cy="6858000"/>
          </a:xfrm>
          <a:prstGeom prst="rect">
            <a:avLst/>
          </a:prstGeom>
          <a:noFill/>
          <a:ln>
            <a:noFill/>
          </a:ln>
        </p:spPr>
      </p:pic>
      <p:sp>
        <p:nvSpPr>
          <p:cNvPr id="85" name="Google Shape;85;g33dd8a99a9_3_14"/>
          <p:cNvSpPr txBox="1"/>
          <p:nvPr>
            <p:ph type="title"/>
          </p:nvPr>
        </p:nvSpPr>
        <p:spPr>
          <a:xfrm>
            <a:off x="856925" y="171875"/>
            <a:ext cx="10486200" cy="2047500"/>
          </a:xfrm>
          <a:prstGeom prst="rect">
            <a:avLst/>
          </a:prstGeom>
          <a:noFill/>
          <a:ln cap="flat" cmpd="sng" w="19050">
            <a:solidFill>
              <a:schemeClr val="lt1"/>
            </a:solidFill>
            <a:prstDash val="solid"/>
            <a:round/>
            <a:headEnd len="sm" w="sm" type="none"/>
            <a:tailEnd len="sm" w="sm" type="none"/>
          </a:ln>
          <a:effectLst>
            <a:outerShdw blurRad="942975" rotWithShape="0" algn="bl" dir="5400000" dist="228600">
              <a:srgbClr val="000000">
                <a:alpha val="5000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5500">
                <a:solidFill>
                  <a:schemeClr val="lt1"/>
                </a:solidFill>
                <a:latin typeface="Times New Roman"/>
                <a:ea typeface="Times New Roman"/>
                <a:cs typeface="Times New Roman"/>
                <a:sym typeface="Times New Roman"/>
              </a:rPr>
              <a:t>Pulsar Star Classification</a:t>
            </a:r>
            <a:endParaRPr b="1" sz="5500">
              <a:solidFill>
                <a:schemeClr val="lt1"/>
              </a:solidFill>
              <a:latin typeface="Times New Roman"/>
              <a:ea typeface="Times New Roman"/>
              <a:cs typeface="Times New Roman"/>
              <a:sym typeface="Times New Roman"/>
            </a:endParaRPr>
          </a:p>
        </p:txBody>
      </p:sp>
      <p:sp>
        <p:nvSpPr>
          <p:cNvPr id="86" name="Google Shape;86;g33dd8a99a9_3_14"/>
          <p:cNvSpPr txBox="1"/>
          <p:nvPr>
            <p:ph idx="1" type="body"/>
          </p:nvPr>
        </p:nvSpPr>
        <p:spPr>
          <a:xfrm>
            <a:off x="687100" y="5082025"/>
            <a:ext cx="11212800" cy="1546800"/>
          </a:xfrm>
          <a:prstGeom prst="rect">
            <a:avLst/>
          </a:prstGeom>
          <a:noFill/>
          <a:ln>
            <a:noFill/>
          </a:ln>
          <a:effectLst>
            <a:outerShdw blurRad="642938" rotWithShape="0" algn="bl" dir="5400000" dist="19050">
              <a:srgbClr val="000000">
                <a:alpha val="50000"/>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2400">
                <a:solidFill>
                  <a:srgbClr val="FFFFFF"/>
                </a:solidFill>
                <a:latin typeface="Times New Roman"/>
                <a:ea typeface="Times New Roman"/>
                <a:cs typeface="Times New Roman"/>
                <a:sym typeface="Times New Roman"/>
              </a:rPr>
              <a:t>Section B, Team #30</a:t>
            </a:r>
            <a:endParaRPr b="1" sz="2400">
              <a:solidFill>
                <a:srgbClr val="FFFFFF"/>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2400">
                <a:solidFill>
                  <a:srgbClr val="FFFFFF"/>
                </a:solidFill>
                <a:latin typeface="Times New Roman"/>
                <a:ea typeface="Times New Roman"/>
                <a:cs typeface="Times New Roman"/>
                <a:sym typeface="Times New Roman"/>
              </a:rPr>
              <a:t> Avani Bhargava, Chu-Ru (Ruth) Cheng, Roshni Shahani, Xinyan (Sarah) Wang, </a:t>
            </a:r>
            <a:endParaRPr b="1" sz="2400">
              <a:solidFill>
                <a:srgbClr val="FFFFFF"/>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2400">
                <a:solidFill>
                  <a:srgbClr val="FFFFFF"/>
                </a:solidFill>
                <a:latin typeface="Times New Roman"/>
                <a:ea typeface="Times New Roman"/>
                <a:cs typeface="Times New Roman"/>
                <a:sym typeface="Times New Roman"/>
              </a:rPr>
              <a:t>Yuchen (Vinnie) Zhang</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g63452d1907_1_10"/>
          <p:cNvPicPr preferRelativeResize="0"/>
          <p:nvPr/>
        </p:nvPicPr>
        <p:blipFill>
          <a:blip r:embed="rId3">
            <a:alphaModFix/>
          </a:blip>
          <a:stretch>
            <a:fillRect/>
          </a:stretch>
        </p:blipFill>
        <p:spPr>
          <a:xfrm>
            <a:off x="609600" y="152400"/>
            <a:ext cx="4862900" cy="2948775"/>
          </a:xfrm>
          <a:prstGeom prst="rect">
            <a:avLst/>
          </a:prstGeom>
          <a:noFill/>
          <a:ln>
            <a:noFill/>
          </a:ln>
        </p:spPr>
      </p:pic>
      <p:pic>
        <p:nvPicPr>
          <p:cNvPr id="152" name="Google Shape;152;g63452d1907_1_10"/>
          <p:cNvPicPr preferRelativeResize="0"/>
          <p:nvPr/>
        </p:nvPicPr>
        <p:blipFill>
          <a:blip r:embed="rId4">
            <a:alphaModFix/>
          </a:blip>
          <a:stretch>
            <a:fillRect/>
          </a:stretch>
        </p:blipFill>
        <p:spPr>
          <a:xfrm>
            <a:off x="6724382" y="184425"/>
            <a:ext cx="4702268" cy="2884725"/>
          </a:xfrm>
          <a:prstGeom prst="rect">
            <a:avLst/>
          </a:prstGeom>
          <a:noFill/>
          <a:ln>
            <a:noFill/>
          </a:ln>
        </p:spPr>
      </p:pic>
      <p:pic>
        <p:nvPicPr>
          <p:cNvPr id="153" name="Google Shape;153;g63452d1907_1_10"/>
          <p:cNvPicPr preferRelativeResize="0"/>
          <p:nvPr/>
        </p:nvPicPr>
        <p:blipFill>
          <a:blip r:embed="rId5">
            <a:alphaModFix/>
          </a:blip>
          <a:stretch>
            <a:fillRect/>
          </a:stretch>
        </p:blipFill>
        <p:spPr>
          <a:xfrm>
            <a:off x="714375" y="3679863"/>
            <a:ext cx="4758125" cy="2884736"/>
          </a:xfrm>
          <a:prstGeom prst="rect">
            <a:avLst/>
          </a:prstGeom>
          <a:noFill/>
          <a:ln>
            <a:noFill/>
          </a:ln>
        </p:spPr>
      </p:pic>
      <p:pic>
        <p:nvPicPr>
          <p:cNvPr id="154" name="Google Shape;154;g63452d1907_1_10"/>
          <p:cNvPicPr preferRelativeResize="0"/>
          <p:nvPr/>
        </p:nvPicPr>
        <p:blipFill>
          <a:blip r:embed="rId6">
            <a:alphaModFix/>
          </a:blip>
          <a:stretch>
            <a:fillRect/>
          </a:stretch>
        </p:blipFill>
        <p:spPr>
          <a:xfrm>
            <a:off x="6696450" y="3681658"/>
            <a:ext cx="4758125" cy="28781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pic>
        <p:nvPicPr>
          <p:cNvPr id="159" name="Google Shape;159;g6346076945_1_11"/>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160" name="Google Shape;160;g6346076945_1_11"/>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Deployment</a:t>
            </a:r>
            <a:endParaRPr b="1" sz="2800" u="sng">
              <a:solidFill>
                <a:schemeClr val="lt1"/>
              </a:solidFill>
              <a:latin typeface="Times New Roman"/>
              <a:ea typeface="Times New Roman"/>
              <a:cs typeface="Times New Roman"/>
              <a:sym typeface="Times New Roman"/>
            </a:endParaRPr>
          </a:p>
        </p:txBody>
      </p:sp>
      <p:sp>
        <p:nvSpPr>
          <p:cNvPr id="161" name="Google Shape;161;g6346076945_1_11"/>
          <p:cNvSpPr txBox="1"/>
          <p:nvPr>
            <p:ph idx="1" type="body"/>
          </p:nvPr>
        </p:nvSpPr>
        <p:spPr>
          <a:xfrm>
            <a:off x="5227675" y="719675"/>
            <a:ext cx="6485100" cy="5772900"/>
          </a:xfrm>
          <a:prstGeom prst="rect">
            <a:avLst/>
          </a:prstGeom>
          <a:noFill/>
          <a:ln>
            <a:noFill/>
          </a:ln>
        </p:spPr>
        <p:txBody>
          <a:bodyPr anchorCtr="0" anchor="t" bIns="45700" lIns="91425" spcFirstLastPara="1" rIns="91425" wrap="square" tIns="45700">
            <a:noAutofit/>
          </a:bodyPr>
          <a:lstStyle/>
          <a:p>
            <a:pPr indent="-400050" lvl="0" marL="45720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Type I vs. Type II</a:t>
            </a:r>
            <a:endParaRPr sz="2700">
              <a:solidFill>
                <a:srgbClr val="000000"/>
              </a:solidFill>
              <a:latin typeface="Times New Roman"/>
              <a:ea typeface="Times New Roman"/>
              <a:cs typeface="Times New Roman"/>
              <a:sym typeface="Times New Roman"/>
            </a:endParaRPr>
          </a:p>
          <a:p>
            <a:pPr indent="-400050" lvl="1" marL="914400" marR="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false positive cost E(cost | target)</a:t>
            </a:r>
            <a:endParaRPr sz="2700">
              <a:solidFill>
                <a:srgbClr val="000000"/>
              </a:solidFill>
              <a:latin typeface="Times New Roman"/>
              <a:ea typeface="Times New Roman"/>
              <a:cs typeface="Times New Roman"/>
              <a:sym typeface="Times New Roman"/>
            </a:endParaRPr>
          </a:p>
          <a:p>
            <a:pPr indent="-400050" lvl="1" marL="914400" marR="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false negative lost E(value | not target)</a:t>
            </a:r>
            <a:endParaRPr sz="2700">
              <a:solidFill>
                <a:srgbClr val="000000"/>
              </a:solidFill>
              <a:latin typeface="Times New Roman"/>
              <a:ea typeface="Times New Roman"/>
              <a:cs typeface="Times New Roman"/>
              <a:sym typeface="Times New Roman"/>
            </a:endParaRPr>
          </a:p>
          <a:p>
            <a:pPr indent="0" lvl="0" marL="914400" marR="0" rtl="0" algn="l">
              <a:lnSpc>
                <a:spcPct val="90000"/>
              </a:lnSpc>
              <a:spcBef>
                <a:spcPts val="0"/>
              </a:spcBef>
              <a:spcAft>
                <a:spcPts val="0"/>
              </a:spcAft>
              <a:buNone/>
            </a:pPr>
            <a:r>
              <a:t/>
            </a:r>
            <a:endParaRPr sz="2700">
              <a:solidFill>
                <a:srgbClr val="000000"/>
              </a:solidFill>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Need more domain knowledge in analyzing cost-benefit</a:t>
            </a:r>
            <a:endParaRPr sz="2700">
              <a:latin typeface="Times New Roman"/>
              <a:ea typeface="Times New Roman"/>
              <a:cs typeface="Times New Roman"/>
              <a:sym typeface="Times New Roman"/>
            </a:endParaRPr>
          </a:p>
          <a:p>
            <a:pPr indent="-400050" lvl="1" marL="914400" marR="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E(value - cost| target)</a:t>
            </a:r>
            <a:endParaRPr sz="2700">
              <a:latin typeface="Times New Roman"/>
              <a:ea typeface="Times New Roman"/>
              <a:cs typeface="Times New Roman"/>
              <a:sym typeface="Times New Roman"/>
            </a:endParaRPr>
          </a:p>
          <a:p>
            <a:pPr indent="0" lvl="0" marL="914400" marR="0" rtl="0" algn="l">
              <a:lnSpc>
                <a:spcPct val="90000"/>
              </a:lnSpc>
              <a:spcBef>
                <a:spcPts val="0"/>
              </a:spcBef>
              <a:spcAft>
                <a:spcPts val="0"/>
              </a:spcAft>
              <a:buNone/>
            </a:pPr>
            <a:r>
              <a:t/>
            </a:r>
            <a:endParaRPr sz="2700">
              <a:latin typeface="Times New Roman"/>
              <a:ea typeface="Times New Roman"/>
              <a:cs typeface="Times New Roman"/>
              <a:sym typeface="Times New Roman"/>
            </a:endParaRPr>
          </a:p>
          <a:p>
            <a:pPr indent="-400050" lvl="0" marL="457200" marR="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For future scientific research</a:t>
            </a:r>
            <a:endParaRPr sz="2700">
              <a:latin typeface="Times New Roman"/>
              <a:ea typeface="Times New Roman"/>
              <a:cs typeface="Times New Roman"/>
              <a:sym typeface="Times New Roman"/>
            </a:endParaRPr>
          </a:p>
          <a:p>
            <a:pPr indent="-400050" lvl="1" marL="914400" marR="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The Universe is sparse</a:t>
            </a:r>
            <a:endParaRPr sz="2700">
              <a:latin typeface="Times New Roman"/>
              <a:ea typeface="Times New Roman"/>
              <a:cs typeface="Times New Roman"/>
              <a:sym typeface="Times New Roman"/>
            </a:endParaRPr>
          </a:p>
          <a:p>
            <a:pPr indent="-400050" lvl="1" marL="914400" marR="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Data is imbalanced</a:t>
            </a:r>
            <a:endParaRPr sz="2700">
              <a:latin typeface="Times New Roman"/>
              <a:ea typeface="Times New Roman"/>
              <a:cs typeface="Times New Roman"/>
              <a:sym typeface="Times New Roman"/>
            </a:endParaRPr>
          </a:p>
          <a:p>
            <a:pPr indent="-400050" lvl="1" marL="914400" marR="0" rtl="0" algn="l">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More sophisticated model for even better accuracy</a:t>
            </a:r>
            <a:endParaRPr sz="2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 name="Shape 90"/>
        <p:cNvGrpSpPr/>
        <p:nvPr/>
      </p:nvGrpSpPr>
      <p:grpSpPr>
        <a:xfrm>
          <a:off x="0" y="0"/>
          <a:ext cx="0" cy="0"/>
          <a:chOff x="0" y="0"/>
          <a:chExt cx="0" cy="0"/>
        </a:xfrm>
      </p:grpSpPr>
      <p:pic>
        <p:nvPicPr>
          <p:cNvPr id="91" name="Google Shape;91;g33dd8a99a9_3_7"/>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92" name="Google Shape;92;g33dd8a99a9_3_7"/>
          <p:cNvSpPr txBox="1"/>
          <p:nvPr>
            <p:ph type="title"/>
          </p:nvPr>
        </p:nvSpPr>
        <p:spPr>
          <a:xfrm>
            <a:off x="645142" y="191992"/>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Introduction</a:t>
            </a:r>
            <a:endParaRPr b="1" sz="2800" u="sng">
              <a:solidFill>
                <a:schemeClr val="lt1"/>
              </a:solidFill>
              <a:latin typeface="Times New Roman"/>
              <a:ea typeface="Times New Roman"/>
              <a:cs typeface="Times New Roman"/>
              <a:sym typeface="Times New Roman"/>
            </a:endParaRPr>
          </a:p>
        </p:txBody>
      </p:sp>
      <p:sp>
        <p:nvSpPr>
          <p:cNvPr id="93" name="Google Shape;93;g33dd8a99a9_3_7"/>
          <p:cNvSpPr txBox="1"/>
          <p:nvPr/>
        </p:nvSpPr>
        <p:spPr>
          <a:xfrm>
            <a:off x="5129175" y="671850"/>
            <a:ext cx="6559800" cy="5514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1" i="0" lang="en-US" sz="2400" u="sng" cap="none" strike="noStrike">
                <a:solidFill>
                  <a:srgbClr val="000000"/>
                </a:solidFill>
                <a:latin typeface="Times New Roman"/>
                <a:ea typeface="Times New Roman"/>
                <a:cs typeface="Times New Roman"/>
                <a:sym typeface="Times New Roman"/>
              </a:rPr>
              <a:t>Source:</a:t>
            </a:r>
            <a:r>
              <a:rPr b="1" i="0" lang="en-US" sz="2400" u="none" cap="none" strike="noStrike">
                <a:solidFill>
                  <a:srgbClr val="000000"/>
                </a:solidFill>
                <a:latin typeface="Times New Roman"/>
                <a:ea typeface="Times New Roman"/>
                <a:cs typeface="Times New Roman"/>
                <a:sym typeface="Times New Roman"/>
              </a:rPr>
              <a:t>  </a:t>
            </a:r>
            <a:endParaRPr b="1" i="0" sz="24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“Predicting a </a:t>
            </a:r>
            <a:r>
              <a:rPr lang="en-US" sz="2400">
                <a:solidFill>
                  <a:schemeClr val="dk1"/>
                </a:solidFill>
                <a:highlight>
                  <a:srgbClr val="FFFFFF"/>
                </a:highlight>
                <a:latin typeface="Times New Roman"/>
                <a:ea typeface="Times New Roman"/>
                <a:cs typeface="Times New Roman"/>
                <a:sym typeface="Times New Roman"/>
              </a:rPr>
              <a:t>Pulsar Star</a:t>
            </a:r>
            <a:r>
              <a:rPr b="0" i="0" lang="en-US" sz="2400" u="none" cap="none" strike="noStrike">
                <a:solidFill>
                  <a:srgbClr val="000000"/>
                </a:solidFill>
                <a:latin typeface="Times New Roman"/>
                <a:ea typeface="Times New Roman"/>
                <a:cs typeface="Times New Roman"/>
                <a:sym typeface="Times New Roman"/>
              </a:rPr>
              <a:t>”</a:t>
            </a:r>
            <a:r>
              <a:rPr b="0" i="0" lang="en-US" sz="2400" u="none" cap="none" strike="noStrike">
                <a:solidFill>
                  <a:schemeClr val="dk1"/>
                </a:solidFill>
                <a:highlight>
                  <a:srgbClr val="FFFFFF"/>
                </a:highlight>
                <a:latin typeface="Times New Roman"/>
                <a:ea typeface="Times New Roman"/>
                <a:cs typeface="Times New Roman"/>
                <a:sym typeface="Times New Roman"/>
              </a:rPr>
              <a:t>, </a:t>
            </a:r>
            <a:r>
              <a:rPr lang="en-US" sz="2400">
                <a:solidFill>
                  <a:schemeClr val="dk1"/>
                </a:solidFill>
                <a:highlight>
                  <a:srgbClr val="FFFFFF"/>
                </a:highlight>
                <a:latin typeface="Times New Roman"/>
                <a:ea typeface="Times New Roman"/>
                <a:cs typeface="Times New Roman"/>
                <a:sym typeface="Times New Roman"/>
              </a:rPr>
              <a:t>Kaggle Dataset,</a:t>
            </a:r>
            <a:endParaRPr sz="2400">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rPr lang="en-US" sz="1800">
                <a:solidFill>
                  <a:schemeClr val="dk1"/>
                </a:solidFill>
                <a:highlight>
                  <a:srgbClr val="FFFFFF"/>
                </a:highlight>
                <a:latin typeface="Times New Roman"/>
                <a:ea typeface="Times New Roman"/>
                <a:cs typeface="Times New Roman"/>
                <a:sym typeface="Times New Roman"/>
              </a:rPr>
              <a:t>School of Physics and Astronomy at University of Manchester</a:t>
            </a:r>
            <a:endParaRPr sz="1800">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highlight>
                  <a:srgbClr val="FFFFFF"/>
                </a:highlight>
                <a:latin typeface="Times New Roman"/>
                <a:ea typeface="Times New Roman"/>
                <a:cs typeface="Times New Roman"/>
                <a:sym typeface="Times New Roman"/>
              </a:rPr>
              <a:t>(</a:t>
            </a:r>
            <a:r>
              <a:rPr i="1" lang="en-US" sz="2400">
                <a:solidFill>
                  <a:schemeClr val="dk1"/>
                </a:solidFill>
                <a:highlight>
                  <a:srgbClr val="FFFFFF"/>
                </a:highlight>
                <a:latin typeface="Times New Roman"/>
                <a:ea typeface="Times New Roman"/>
                <a:cs typeface="Times New Roman"/>
                <a:sym typeface="Times New Roman"/>
              </a:rPr>
              <a:t>17,898</a:t>
            </a:r>
            <a:r>
              <a:rPr b="0" i="1" lang="en-US" sz="2400" u="none" cap="none" strike="noStrike">
                <a:solidFill>
                  <a:schemeClr val="dk1"/>
                </a:solidFill>
                <a:highlight>
                  <a:srgbClr val="FFFFFF"/>
                </a:highlight>
                <a:latin typeface="Times New Roman"/>
                <a:ea typeface="Times New Roman"/>
                <a:cs typeface="Times New Roman"/>
                <a:sym typeface="Times New Roman"/>
              </a:rPr>
              <a:t> </a:t>
            </a:r>
            <a:r>
              <a:rPr i="1" lang="en-US" sz="2400">
                <a:solidFill>
                  <a:schemeClr val="dk1"/>
                </a:solidFill>
                <a:highlight>
                  <a:srgbClr val="FFFFFF"/>
                </a:highlight>
                <a:latin typeface="Times New Roman"/>
                <a:ea typeface="Times New Roman"/>
                <a:cs typeface="Times New Roman"/>
                <a:sym typeface="Times New Roman"/>
              </a:rPr>
              <a:t>records</a:t>
            </a:r>
            <a:r>
              <a:rPr b="0" i="1" lang="en-US" sz="2400" u="none" cap="none" strike="noStrike">
                <a:solidFill>
                  <a:schemeClr val="dk1"/>
                </a:solidFill>
                <a:highlight>
                  <a:srgbClr val="FFFFFF"/>
                </a:highlight>
                <a:latin typeface="Times New Roman"/>
                <a:ea typeface="Times New Roman"/>
                <a:cs typeface="Times New Roman"/>
                <a:sym typeface="Times New Roman"/>
              </a:rPr>
              <a:t> and </a:t>
            </a:r>
            <a:r>
              <a:rPr i="1" lang="en-US" sz="2400">
                <a:solidFill>
                  <a:schemeClr val="dk1"/>
                </a:solidFill>
                <a:highlight>
                  <a:srgbClr val="FFFFFF"/>
                </a:highlight>
                <a:latin typeface="Times New Roman"/>
                <a:ea typeface="Times New Roman"/>
                <a:cs typeface="Times New Roman"/>
                <a:sym typeface="Times New Roman"/>
              </a:rPr>
              <a:t>8</a:t>
            </a:r>
            <a:r>
              <a:rPr b="0" i="1" lang="en-US" sz="2400" u="none" cap="none" strike="noStrike">
                <a:solidFill>
                  <a:schemeClr val="dk1"/>
                </a:solidFill>
                <a:highlight>
                  <a:srgbClr val="FFFFFF"/>
                </a:highlight>
                <a:latin typeface="Times New Roman"/>
                <a:ea typeface="Times New Roman"/>
                <a:cs typeface="Times New Roman"/>
                <a:sym typeface="Times New Roman"/>
              </a:rPr>
              <a:t> variables)</a:t>
            </a:r>
            <a:endParaRPr b="0" i="1" sz="24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sz="2400">
              <a:solidFill>
                <a:schemeClr val="dk1"/>
              </a:solidFill>
              <a:highlight>
                <a:srgbClr val="FFFFFF"/>
              </a:highlight>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chemeClr val="dk1"/>
              </a:buClr>
              <a:buSzPts val="2400"/>
              <a:buFont typeface="Times New Roman"/>
              <a:buChar char="❖"/>
            </a:pPr>
            <a:r>
              <a:rPr b="1" lang="en-US" sz="2400" u="sng">
                <a:solidFill>
                  <a:schemeClr val="dk1"/>
                </a:solidFill>
                <a:latin typeface="Times New Roman"/>
                <a:ea typeface="Times New Roman"/>
                <a:cs typeface="Times New Roman"/>
                <a:sym typeface="Times New Roman"/>
              </a:rPr>
              <a:t>Business Understanding</a:t>
            </a:r>
            <a:r>
              <a:rPr b="1" i="0" lang="en-US" sz="2400" u="sng" cap="none" strike="noStrike">
                <a:solidFill>
                  <a:schemeClr val="dk1"/>
                </a:solidFill>
                <a:latin typeface="Times New Roman"/>
                <a:ea typeface="Times New Roman"/>
                <a:cs typeface="Times New Roman"/>
                <a:sym typeface="Times New Roman"/>
              </a:rPr>
              <a:t>: </a:t>
            </a:r>
            <a:endParaRPr b="1" i="0" sz="2400" u="sng" cap="none" strike="noStrike">
              <a:solidFill>
                <a:schemeClr val="dk1"/>
              </a:solidFill>
              <a:latin typeface="Times New Roman"/>
              <a:ea typeface="Times New Roman"/>
              <a:cs typeface="Times New Roman"/>
              <a:sym typeface="Times New Roman"/>
            </a:endParaRPr>
          </a:p>
          <a:p>
            <a:pPr indent="-381000" lvl="1" marL="914400" marR="0" rtl="0" algn="just">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Cost-saving method to weed out noises </a:t>
            </a:r>
            <a:endParaRPr sz="2400">
              <a:solidFill>
                <a:schemeClr val="dk1"/>
              </a:solidFill>
              <a:highlight>
                <a:srgbClr val="FFFFFF"/>
              </a:highlight>
              <a:latin typeface="Times New Roman"/>
              <a:ea typeface="Times New Roman"/>
              <a:cs typeface="Times New Roman"/>
              <a:sym typeface="Times New Roman"/>
            </a:endParaRPr>
          </a:p>
          <a:p>
            <a:pPr indent="-381000" lvl="1" marL="914400" marR="0" rtl="0" algn="just">
              <a:lnSpc>
                <a:spcPct val="100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E(value - cost | target)</a:t>
            </a:r>
            <a:endParaRPr sz="2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highlight>
                <a:schemeClr val="lt1"/>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pic>
        <p:nvPicPr>
          <p:cNvPr id="98" name="Google Shape;98;g6346076945_2_7"/>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99" name="Google Shape;99;g6346076945_2_7"/>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Data Understanding</a:t>
            </a:r>
            <a:endParaRPr b="1" sz="2800" u="sng">
              <a:solidFill>
                <a:schemeClr val="lt1"/>
              </a:solidFill>
              <a:latin typeface="Times New Roman"/>
              <a:ea typeface="Times New Roman"/>
              <a:cs typeface="Times New Roman"/>
              <a:sym typeface="Times New Roman"/>
            </a:endParaRPr>
          </a:p>
        </p:txBody>
      </p:sp>
      <p:sp>
        <p:nvSpPr>
          <p:cNvPr id="100" name="Google Shape;100;g6346076945_2_7"/>
          <p:cNvSpPr txBox="1"/>
          <p:nvPr>
            <p:ph idx="1" type="body"/>
          </p:nvPr>
        </p:nvSpPr>
        <p:spPr>
          <a:xfrm>
            <a:off x="5279275" y="643475"/>
            <a:ext cx="6646800" cy="6508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Out of the 17,898 observations only </a:t>
            </a:r>
            <a:r>
              <a:rPr lang="en-US" sz="2400">
                <a:solidFill>
                  <a:srgbClr val="000000"/>
                </a:solidFill>
                <a:latin typeface="Times New Roman"/>
                <a:ea typeface="Times New Roman"/>
                <a:cs typeface="Times New Roman"/>
                <a:sym typeface="Times New Roman"/>
              </a:rPr>
              <a:t>1,639 are real pulsar emissions</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Each described by 8 continuous variables and a single class variable</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The first four variables are simple statistics obtained from integrated pulse profile:</a:t>
            </a:r>
            <a:endParaRPr sz="2400">
              <a:solidFill>
                <a:srgbClr val="000000"/>
              </a:solidFill>
              <a:latin typeface="Times New Roman"/>
              <a:ea typeface="Times New Roman"/>
              <a:cs typeface="Times New Roman"/>
              <a:sym typeface="Times New Roman"/>
            </a:endParaRPr>
          </a:p>
          <a:p>
            <a:pPr indent="-381000" lvl="1" marL="91440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Mean, Standard deviation,Excess Kurtosis, Skewness</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remaining four variables are from dispersion measure signal to noise ratio (DM-SNR) curve:</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Mean, Standard deviation,Excess Kurtosis, Skewness</a:t>
            </a:r>
            <a:endParaRPr>
              <a:solidFill>
                <a:srgbClr val="000000"/>
              </a:solidFill>
              <a:latin typeface="Times New Roman"/>
              <a:ea typeface="Times New Roman"/>
              <a:cs typeface="Times New Roman"/>
              <a:sym typeface="Times New Roman"/>
            </a:endParaRPr>
          </a:p>
          <a:p>
            <a:pPr indent="0" lvl="0" marL="914400" marR="0" rtl="0" algn="l">
              <a:lnSpc>
                <a:spcPct val="9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pic>
        <p:nvPicPr>
          <p:cNvPr id="105" name="Google Shape;105;g6346076945_2_39"/>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106" name="Google Shape;106;g6346076945_2_39"/>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Data Preparation and Cleaning</a:t>
            </a:r>
            <a:endParaRPr b="1" sz="2800" u="sng">
              <a:solidFill>
                <a:schemeClr val="lt1"/>
              </a:solidFill>
              <a:latin typeface="Times New Roman"/>
              <a:ea typeface="Times New Roman"/>
              <a:cs typeface="Times New Roman"/>
              <a:sym typeface="Times New Roman"/>
            </a:endParaRPr>
          </a:p>
        </p:txBody>
      </p:sp>
      <p:sp>
        <p:nvSpPr>
          <p:cNvPr id="107" name="Google Shape;107;g6346076945_2_39"/>
          <p:cNvSpPr txBox="1"/>
          <p:nvPr>
            <p:ph idx="1" type="body"/>
          </p:nvPr>
        </p:nvSpPr>
        <p:spPr>
          <a:xfrm>
            <a:off x="5279275" y="643475"/>
            <a:ext cx="6646800" cy="6508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The data had no missing values</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Converted the target_class variable from 0,1 to Yes\No</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Only ~9% detected as pulsar star emissions</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To handle this imbalance in data, used the SMOTE() function</a:t>
            </a:r>
            <a:endParaRPr sz="2400">
              <a:solidFill>
                <a:srgbClr val="000000"/>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914400" marR="0" rtl="0" algn="l">
              <a:lnSpc>
                <a:spcPct val="9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08" name="Google Shape;108;g6346076945_2_39"/>
          <p:cNvPicPr preferRelativeResize="0"/>
          <p:nvPr/>
        </p:nvPicPr>
        <p:blipFill>
          <a:blip r:embed="rId4">
            <a:alphaModFix/>
          </a:blip>
          <a:stretch>
            <a:fillRect/>
          </a:stretch>
        </p:blipFill>
        <p:spPr>
          <a:xfrm>
            <a:off x="5838650" y="3590250"/>
            <a:ext cx="5528050" cy="289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pic>
        <p:nvPicPr>
          <p:cNvPr id="113" name="Google Shape;113;g6346076945_2_0"/>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114" name="Google Shape;114;g6346076945_2_0"/>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Data Exploration</a:t>
            </a:r>
            <a:endParaRPr b="1" sz="2800" u="sng">
              <a:solidFill>
                <a:schemeClr val="lt1"/>
              </a:solidFill>
              <a:latin typeface="Times New Roman"/>
              <a:ea typeface="Times New Roman"/>
              <a:cs typeface="Times New Roman"/>
              <a:sym typeface="Times New Roman"/>
            </a:endParaRPr>
          </a:p>
        </p:txBody>
      </p:sp>
      <p:sp>
        <p:nvSpPr>
          <p:cNvPr id="115" name="Google Shape;115;g6346076945_2_0"/>
          <p:cNvSpPr txBox="1"/>
          <p:nvPr>
            <p:ph idx="1" type="body"/>
          </p:nvPr>
        </p:nvSpPr>
        <p:spPr>
          <a:xfrm>
            <a:off x="643468" y="2638044"/>
            <a:ext cx="3363900" cy="341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2000"/>
              <a:buNone/>
            </a:pPr>
            <a:r>
              <a:rPr lang="en-US" sz="2000">
                <a:solidFill>
                  <a:schemeClr val="lt1"/>
                </a:solidFill>
              </a:rPr>
              <a:t> </a:t>
            </a:r>
            <a:endParaRPr/>
          </a:p>
        </p:txBody>
      </p:sp>
      <p:pic>
        <p:nvPicPr>
          <p:cNvPr id="116" name="Google Shape;116;g6346076945_2_0"/>
          <p:cNvPicPr preferRelativeResize="0"/>
          <p:nvPr/>
        </p:nvPicPr>
        <p:blipFill>
          <a:blip r:embed="rId4">
            <a:alphaModFix/>
          </a:blip>
          <a:stretch>
            <a:fillRect/>
          </a:stretch>
        </p:blipFill>
        <p:spPr>
          <a:xfrm>
            <a:off x="5108563" y="2461925"/>
            <a:ext cx="6637475" cy="3962100"/>
          </a:xfrm>
          <a:prstGeom prst="rect">
            <a:avLst/>
          </a:prstGeom>
          <a:noFill/>
          <a:ln>
            <a:noFill/>
          </a:ln>
        </p:spPr>
      </p:pic>
      <p:sp>
        <p:nvSpPr>
          <p:cNvPr id="117" name="Google Shape;117;g6346076945_2_0"/>
          <p:cNvSpPr txBox="1"/>
          <p:nvPr/>
        </p:nvSpPr>
        <p:spPr>
          <a:xfrm>
            <a:off x="5026188" y="422225"/>
            <a:ext cx="6802200" cy="2039700"/>
          </a:xfrm>
          <a:prstGeom prst="rect">
            <a:avLst/>
          </a:prstGeom>
          <a:noFill/>
          <a:ln>
            <a:noFill/>
          </a:ln>
        </p:spPr>
        <p:txBody>
          <a:bodyPr anchorCtr="0" anchor="t" bIns="91425" lIns="91425" spcFirstLastPara="1" rIns="91425" wrap="square" tIns="91425">
            <a:noAutofit/>
          </a:bodyPr>
          <a:lstStyle/>
          <a:p>
            <a:pPr indent="-228600" lvl="0" marL="228600" rtl="0" algn="l">
              <a:lnSpc>
                <a:spcPct val="9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For exploratory analysis we plotted histograms for all variables </a:t>
            </a:r>
            <a:endParaRPr sz="24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We checked for multicollinearity using the correlation plot </a:t>
            </a:r>
            <a:endParaRPr sz="24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Kurtosis has high correlation with skewness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pic>
        <p:nvPicPr>
          <p:cNvPr id="122" name="Google Shape;122;g33dd8a99a9_2_5"/>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123" name="Google Shape;123;g33dd8a99a9_2_5"/>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Unsupervised Learning</a:t>
            </a:r>
            <a:endParaRPr b="1" sz="2800" u="sng">
              <a:solidFill>
                <a:schemeClr val="lt1"/>
              </a:solidFill>
              <a:latin typeface="Times New Roman"/>
              <a:ea typeface="Times New Roman"/>
              <a:cs typeface="Times New Roman"/>
              <a:sym typeface="Times New Roman"/>
            </a:endParaRPr>
          </a:p>
        </p:txBody>
      </p:sp>
      <p:sp>
        <p:nvSpPr>
          <p:cNvPr id="124" name="Google Shape;124;g33dd8a99a9_2_5"/>
          <p:cNvSpPr txBox="1"/>
          <p:nvPr>
            <p:ph idx="1" type="body"/>
          </p:nvPr>
        </p:nvSpPr>
        <p:spPr>
          <a:xfrm>
            <a:off x="5279275" y="643475"/>
            <a:ext cx="3634800" cy="6508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k-means clustering</a:t>
            </a:r>
            <a:endParaRPr sz="1800">
              <a:solidFill>
                <a:srgbClr val="000000"/>
              </a:solidFill>
              <a:latin typeface="Times New Roman"/>
              <a:ea typeface="Times New Roman"/>
              <a:cs typeface="Times New Roman"/>
              <a:sym typeface="Times New Roman"/>
            </a:endParaRPr>
          </a:p>
          <a:p>
            <a:pPr indent="-342900" lvl="1" marL="914400" marR="0" rtl="0" algn="l">
              <a:lnSpc>
                <a:spcPct val="9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Using IC built an 8-means clustering model with two clusters containing majority real pulsars</a:t>
            </a:r>
            <a:endParaRPr sz="1800">
              <a:solidFill>
                <a:srgbClr val="000000"/>
              </a:solidFill>
              <a:latin typeface="Times New Roman"/>
              <a:ea typeface="Times New Roman"/>
              <a:cs typeface="Times New Roman"/>
              <a:sym typeface="Times New Roman"/>
            </a:endParaRPr>
          </a:p>
          <a:p>
            <a:pPr indent="0" lvl="0" marL="914400" marR="0" rtl="0" algn="l">
              <a:lnSpc>
                <a:spcPct val="9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Principal Component Analysis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Plotted the variance against factors and got three explanatory factors</a:t>
            </a:r>
            <a:endParaRPr sz="1800">
              <a:latin typeface="Times New Roman"/>
              <a:ea typeface="Times New Roman"/>
              <a:cs typeface="Times New Roman"/>
              <a:sym typeface="Times New Roman"/>
            </a:endParaRPr>
          </a:p>
          <a:p>
            <a:pPr indent="0" lvl="0" marL="91440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25" name="Google Shape;125;g33dd8a99a9_2_5"/>
          <p:cNvPicPr preferRelativeResize="0"/>
          <p:nvPr/>
        </p:nvPicPr>
        <p:blipFill>
          <a:blip r:embed="rId4">
            <a:alphaModFix/>
          </a:blip>
          <a:stretch>
            <a:fillRect/>
          </a:stretch>
        </p:blipFill>
        <p:spPr>
          <a:xfrm>
            <a:off x="8914025" y="112675"/>
            <a:ext cx="3015600" cy="3577183"/>
          </a:xfrm>
          <a:prstGeom prst="rect">
            <a:avLst/>
          </a:prstGeom>
          <a:noFill/>
          <a:ln>
            <a:noFill/>
          </a:ln>
        </p:spPr>
      </p:pic>
      <p:pic>
        <p:nvPicPr>
          <p:cNvPr id="126" name="Google Shape;126;g33dd8a99a9_2_5"/>
          <p:cNvPicPr preferRelativeResize="0"/>
          <p:nvPr/>
        </p:nvPicPr>
        <p:blipFill>
          <a:blip r:embed="rId5">
            <a:alphaModFix/>
          </a:blip>
          <a:stretch>
            <a:fillRect/>
          </a:stretch>
        </p:blipFill>
        <p:spPr>
          <a:xfrm>
            <a:off x="8914025" y="3830700"/>
            <a:ext cx="3015599" cy="30272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pic>
        <p:nvPicPr>
          <p:cNvPr id="131" name="Google Shape;131;g6346076945_2_33"/>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132" name="Google Shape;132;g6346076945_2_33"/>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Modeling</a:t>
            </a:r>
            <a:endParaRPr b="1" sz="2800" u="sng">
              <a:solidFill>
                <a:schemeClr val="lt1"/>
              </a:solidFill>
              <a:latin typeface="Times New Roman"/>
              <a:ea typeface="Times New Roman"/>
              <a:cs typeface="Times New Roman"/>
              <a:sym typeface="Times New Roman"/>
            </a:endParaRPr>
          </a:p>
        </p:txBody>
      </p:sp>
      <p:sp>
        <p:nvSpPr>
          <p:cNvPr id="133" name="Google Shape;133;g6346076945_2_33"/>
          <p:cNvSpPr txBox="1"/>
          <p:nvPr>
            <p:ph idx="1" type="body"/>
          </p:nvPr>
        </p:nvSpPr>
        <p:spPr>
          <a:xfrm>
            <a:off x="5279275" y="643475"/>
            <a:ext cx="6646800" cy="6508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Nine Classification Models</a:t>
            </a:r>
            <a:endParaRPr sz="2400">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Logistic regression</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Logistic regression without highly correlated variables</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Logistic regression with stepwise selection using AIC</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Logistic regression with interaction using Lasso </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Decision tree</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K-NN</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Support Vector Machine (SVM)</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Random forest</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Neural network</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10-fold cross validation for OOS performance</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Area under ROC curve	</a:t>
            </a:r>
            <a:endParaRPr>
              <a:latin typeface="Times New Roman"/>
              <a:ea typeface="Times New Roman"/>
              <a:cs typeface="Times New Roman"/>
              <a:sym typeface="Times New Roman"/>
            </a:endParaRPr>
          </a:p>
          <a:p>
            <a:pPr indent="-381000" lvl="1" marL="914400" rtl="0" algn="just">
              <a:lnSpc>
                <a:spcPct val="200000"/>
              </a:lnSpc>
              <a:spcBef>
                <a:spcPts val="0"/>
              </a:spcBef>
              <a:spcAft>
                <a:spcPts val="0"/>
              </a:spcAft>
              <a:buSzPts val="2400"/>
              <a:buFont typeface="Times New Roman"/>
              <a:buChar char="○"/>
            </a:pPr>
            <a:r>
              <a:rPr lang="en-US">
                <a:latin typeface="Times New Roman"/>
                <a:ea typeface="Times New Roman"/>
                <a:cs typeface="Times New Roman"/>
                <a:sym typeface="Times New Roman"/>
              </a:rPr>
              <a:t>Sensitivity, specificity, accuracy, kappa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g63452d1907_1_1"/>
          <p:cNvPicPr preferRelativeResize="0"/>
          <p:nvPr/>
        </p:nvPicPr>
        <p:blipFill>
          <a:blip r:embed="rId3">
            <a:alphaModFix/>
          </a:blip>
          <a:stretch>
            <a:fillRect/>
          </a:stretch>
        </p:blipFill>
        <p:spPr>
          <a:xfrm>
            <a:off x="685800" y="76200"/>
            <a:ext cx="11040354" cy="670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pic>
        <p:nvPicPr>
          <p:cNvPr id="143" name="Google Shape;143;g33dd8a99a9_4_0"/>
          <p:cNvPicPr preferRelativeResize="0"/>
          <p:nvPr/>
        </p:nvPicPr>
        <p:blipFill rotWithShape="1">
          <a:blip r:embed="rId3">
            <a:alphaModFix/>
          </a:blip>
          <a:srcRect b="-290" l="0" r="61824" t="290"/>
          <a:stretch/>
        </p:blipFill>
        <p:spPr>
          <a:xfrm>
            <a:off x="5925" y="1"/>
            <a:ext cx="4654200" cy="6858000"/>
          </a:xfrm>
          <a:prstGeom prst="rect">
            <a:avLst/>
          </a:prstGeom>
          <a:noFill/>
          <a:ln>
            <a:noFill/>
          </a:ln>
        </p:spPr>
      </p:pic>
      <p:sp>
        <p:nvSpPr>
          <p:cNvPr id="144" name="Google Shape;144;g33dd8a99a9_4_0"/>
          <p:cNvSpPr txBox="1"/>
          <p:nvPr>
            <p:ph type="title"/>
          </p:nvPr>
        </p:nvSpPr>
        <p:spPr>
          <a:xfrm>
            <a:off x="643467" y="643467"/>
            <a:ext cx="3363900" cy="15972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Times New Roman"/>
              <a:buNone/>
            </a:pPr>
            <a:r>
              <a:rPr b="1" lang="en-US" sz="2800" u="sng">
                <a:solidFill>
                  <a:schemeClr val="lt1"/>
                </a:solidFill>
                <a:latin typeface="Times New Roman"/>
                <a:ea typeface="Times New Roman"/>
                <a:cs typeface="Times New Roman"/>
                <a:sym typeface="Times New Roman"/>
              </a:rPr>
              <a:t>Evaluation</a:t>
            </a:r>
            <a:endParaRPr b="1" sz="2800" u="sng">
              <a:solidFill>
                <a:schemeClr val="lt1"/>
              </a:solidFill>
              <a:latin typeface="Times New Roman"/>
              <a:ea typeface="Times New Roman"/>
              <a:cs typeface="Times New Roman"/>
              <a:sym typeface="Times New Roman"/>
            </a:endParaRPr>
          </a:p>
        </p:txBody>
      </p:sp>
      <p:sp>
        <p:nvSpPr>
          <p:cNvPr id="145" name="Google Shape;145;g33dd8a99a9_4_0"/>
          <p:cNvSpPr txBox="1"/>
          <p:nvPr/>
        </p:nvSpPr>
        <p:spPr>
          <a:xfrm>
            <a:off x="5387950" y="474275"/>
            <a:ext cx="5940900" cy="589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46" name="Google Shape;146;g33dd8a99a9_4_0"/>
          <p:cNvSpPr txBox="1"/>
          <p:nvPr>
            <p:ph idx="1" type="body"/>
          </p:nvPr>
        </p:nvSpPr>
        <p:spPr>
          <a:xfrm>
            <a:off x="5227675" y="643475"/>
            <a:ext cx="6698400" cy="6508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OOS Performance</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Random Forest (OOS AUC = 0.995)</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Neural Network (OOS AUC = 0.986)</a:t>
            </a:r>
            <a:endParaRPr>
              <a:solidFill>
                <a:srgbClr val="000000"/>
              </a:solidFill>
              <a:latin typeface="Times New Roman"/>
              <a:ea typeface="Times New Roman"/>
              <a:cs typeface="Times New Roman"/>
              <a:sym typeface="Times New Roman"/>
            </a:endParaRPr>
          </a:p>
          <a:p>
            <a:pPr indent="-381000" lvl="1" marL="914400" marR="0" rtl="0" algn="l">
              <a:lnSpc>
                <a:spcPct val="9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Logistic Interaction Lasso (OOS AUC = 0.984)</a:t>
            </a:r>
            <a:endParaRPr>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Apply to test sample</a:t>
            </a:r>
            <a:endParaRPr sz="2400">
              <a:latin typeface="Times New Roman"/>
              <a:ea typeface="Times New Roman"/>
              <a:cs typeface="Times New Roman"/>
              <a:sym typeface="Times New Roman"/>
            </a:endParaRPr>
          </a:p>
          <a:p>
            <a:pPr indent="-381000" lvl="1" marL="914400" marR="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Change thresholds - 50% best accuracy</a:t>
            </a:r>
            <a:endParaRPr>
              <a:latin typeface="Times New Roman"/>
              <a:ea typeface="Times New Roman"/>
              <a:cs typeface="Times New Roman"/>
              <a:sym typeface="Times New Roman"/>
            </a:endParaRPr>
          </a:p>
          <a:p>
            <a:pPr indent="-381000" lvl="1" marL="914400" marR="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ROC curve</a:t>
            </a:r>
            <a:endParaRPr>
              <a:latin typeface="Times New Roman"/>
              <a:ea typeface="Times New Roman"/>
              <a:cs typeface="Times New Roman"/>
              <a:sym typeface="Times New Roman"/>
            </a:endParaRPr>
          </a:p>
          <a:p>
            <a:pPr indent="-381000" lvl="1" marL="914400" marR="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Cumulative Response Curve</a:t>
            </a:r>
            <a:endParaRPr>
              <a:latin typeface="Times New Roman"/>
              <a:ea typeface="Times New Roman"/>
              <a:cs typeface="Times New Roman"/>
              <a:sym typeface="Times New Roman"/>
            </a:endParaRPr>
          </a:p>
          <a:p>
            <a:pPr indent="-381000" lvl="0" marL="457200" marR="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Random Forest</a:t>
            </a:r>
            <a:endParaRPr sz="2400">
              <a:latin typeface="Times New Roman"/>
              <a:ea typeface="Times New Roman"/>
              <a:cs typeface="Times New Roman"/>
              <a:sym typeface="Times New Roman"/>
            </a:endParaRPr>
          </a:p>
          <a:p>
            <a:pPr indent="-381000" lvl="1" marL="914400" marR="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Best OOS Performance</a:t>
            </a:r>
            <a:endParaRPr>
              <a:latin typeface="Times New Roman"/>
              <a:ea typeface="Times New Roman"/>
              <a:cs typeface="Times New Roman"/>
              <a:sym typeface="Times New Roman"/>
            </a:endParaRPr>
          </a:p>
          <a:p>
            <a:pPr indent="-381000" lvl="1" marL="914400" marR="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Best in addressing multicollinearity</a:t>
            </a:r>
            <a:endParaRPr>
              <a:latin typeface="Times New Roman"/>
              <a:ea typeface="Times New Roman"/>
              <a:cs typeface="Times New Roman"/>
              <a:sym typeface="Times New Roman"/>
            </a:endParaRPr>
          </a:p>
          <a:p>
            <a:pPr indent="-381000" lvl="1" marL="914400" marR="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Not as computationally expensive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2019-08-22T20:21:24Z</dcterms:created>
  <dc:creator>Roshni Shahani</dc:creator>
</cp:coreProperties>
</file>