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0" r:id="rId4"/>
    <p:sldId id="268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14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5E-4B8B-4805-ADBE-6C2076120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040" y="1317523"/>
            <a:ext cx="5705856" cy="225778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BIG DATA PROJECT – 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D30C6-87FE-4D76-AA80-8EC2AC669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8198" y="3962400"/>
            <a:ext cx="7295896" cy="170098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Priyanka </a:t>
            </a:r>
            <a:r>
              <a:rPr lang="en-US" b="1" dirty="0" err="1"/>
              <a:t>SaVant</a:t>
            </a:r>
            <a:endParaRPr lang="en-US" b="1" dirty="0"/>
          </a:p>
          <a:p>
            <a:r>
              <a:rPr lang="en-US" b="1" dirty="0"/>
              <a:t>Priyanka </a:t>
            </a:r>
            <a:r>
              <a:rPr lang="en-US" b="1" dirty="0" err="1"/>
              <a:t>Narain</a:t>
            </a:r>
            <a:endParaRPr lang="en-US" b="1" dirty="0"/>
          </a:p>
          <a:p>
            <a:r>
              <a:rPr lang="en-US" b="1" dirty="0"/>
              <a:t>Roshni Arul</a:t>
            </a:r>
          </a:p>
          <a:p>
            <a:r>
              <a:rPr lang="en-US" b="1" dirty="0" err="1"/>
              <a:t>Rajathusara</a:t>
            </a:r>
            <a:r>
              <a:rPr lang="en-US" b="1" dirty="0"/>
              <a:t> Nama</a:t>
            </a:r>
          </a:p>
          <a:p>
            <a:r>
              <a:rPr lang="en-US" b="1" dirty="0" err="1"/>
              <a:t>SushantH</a:t>
            </a:r>
            <a:r>
              <a:rPr lang="en-US" b="1" dirty="0"/>
              <a:t> </a:t>
            </a:r>
            <a:r>
              <a:rPr lang="en-US" b="1" dirty="0" err="1"/>
              <a:t>Chintalapati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3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6DC-1EC6-4BE3-8525-02EFA8A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451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PROBLEM STATEMENT &amp; 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4079-CB83-46D2-A5D2-842F9E47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409903" cy="4113817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To Load the Truck Fleet data of Az National Trucking into Hive and connect the same to Tableau using Drivers for analysis</a:t>
            </a:r>
          </a:p>
          <a:p>
            <a:r>
              <a:rPr lang="en-US" dirty="0"/>
              <a:t>To process the data and create analytics reports which create a visual presentation that will benefit decision-making</a:t>
            </a:r>
          </a:p>
          <a:p>
            <a:r>
              <a:rPr lang="en-US" dirty="0"/>
              <a:t>To determine and analyze the risk factor for each driver and highlight those who have exceeded the specified threshold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0409C5-DFF0-4395-B3D0-9B2F9FF5AF39}"/>
              </a:ext>
            </a:extLst>
          </p:cNvPr>
          <p:cNvSpPr/>
          <p:nvPr/>
        </p:nvSpPr>
        <p:spPr>
          <a:xfrm>
            <a:off x="290428" y="842411"/>
            <a:ext cx="2273618" cy="137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/>
              <a:t>Creating Geographic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4ECBFE-10C0-4D4A-BB4C-DD82881572CB}"/>
              </a:ext>
            </a:extLst>
          </p:cNvPr>
          <p:cNvSpPr/>
          <p:nvPr/>
        </p:nvSpPr>
        <p:spPr>
          <a:xfrm>
            <a:off x="2532500" y="1113018"/>
            <a:ext cx="2209799" cy="211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8BBBD-3DA7-4DA7-B4BB-BE5EA3C05342}"/>
              </a:ext>
            </a:extLst>
          </p:cNvPr>
          <p:cNvSpPr/>
          <p:nvPr/>
        </p:nvSpPr>
        <p:spPr>
          <a:xfrm>
            <a:off x="4812391" y="713212"/>
            <a:ext cx="2200275" cy="137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Loading the data into Hadoop file system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0E7CA2-FF74-4F7C-B7F9-251BF6EE2FCF}"/>
              </a:ext>
            </a:extLst>
          </p:cNvPr>
          <p:cNvSpPr/>
          <p:nvPr/>
        </p:nvSpPr>
        <p:spPr>
          <a:xfrm>
            <a:off x="7019421" y="1130584"/>
            <a:ext cx="2209799" cy="23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  <a:p>
            <a:pPr algn="ctr"/>
            <a:endParaRPr lang="en-IN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31D5F41-D41D-4DC8-BE54-6DF4ABB8957A}"/>
              </a:ext>
            </a:extLst>
          </p:cNvPr>
          <p:cNvSpPr/>
          <p:nvPr/>
        </p:nvSpPr>
        <p:spPr>
          <a:xfrm>
            <a:off x="9214469" y="486697"/>
            <a:ext cx="2476502" cy="16139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/>
              <a:t>Loading data into Hive tables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CD2E73-EF52-4FC3-AF57-0FB72BD4CE62}"/>
              </a:ext>
            </a:extLst>
          </p:cNvPr>
          <p:cNvSpPr/>
          <p:nvPr/>
        </p:nvSpPr>
        <p:spPr>
          <a:xfrm>
            <a:off x="10304598" y="2100692"/>
            <a:ext cx="296244" cy="772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FA7A2-A32A-499D-9C0D-B158A04FF819}"/>
              </a:ext>
            </a:extLst>
          </p:cNvPr>
          <p:cNvSpPr/>
          <p:nvPr/>
        </p:nvSpPr>
        <p:spPr>
          <a:xfrm>
            <a:off x="9779493" y="2873646"/>
            <a:ext cx="1943096" cy="141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Integrating HDFS with Tableau</a:t>
            </a:r>
          </a:p>
          <a:p>
            <a:pPr lvl="0" algn="ctr"/>
            <a:endParaRPr lang="en-US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5D545B4-E4BE-43B2-8DDC-7635840D6D57}"/>
              </a:ext>
            </a:extLst>
          </p:cNvPr>
          <p:cNvSpPr/>
          <p:nvPr/>
        </p:nvSpPr>
        <p:spPr>
          <a:xfrm>
            <a:off x="7581175" y="3149244"/>
            <a:ext cx="2218547" cy="262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ECBA54-673D-4DF9-89D6-DE4A39BB8E5D}"/>
              </a:ext>
            </a:extLst>
          </p:cNvPr>
          <p:cNvSpPr/>
          <p:nvPr/>
        </p:nvSpPr>
        <p:spPr>
          <a:xfrm>
            <a:off x="5283947" y="2844952"/>
            <a:ext cx="2305049" cy="157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/>
              <a:t>Visualization and Logistic Regression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BF5EE21E-A2D9-4920-949B-1A856A6C9E58}"/>
              </a:ext>
            </a:extLst>
          </p:cNvPr>
          <p:cNvSpPr/>
          <p:nvPr/>
        </p:nvSpPr>
        <p:spPr>
          <a:xfrm>
            <a:off x="2784313" y="3194017"/>
            <a:ext cx="2494211" cy="274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" name="Picture 2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FDE96D-DE8E-49DB-918B-8329B7991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" y="2873503"/>
            <a:ext cx="2721814" cy="1704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4C4996-EA9B-4CDC-A582-831738339498}"/>
              </a:ext>
            </a:extLst>
          </p:cNvPr>
          <p:cNvSpPr/>
          <p:nvPr/>
        </p:nvSpPr>
        <p:spPr>
          <a:xfrm>
            <a:off x="2271447" y="1258100"/>
            <a:ext cx="2080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Storing data in folder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45C2-D558-40A2-9BA4-F06FA2D516BE}"/>
              </a:ext>
            </a:extLst>
          </p:cNvPr>
          <p:cNvSpPr/>
          <p:nvPr/>
        </p:nvSpPr>
        <p:spPr>
          <a:xfrm>
            <a:off x="2532500" y="643482"/>
            <a:ext cx="2992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i="1" dirty="0"/>
              <a:t>Collecting information </a:t>
            </a:r>
          </a:p>
          <a:p>
            <a:pPr lvl="0"/>
            <a:r>
              <a:rPr lang="en-US" sz="1600" b="1" i="1" dirty="0"/>
              <a:t>from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F9014-A8B0-4B86-ABE1-DE48467F721E}"/>
              </a:ext>
            </a:extLst>
          </p:cNvPr>
          <p:cNvSpPr/>
          <p:nvPr/>
        </p:nvSpPr>
        <p:spPr>
          <a:xfrm>
            <a:off x="7019421" y="404795"/>
            <a:ext cx="1898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1" dirty="0"/>
              <a:t>Transfer datasets </a:t>
            </a:r>
          </a:p>
          <a:p>
            <a:pPr lvl="0"/>
            <a:r>
              <a:rPr lang="en-US" sz="1600" b="1" i="1" dirty="0"/>
              <a:t>from local to </a:t>
            </a:r>
          </a:p>
          <a:p>
            <a:pPr lvl="0"/>
            <a:r>
              <a:rPr lang="en-US" sz="1600" b="1" i="1" dirty="0"/>
              <a:t>Cloudera 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329ACE-E12C-41C1-BBFF-9D434ED1EB53}"/>
              </a:ext>
            </a:extLst>
          </p:cNvPr>
          <p:cNvSpPr/>
          <p:nvPr/>
        </p:nvSpPr>
        <p:spPr>
          <a:xfrm>
            <a:off x="6984371" y="1300523"/>
            <a:ext cx="2230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i="1" dirty="0"/>
              <a:t>Creating Hive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69056-CD94-445B-A236-6FCA9EF96EFA}"/>
              </a:ext>
            </a:extLst>
          </p:cNvPr>
          <p:cNvSpPr/>
          <p:nvPr/>
        </p:nvSpPr>
        <p:spPr>
          <a:xfrm>
            <a:off x="7617047" y="2348833"/>
            <a:ext cx="3696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i="1" dirty="0"/>
              <a:t>Download and install </a:t>
            </a:r>
          </a:p>
          <a:p>
            <a:pPr lvl="0"/>
            <a:r>
              <a:rPr lang="en-US" sz="1600" b="1" i="1" dirty="0"/>
              <a:t>JDBC and ODBC for </a:t>
            </a:r>
          </a:p>
          <a:p>
            <a:pPr lvl="0"/>
            <a:r>
              <a:rPr lang="en-US" sz="1600" b="1" i="1" dirty="0"/>
              <a:t>Hive and Impala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799C4-9E25-4CC7-8788-F0BBFAD0C199}"/>
              </a:ext>
            </a:extLst>
          </p:cNvPr>
          <p:cNvSpPr/>
          <p:nvPr/>
        </p:nvSpPr>
        <p:spPr>
          <a:xfrm>
            <a:off x="7607281" y="3340403"/>
            <a:ext cx="28578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i="1" dirty="0"/>
              <a:t>Connect to Cloudera Hadoop server using IP Address and Port </a:t>
            </a:r>
          </a:p>
          <a:p>
            <a:pPr lvl="0"/>
            <a:r>
              <a:rPr lang="en-US" sz="1500" b="1" i="1" dirty="0"/>
              <a:t>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18C24-C536-43F4-8D87-93E0D9508F38}"/>
              </a:ext>
            </a:extLst>
          </p:cNvPr>
          <p:cNvSpPr/>
          <p:nvPr/>
        </p:nvSpPr>
        <p:spPr>
          <a:xfrm>
            <a:off x="2903166" y="2887167"/>
            <a:ext cx="25710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i="1" dirty="0"/>
              <a:t>Calculating Risk factor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173434-EDFA-4F32-B24E-F0CE6B7BCDE0}"/>
              </a:ext>
            </a:extLst>
          </p:cNvPr>
          <p:cNvSpPr/>
          <p:nvPr/>
        </p:nvSpPr>
        <p:spPr>
          <a:xfrm>
            <a:off x="2931736" y="3358482"/>
            <a:ext cx="3275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b="1" i="1" dirty="0"/>
              <a:t>Create chart to visualize </a:t>
            </a:r>
          </a:p>
          <a:p>
            <a:pPr lvl="0"/>
            <a:r>
              <a:rPr lang="en-US" sz="1500" b="1" i="1" dirty="0"/>
              <a:t>the </a:t>
            </a:r>
            <a:r>
              <a:rPr lang="en-US" sz="1500" b="1" i="1" dirty="0" err="1"/>
              <a:t>riskfactor</a:t>
            </a:r>
            <a:endParaRPr lang="en-US" sz="150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0215-09A5-4BCE-BCB9-ED66689DEE30}"/>
              </a:ext>
            </a:extLst>
          </p:cNvPr>
          <p:cNvSpPr txBox="1"/>
          <p:nvPr/>
        </p:nvSpPr>
        <p:spPr>
          <a:xfrm>
            <a:off x="163150" y="-42167"/>
            <a:ext cx="9907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WORKFLOW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1946070-E168-447F-8967-47E4EB0253A3}"/>
              </a:ext>
            </a:extLst>
          </p:cNvPr>
          <p:cNvSpPr/>
          <p:nvPr/>
        </p:nvSpPr>
        <p:spPr>
          <a:xfrm>
            <a:off x="6207106" y="4400550"/>
            <a:ext cx="222270" cy="37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9EF84FE9-E71E-4C23-91BB-5C4F0EF2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51" y="4931717"/>
            <a:ext cx="3275369" cy="18163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A8EB6B-489D-4751-954C-4C2D10C09263}"/>
              </a:ext>
            </a:extLst>
          </p:cNvPr>
          <p:cNvSpPr/>
          <p:nvPr/>
        </p:nvSpPr>
        <p:spPr>
          <a:xfrm>
            <a:off x="4848951" y="4771307"/>
            <a:ext cx="1945646" cy="16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Training Set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DBC-0101-4E7F-8B59-8DE8C132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VISUALIZATION IN TABLEAU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21DA5AA-0C01-483D-96C8-AE45C7473D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913" y="3429000"/>
            <a:ext cx="4937125" cy="29844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CF4E97-BF0E-47DC-A6C8-9D48A1CDD1A8}"/>
              </a:ext>
            </a:extLst>
          </p:cNvPr>
          <p:cNvSpPr/>
          <p:nvPr/>
        </p:nvSpPr>
        <p:spPr>
          <a:xfrm>
            <a:off x="323850" y="1521098"/>
            <a:ext cx="5002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Truck id # A73 – (Oshkosh model) drove a total of 642,222 miles in the city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Mentosa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month of April of 2009 with an average of 4.8 mpg and a risk factor of 10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1E860-B123-4BC4-AAEB-EC3A44FFDA5F}"/>
              </a:ext>
            </a:extLst>
          </p:cNvPr>
          <p:cNvSpPr/>
          <p:nvPr/>
        </p:nvSpPr>
        <p:spPr>
          <a:xfrm>
            <a:off x="5668793" y="1232993"/>
            <a:ext cx="5868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alibri" panose="020F0502020204030204" pitchFamily="34" charset="0"/>
                <a:ea typeface="CSongGB18030C-LightHWL" panose="020A0304000101010101" pitchFamily="18" charset="-122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SongGB18030C-LightHWL" panose="020A0304000101010101" pitchFamily="18" charset="-122"/>
                <a:cs typeface="Calibri" panose="020F0502020204030204" pitchFamily="34" charset="0"/>
              </a:rPr>
              <a:t>This visualization depicts the risk factor associated with each driver(on a scale of 10) with the red bars highlighting risk factors greater than 7 and the drivers for whom an alert would be sent to the insurance company.</a:t>
            </a:r>
            <a:br>
              <a:rPr lang="en-US" dirty="0">
                <a:latin typeface="Calibri" panose="020F0502020204030204" pitchFamily="34" charset="0"/>
                <a:ea typeface="CSongGB18030C-LightHWL" panose="020A0304000101010101" pitchFamily="18" charset="-122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SongGB18030C-LightHWL" panose="020A0304000101010101" pitchFamily="18" charset="-122"/>
                <a:cs typeface="Calibri" panose="020F0502020204030204" pitchFamily="34" charset="0"/>
              </a:rPr>
              <a:t>Driver Id # A73 has a risk factor of 10 suggesting highest number of events.  </a:t>
            </a:r>
            <a:br>
              <a:rPr lang="en-US" dirty="0">
                <a:latin typeface="Calibri" panose="020F0502020204030204" pitchFamily="34" charset="0"/>
                <a:ea typeface="CSongGB18030C-LightHWL" panose="020A0304000101010101" pitchFamily="18" charset="-122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A849D57-E800-42DC-80B5-659AAA304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6339" y="3429000"/>
            <a:ext cx="4937125" cy="29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ECF0-5E26-4D9E-9B38-DA52B2F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125" cy="1325563"/>
          </a:xfrm>
        </p:spPr>
        <p:txBody>
          <a:bodyPr>
            <a:noAutofit/>
          </a:bodyPr>
          <a:lstStyle/>
          <a:p>
            <a:r>
              <a:rPr lang="en-US" sz="2500" dirty="0"/>
              <a:t>We can see that the city of Santa Rosa has the highest number of events of 14,693,724 and so the drivers need to be monitored.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2D3AC-5D35-4FE3-BC54-3E094CC8EBAB}"/>
              </a:ext>
            </a:extLst>
          </p:cNvPr>
          <p:cNvSpPr txBox="1"/>
          <p:nvPr/>
        </p:nvSpPr>
        <p:spPr>
          <a:xfrm>
            <a:off x="6416677" y="290466"/>
            <a:ext cx="5133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+mj-lt"/>
                <a:ea typeface="+mj-ea"/>
                <a:cs typeface="+mj-cs"/>
              </a:rPr>
              <a:t>Visualizing drivers associated with highest number of events. Drive A97 and A73 are reported to have highest number of events.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7AD271-43BE-487A-AB8B-DAC475FF8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850" y="2333625"/>
            <a:ext cx="4937125" cy="377190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5F18CB1-3034-416B-AFFA-702554254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000" y="2162175"/>
            <a:ext cx="5394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6739-BBDC-483B-9776-D330FFDC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2" y="496780"/>
            <a:ext cx="10515600" cy="611419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128C-9961-4769-9283-5306721A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152" y="1363610"/>
            <a:ext cx="4937760" cy="648070"/>
          </a:xfrm>
        </p:spPr>
        <p:txBody>
          <a:bodyPr/>
          <a:lstStyle/>
          <a:p>
            <a:r>
              <a:rPr lang="en-US" dirty="0"/>
              <a:t>TRAINING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5FA5D-EECE-45CB-9439-663E31699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025" y="2267091"/>
            <a:ext cx="4937125" cy="395615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08F18-3C88-4661-BAFC-975BFB463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1363608"/>
            <a:ext cx="4937760" cy="648071"/>
          </a:xfrm>
        </p:spPr>
        <p:txBody>
          <a:bodyPr/>
          <a:lstStyle/>
          <a:p>
            <a:r>
              <a:rPr lang="en-US" dirty="0"/>
              <a:t>TEST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92D0FA-63DC-4B5F-B109-180A58B24F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9850" y="2343704"/>
            <a:ext cx="5263164" cy="38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580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C696AF"/>
      </a:accent1>
      <a:accent2>
        <a:srgbClr val="BA7F85"/>
      </a:accent2>
      <a:accent3>
        <a:srgbClr val="C19C8C"/>
      </a:accent3>
      <a:accent4>
        <a:srgbClr val="B2A279"/>
      </a:accent4>
      <a:accent5>
        <a:srgbClr val="A1A77E"/>
      </a:accent5>
      <a:accent6>
        <a:srgbClr val="8EAD76"/>
      </a:accent6>
      <a:hlink>
        <a:srgbClr val="57907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310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BrushVTI</vt:lpstr>
      <vt:lpstr>BIG DATA PROJECT – GROUP 4</vt:lpstr>
      <vt:lpstr>PROBLEM STATEMENT &amp; OBJECTIVES</vt:lpstr>
      <vt:lpstr>PowerPoint Presentation</vt:lpstr>
      <vt:lpstr>DASHBOARD VISUALIZATION IN TABLEAU</vt:lpstr>
      <vt:lpstr>We can see that the city of Santa Rosa has the highest number of events of 14,693,724 and so the drivers need to be monitored.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Arul, Roshni</dc:creator>
  <cp:lastModifiedBy>Arul, Roshni</cp:lastModifiedBy>
  <cp:revision>57</cp:revision>
  <dcterms:created xsi:type="dcterms:W3CDTF">2020-04-21T20:32:36Z</dcterms:created>
  <dcterms:modified xsi:type="dcterms:W3CDTF">2020-04-25T00:09:48Z</dcterms:modified>
</cp:coreProperties>
</file>