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  <p:sldId id="257" r:id="rId7"/>
    <p:sldId id="258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309"/>
    <p:restoredTop sz="93089"/>
  </p:normalViewPr>
  <p:slideViewPr>
    <p:cSldViewPr snapToGrid="0">
      <p:cViewPr>
        <p:scale>
          <a:sx n="60" d="100"/>
          <a:sy n="60" d="100"/>
        </p:scale>
        <p:origin x="172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tre.box.com/shared/static/9iglv8kbs1pfi7z8phjl9sbpjk08spze.zip" TargetMode="External"/><Relationship Id="rId2" Type="http://schemas.openxmlformats.org/officeDocument/2006/relationships/hyperlink" Target="https://synthea.mitre.org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network&#10;&#10;AI-generated content may be incorrect.">
            <a:extLst>
              <a:ext uri="{FF2B5EF4-FFF2-40B4-BE49-F238E27FC236}">
                <a16:creationId xmlns:a16="http://schemas.microsoft.com/office/drawing/2014/main" id="{14211CD2-91D6-775D-8BBB-8D3A7FE4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42" r="-1" b="17748"/>
          <a:stretch/>
        </p:blipFill>
        <p:spPr>
          <a:xfrm>
            <a:off x="0" y="-34060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0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3C7D8-36F5-FDDF-9C95-35F692D30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5071094"/>
            <a:ext cx="11337370" cy="86802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rgbClr val="EBEBEB"/>
                </a:solidFill>
              </a:rPr>
              <a:t>AI-DRIVEN KNOWEDGE GRAPH FOR HEALTHCARE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045E4-B5F8-6DDA-DC07-0E0132863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6" y="6024033"/>
            <a:ext cx="10407602" cy="48792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AI 395T – AI IN HEATHCARE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ROSHNI VENKAT</a:t>
            </a:r>
          </a:p>
        </p:txBody>
      </p:sp>
    </p:spTree>
    <p:extLst>
      <p:ext uri="{BB962C8B-B14F-4D97-AF65-F5344CB8AC3E}">
        <p14:creationId xmlns:p14="http://schemas.microsoft.com/office/powerpoint/2010/main" val="144398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BEBF8-21BE-EDF5-446F-16B272F6C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3EB7-3F64-E22E-B230-2F1CE40E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91" y="242855"/>
            <a:ext cx="9682112" cy="1400530"/>
          </a:xfrm>
        </p:spPr>
        <p:txBody>
          <a:bodyPr/>
          <a:lstStyle/>
          <a:p>
            <a:r>
              <a:rPr lang="en-US" sz="3600" dirty="0"/>
              <a:t>Results: Patient Clustering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C49524-02CF-4991-57BC-F4D62E1DE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91" y="1075765"/>
            <a:ext cx="5258544" cy="5539380"/>
          </a:xfrm>
        </p:spPr>
        <p:txBody>
          <a:bodyPr>
            <a:normAutofit fontScale="92500"/>
          </a:bodyPr>
          <a:lstStyle/>
          <a:p>
            <a:endParaRPr lang="en-US" sz="2400" dirty="0"/>
          </a:p>
          <a:p>
            <a:r>
              <a:rPr lang="en-US" sz="2600" dirty="0"/>
              <a:t>Found 12,206 communities of patients with similar conditions</a:t>
            </a:r>
          </a:p>
          <a:p>
            <a:r>
              <a:rPr lang="en-US" sz="2600" dirty="0"/>
              <a:t>The largest community had 93 patients</a:t>
            </a:r>
          </a:p>
          <a:p>
            <a:r>
              <a:rPr lang="en-US" sz="2600" dirty="0"/>
              <a:t>The top 3 conditions prevalent in the largest community of patients were muscle pain, joint pain, and loss of taste</a:t>
            </a:r>
          </a:p>
          <a:p>
            <a:r>
              <a:rPr lang="en-US" sz="2600" dirty="0"/>
              <a:t>The figure on the right shows patients that are at the highest risk of spreading symptoms of COVID-19</a:t>
            </a:r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192ABF9-B0DD-C85B-55BE-FDD04C5A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45574"/>
            <a:ext cx="4394200" cy="1079500"/>
          </a:xfrm>
          <a:prstGeom prst="rect">
            <a:avLst/>
          </a:prstGeom>
        </p:spPr>
      </p:pic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AAAD76D-3B39-CAE9-4090-A76156E5D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3474"/>
            <a:ext cx="5697577" cy="20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6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7FB1C-C543-8FC2-001B-6C86663DD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485E-9A38-4732-782F-780BB7AA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91" y="242855"/>
            <a:ext cx="9682112" cy="1400530"/>
          </a:xfrm>
        </p:spPr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EC6835-48FE-1157-9A0B-F3BB02D4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91" y="1452282"/>
            <a:ext cx="11139391" cy="5557309"/>
          </a:xfrm>
        </p:spPr>
        <p:txBody>
          <a:bodyPr>
            <a:normAutofit/>
          </a:bodyPr>
          <a:lstStyle/>
          <a:p>
            <a:r>
              <a:rPr lang="en-US" sz="2400" dirty="0"/>
              <a:t>Improve process of Cypher query generation through more training and reinforcement learning</a:t>
            </a:r>
          </a:p>
          <a:p>
            <a:r>
              <a:rPr lang="en-US" sz="2400" dirty="0"/>
              <a:t>Expand domain knowledge integration by incorporating external datasets like clinical trials and drug interactions.</a:t>
            </a:r>
          </a:p>
          <a:p>
            <a:r>
              <a:rPr lang="en-US" sz="2400" dirty="0"/>
              <a:t>Train and test on additional data sources, including real-world healthcare data</a:t>
            </a:r>
          </a:p>
          <a:p>
            <a:r>
              <a:rPr lang="en-US" sz="2400" dirty="0"/>
              <a:t>Use the LLMs full potential by training on unstructured data like physician’s notes and patient reports</a:t>
            </a:r>
          </a:p>
          <a:p>
            <a:r>
              <a:rPr lang="en-US" sz="2400" dirty="0"/>
              <a:t>Expand Graph ML models for predicting patient visits, mortality, and next best actions</a:t>
            </a:r>
          </a:p>
          <a:p>
            <a:r>
              <a:rPr lang="en-US" sz="2400" dirty="0"/>
              <a:t>Develop explainable AI methods to improve interpretability and trust in model outputs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092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64BA-AD93-C7B3-DFBE-6D96CD4D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865" y="2728735"/>
            <a:ext cx="9404723" cy="1400530"/>
          </a:xfrm>
        </p:spPr>
        <p:txBody>
          <a:bodyPr/>
          <a:lstStyle/>
          <a:p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79444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CAE2-B172-C924-7991-66901804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0860-3738-90D7-FB50-F2ABB9DD6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50895"/>
            <a:ext cx="11061795" cy="5307105"/>
          </a:xfrm>
        </p:spPr>
        <p:txBody>
          <a:bodyPr/>
          <a:lstStyle/>
          <a:p>
            <a:r>
              <a:rPr lang="en-US" sz="2800" dirty="0">
                <a:latin typeface="+mn-lt"/>
                <a:ea typeface="Aptos" panose="020B0004020202020204" pitchFamily="34" charset="0"/>
              </a:rPr>
              <a:t>S</a:t>
            </a:r>
            <a:r>
              <a:rPr lang="en-US" sz="2800" dirty="0">
                <a:effectLst/>
                <a:latin typeface="+mn-lt"/>
                <a:ea typeface="Aptos" panose="020B0004020202020204" pitchFamily="34" charset="0"/>
              </a:rPr>
              <a:t>ignificant portion of healthcare data is unstructured and complex</a:t>
            </a:r>
          </a:p>
          <a:p>
            <a:r>
              <a:rPr lang="en-US" sz="2800" dirty="0">
                <a:latin typeface="+mn-lt"/>
                <a:ea typeface="Aptos" panose="020B0004020202020204" pitchFamily="34" charset="0"/>
              </a:rPr>
              <a:t>Most of the developer work with healthcare data involves preprocessing multiple files of tabular data and writing complex queries</a:t>
            </a:r>
          </a:p>
          <a:p>
            <a:r>
              <a:rPr lang="en-US" sz="2800" dirty="0">
                <a:effectLst/>
                <a:latin typeface="+mn-lt"/>
                <a:ea typeface="Aptos" panose="020B0004020202020204" pitchFamily="34" charset="0"/>
              </a:rPr>
              <a:t>This takes up </a:t>
            </a:r>
            <a:r>
              <a:rPr lang="en-US" sz="2800" dirty="0">
                <a:latin typeface="+mn-lt"/>
                <a:ea typeface="Aptos" panose="020B0004020202020204" pitchFamily="34" charset="0"/>
              </a:rPr>
              <a:t>lot of developer time and energy</a:t>
            </a:r>
          </a:p>
          <a:p>
            <a:r>
              <a:rPr lang="en-US" sz="2800" dirty="0">
                <a:latin typeface="+mn-lt"/>
                <a:ea typeface="Aptos" panose="020B0004020202020204" pitchFamily="34" charset="0"/>
              </a:rPr>
              <a:t>There is also a significant computational cost to repeatedly create secondary data sources</a:t>
            </a:r>
          </a:p>
          <a:p>
            <a:r>
              <a:rPr lang="en-US" sz="2800" dirty="0">
                <a:effectLst/>
                <a:latin typeface="+mn-lt"/>
                <a:ea typeface="Aptos" panose="020B0004020202020204" pitchFamily="34" charset="0"/>
              </a:rPr>
              <a:t>Restructuring how data is aggregated, stored, and queried could rapidly boost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493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415C3-43A1-12F4-EA2B-06673978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41B28-D108-3021-954A-C2E2EF3B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2985-B92E-14CC-577C-E3C5CFBF3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16057"/>
            <a:ext cx="11166137" cy="527161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Use a knowledge graph to aggregate and store </a:t>
            </a:r>
            <a:r>
              <a:rPr lang="en-US" sz="2400" dirty="0" err="1"/>
              <a:t>heathcare</a:t>
            </a:r>
            <a:r>
              <a:rPr lang="en-US" sz="2400" dirty="0"/>
              <a:t> data</a:t>
            </a:r>
          </a:p>
          <a:p>
            <a:pPr lvl="1"/>
            <a:r>
              <a:rPr lang="en-US" sz="2200" dirty="0"/>
              <a:t>This allows data to be stored as a graph with “relationships” between them rather than in tabular form</a:t>
            </a:r>
          </a:p>
          <a:p>
            <a:pPr lvl="1"/>
            <a:r>
              <a:rPr lang="en-US" sz="2200" dirty="0"/>
              <a:t>Tabular data stored in multiple files are now well-structured as a graph database</a:t>
            </a:r>
          </a:p>
          <a:p>
            <a:pPr lvl="1"/>
            <a:r>
              <a:rPr lang="en-US" sz="2200" dirty="0"/>
              <a:t>We can uncover additional insights without having to process the data further</a:t>
            </a:r>
          </a:p>
          <a:p>
            <a:r>
              <a:rPr lang="en-US" sz="2400" dirty="0"/>
              <a:t>Utilize </a:t>
            </a:r>
            <a:r>
              <a:rPr lang="en-US" sz="2400" dirty="0" err="1"/>
              <a:t>LangChain</a:t>
            </a:r>
            <a:r>
              <a:rPr lang="en-US" sz="2400" dirty="0"/>
              <a:t> and OpenAI’s LLMs to query the database using natural language</a:t>
            </a:r>
          </a:p>
          <a:p>
            <a:pPr lvl="1"/>
            <a:r>
              <a:rPr lang="en-US" sz="2200" dirty="0"/>
              <a:t>Eliminates the need to write and test complex queries</a:t>
            </a:r>
          </a:p>
          <a:p>
            <a:pPr lvl="1"/>
            <a:r>
              <a:rPr lang="en-US" sz="2200" dirty="0"/>
              <a:t>Saves significant amount of developer time and effort</a:t>
            </a:r>
          </a:p>
          <a:p>
            <a:pPr lvl="1"/>
            <a:r>
              <a:rPr lang="en-US" sz="2200" dirty="0"/>
              <a:t>Allows anyone to query the database, from doctors to researchers</a:t>
            </a:r>
          </a:p>
          <a:p>
            <a:r>
              <a:rPr lang="en-US" sz="2400" dirty="0"/>
              <a:t>Create a Graph Data Science (GDS) graph to cluster patients</a:t>
            </a:r>
          </a:p>
          <a:p>
            <a:pPr lvl="1"/>
            <a:r>
              <a:rPr lang="en-US" sz="2200" dirty="0"/>
              <a:t>Uncovers new insights about patient conditions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2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7193-B849-C0D8-2E71-6A5DC5C19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9EA3-EFBF-EFA9-3BF7-383D496B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4F630-B5C1-759D-7648-BF101B2A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09" y="1620166"/>
            <a:ext cx="5605445" cy="500475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Synthetic COVID-19 data sourced from </a:t>
            </a:r>
            <a:r>
              <a:rPr lang="en-US" sz="2400" dirty="0">
                <a:hlinkClick r:id="rId2"/>
              </a:rPr>
              <a:t>https://synthea.mitre.org/downloads</a:t>
            </a:r>
            <a:endParaRPr lang="en-US" sz="2400" dirty="0"/>
          </a:p>
          <a:p>
            <a:r>
              <a:rPr lang="en-US" sz="2400" dirty="0"/>
              <a:t>Link to dataset: </a:t>
            </a:r>
            <a:r>
              <a:rPr lang="en-US" sz="2400" b="0" i="0" u="sng" dirty="0">
                <a:effectLst/>
                <a:latin typeface="Roboto" panose="02000000000000000000" pitchFamily="2" charset="0"/>
                <a:hlinkClick r:id="rId3"/>
              </a:rPr>
              <a:t>COVID-19 10K, CSV</a:t>
            </a:r>
            <a:endParaRPr lang="en-US" sz="2400" u="sng" dirty="0">
              <a:latin typeface="Roboto" panose="02000000000000000000" pitchFamily="2" charset="0"/>
            </a:endParaRPr>
          </a:p>
          <a:p>
            <a:r>
              <a:rPr lang="en-US" sz="2400" b="0" i="0" dirty="0">
                <a:effectLst/>
                <a:latin typeface="+mn-lt"/>
              </a:rPr>
              <a:t>Tabular CSV files used in this project:</a:t>
            </a:r>
          </a:p>
          <a:p>
            <a:pPr lvl="1"/>
            <a:r>
              <a:rPr lang="en-US" sz="2400" dirty="0" err="1">
                <a:latin typeface="+mn-lt"/>
              </a:rPr>
              <a:t>Patients.csv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b="0" i="0" dirty="0" err="1">
                <a:effectLst/>
                <a:latin typeface="+mn-lt"/>
              </a:rPr>
              <a:t>Medications.csv</a:t>
            </a:r>
            <a:endParaRPr lang="en-US" sz="2400" b="0" i="0" dirty="0">
              <a:effectLst/>
              <a:latin typeface="+mn-lt"/>
            </a:endParaRPr>
          </a:p>
          <a:p>
            <a:pPr lvl="1"/>
            <a:r>
              <a:rPr lang="en-US" sz="2400" dirty="0" err="1">
                <a:latin typeface="+mn-lt"/>
              </a:rPr>
              <a:t>Encounters.csv</a:t>
            </a:r>
            <a:endParaRPr lang="en-US" sz="2400" dirty="0">
              <a:latin typeface="+mn-lt"/>
            </a:endParaRPr>
          </a:p>
          <a:p>
            <a:pPr lvl="1"/>
            <a:r>
              <a:rPr lang="en-US" sz="2400" b="0" i="0" dirty="0" err="1">
                <a:effectLst/>
                <a:latin typeface="+mn-lt"/>
              </a:rPr>
              <a:t>Conditions.csv</a:t>
            </a:r>
            <a:endParaRPr lang="en-US" sz="2400" b="0" i="0" dirty="0">
              <a:effectLst/>
              <a:latin typeface="+mn-lt"/>
            </a:endParaRPr>
          </a:p>
          <a:p>
            <a:r>
              <a:rPr lang="en-US" sz="2400" b="0" i="0" dirty="0">
                <a:effectLst/>
                <a:latin typeface="+mn-lt"/>
              </a:rPr>
              <a:t>178 conditions and 321,528 encounters (visits)</a:t>
            </a:r>
          </a:p>
          <a:p>
            <a:pPr lvl="1"/>
            <a:endParaRPr lang="en-US" b="0" i="0" dirty="0">
              <a:effectLst/>
              <a:latin typeface="+mn-lt"/>
            </a:endParaRPr>
          </a:p>
          <a:p>
            <a:endParaRPr lang="en-US" b="0" i="0" u="sng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person in a lab coat pointing at a computer screen&#10;&#10;AI-generated content may be incorrect.">
            <a:extLst>
              <a:ext uri="{FF2B5EF4-FFF2-40B4-BE49-F238E27FC236}">
                <a16:creationId xmlns:a16="http://schemas.microsoft.com/office/drawing/2014/main" id="{D27A10E3-6394-CCD2-170F-3F5F0090E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554" y="1853248"/>
            <a:ext cx="5294337" cy="372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0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 descr="A diagram of a graph&#10;&#10;AI-generated content may be incorrect.">
            <a:extLst>
              <a:ext uri="{FF2B5EF4-FFF2-40B4-BE49-F238E27FC236}">
                <a16:creationId xmlns:a16="http://schemas.microsoft.com/office/drawing/2014/main" id="{21778FC6-4AE7-4230-7560-3EF3AE077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rcRect t="3434" r="2012"/>
          <a:stretch/>
        </p:blipFill>
        <p:spPr>
          <a:xfrm>
            <a:off x="465649" y="288493"/>
            <a:ext cx="9916699" cy="3615928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621AC-3CB3-255B-4229-56FC0447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570874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77F2-2EDD-5647-0D84-8EAAF4C3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knowledge 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EA27-9492-BD58-12C1-F6EBA70A4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14007"/>
            <a:ext cx="5759609" cy="5171605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Use Neo4j to create the knowledge graph</a:t>
            </a:r>
            <a:endParaRPr lang="en-US" sz="2600" dirty="0"/>
          </a:p>
          <a:p>
            <a:r>
              <a:rPr lang="en-US" sz="2600" dirty="0"/>
              <a:t>Each table (like patients, medications etc.) becomes an entity in the graph</a:t>
            </a:r>
          </a:p>
          <a:p>
            <a:r>
              <a:rPr lang="en-US" sz="2600" dirty="0"/>
              <a:t>Structured link between the tables is represented by arrows in the graph</a:t>
            </a:r>
            <a:endParaRPr lang="en-US" sz="2400" dirty="0"/>
          </a:p>
          <a:p>
            <a:r>
              <a:rPr lang="en-US" sz="2600" dirty="0"/>
              <a:t>Build original data schema in cloud service </a:t>
            </a:r>
            <a:r>
              <a:rPr lang="en-US" sz="2600" dirty="0" err="1"/>
              <a:t>AuraDB</a:t>
            </a:r>
            <a:endParaRPr lang="en-US" sz="2600" dirty="0"/>
          </a:p>
          <a:p>
            <a:r>
              <a:rPr lang="en-US" sz="2600" dirty="0"/>
              <a:t>Save the cypher script</a:t>
            </a:r>
          </a:p>
          <a:p>
            <a:r>
              <a:rPr lang="en-US" sz="2600" dirty="0"/>
              <a:t>Run script against local instance</a:t>
            </a:r>
          </a:p>
          <a:p>
            <a:r>
              <a:rPr lang="en-US" sz="2600" dirty="0"/>
              <a:t>Data from CSV files imported into the graph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patient flow&#10;&#10;AI-generated content may be incorrect.">
            <a:extLst>
              <a:ext uri="{FF2B5EF4-FFF2-40B4-BE49-F238E27FC236}">
                <a16:creationId xmlns:a16="http://schemas.microsoft.com/office/drawing/2014/main" id="{23B17E32-8148-0BFB-B3E0-9CCAC1DA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720" y="2362199"/>
            <a:ext cx="5413303" cy="26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0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4BB8-5B76-AF77-5DD6-C1EF2C8A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91" y="242855"/>
            <a:ext cx="9682112" cy="1400530"/>
          </a:xfrm>
        </p:spPr>
        <p:txBody>
          <a:bodyPr/>
          <a:lstStyle/>
          <a:p>
            <a:r>
              <a:rPr lang="en-US" sz="3600" dirty="0"/>
              <a:t>Generate queries and responses using LLMs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6CDD2A-6D4F-CEDB-ED32-663C4A44B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91" y="1999130"/>
            <a:ext cx="10259232" cy="4195481"/>
          </a:xfrm>
        </p:spPr>
        <p:txBody>
          <a:bodyPr>
            <a:normAutofit/>
          </a:bodyPr>
          <a:lstStyle/>
          <a:p>
            <a:r>
              <a:rPr lang="en-US" sz="2400" dirty="0"/>
              <a:t>Create a cypher chain using GPT-4 and GPT-3.5</a:t>
            </a:r>
          </a:p>
          <a:p>
            <a:r>
              <a:rPr lang="en-US" sz="2400" dirty="0"/>
              <a:t>GPT-4</a:t>
            </a:r>
          </a:p>
          <a:p>
            <a:pPr lvl="1"/>
            <a:r>
              <a:rPr lang="en-US" sz="2400" dirty="0"/>
              <a:t>Generates Cypher query based on user input </a:t>
            </a:r>
          </a:p>
          <a:p>
            <a:pPr lvl="1"/>
            <a:r>
              <a:rPr lang="en-US" sz="2400" dirty="0"/>
              <a:t>Feeds query into the Neo 4j knowledge graph and retrieves query results </a:t>
            </a:r>
          </a:p>
          <a:p>
            <a:r>
              <a:rPr lang="en-US" sz="2600" dirty="0"/>
              <a:t>GPT-3.5</a:t>
            </a:r>
          </a:p>
          <a:p>
            <a:pPr lvl="1"/>
            <a:r>
              <a:rPr lang="en-US" sz="2400" dirty="0"/>
              <a:t>Processes query results</a:t>
            </a:r>
          </a:p>
          <a:p>
            <a:pPr lvl="1"/>
            <a:r>
              <a:rPr lang="en-US" sz="2400" dirty="0"/>
              <a:t>Converts the results to a natural language response as output</a:t>
            </a:r>
          </a:p>
        </p:txBody>
      </p:sp>
    </p:spTree>
    <p:extLst>
      <p:ext uri="{BB962C8B-B14F-4D97-AF65-F5344CB8AC3E}">
        <p14:creationId xmlns:p14="http://schemas.microsoft.com/office/powerpoint/2010/main" val="405652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879FD-5625-58E1-074A-F06D50A61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30E8-25B5-A193-A104-748EA2AA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91" y="242855"/>
            <a:ext cx="9682112" cy="1400530"/>
          </a:xfrm>
        </p:spPr>
        <p:txBody>
          <a:bodyPr/>
          <a:lstStyle/>
          <a:p>
            <a:r>
              <a:rPr lang="en-US" sz="3600" dirty="0"/>
              <a:t>Cluster patients using Graph Data Science and analyze mortality rates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6B555C-D35B-73E2-EA28-32BD17DE1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91" y="1643386"/>
            <a:ext cx="10686453" cy="497176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Create an undirected GDS graph of patients and conditions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Use the Louvain algorithm to create clusters (communities) of patients that have similar conditions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detected community for each patient is stored with the property “community”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Compute the most prevalent conditions in each community and patients with the highest influence in </a:t>
            </a:r>
            <a:r>
              <a:rPr lang="en-US" sz="2400"/>
              <a:t>spreading symptoms</a:t>
            </a:r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Find the mortality rate of patients using the date of death (DOD) field in the patients table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field is only populated if the patient died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Example of a case where the LLM cypher chain failed: it didn’t know which field to look for</a:t>
            </a:r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744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04745-A51D-1DB4-B72B-937523F99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60434-D307-491C-E057-4F095DB7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91" y="242855"/>
            <a:ext cx="9682112" cy="1400530"/>
          </a:xfrm>
        </p:spPr>
        <p:txBody>
          <a:bodyPr/>
          <a:lstStyle/>
          <a:p>
            <a:r>
              <a:rPr lang="en-US" sz="3600"/>
              <a:t>Results: AI-powered knowledge graph </a:t>
            </a:r>
            <a:endParaRPr lang="en-US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0AF5F7-779A-9494-A6F7-4561D858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91" y="1295400"/>
            <a:ext cx="5558117" cy="5768788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Storing the data in the Neo4j knowledge graph rather than in the tabular </a:t>
            </a:r>
            <a:r>
              <a:rPr lang="en-US" sz="2400"/>
              <a:t>form accelerated </a:t>
            </a:r>
            <a:r>
              <a:rPr lang="en-US" sz="2400" dirty="0"/>
              <a:t>performance</a:t>
            </a:r>
          </a:p>
          <a:p>
            <a:r>
              <a:rPr lang="en-US" sz="2400" dirty="0"/>
              <a:t>Responses to natural language questions were generated by LLMs in milliseconds</a:t>
            </a:r>
          </a:p>
          <a:p>
            <a:r>
              <a:rPr lang="en-US" sz="2400" dirty="0"/>
              <a:t>Most questions were answered accurately by LLMs</a:t>
            </a:r>
          </a:p>
          <a:p>
            <a:r>
              <a:rPr lang="en-US" sz="2400" dirty="0"/>
              <a:t>After thorough testing, I found that the point of failure was the cypher query generation</a:t>
            </a:r>
          </a:p>
          <a:p>
            <a:r>
              <a:rPr lang="en-US" sz="2400" dirty="0"/>
              <a:t>If it didn’t understand the question correctly, it provided an incorrect query, leading to an unrelated response</a:t>
            </a:r>
          </a:p>
          <a:p>
            <a:r>
              <a:rPr lang="en-US" sz="2400" dirty="0"/>
              <a:t>The figures to the right show the entire process of cypher query generation, and how it retrieves data from thousands of datapoints stored in the graph simultaneously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56377E-8BDD-51FC-2D0B-36CC8F969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570" y="1772764"/>
            <a:ext cx="5392186" cy="1526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6ED581-2C4D-9B9F-ADA6-ECCDA53DF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07" y="3682664"/>
            <a:ext cx="5377263" cy="215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4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384</TotalTime>
  <Words>716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Roboto</vt:lpstr>
      <vt:lpstr>Wingdings</vt:lpstr>
      <vt:lpstr>Wingdings 3</vt:lpstr>
      <vt:lpstr>Ion</vt:lpstr>
      <vt:lpstr>AI-DRIVEN KNOWEDGE GRAPH FOR HEALTHCARE INSIGHTS</vt:lpstr>
      <vt:lpstr>Problem Statement</vt:lpstr>
      <vt:lpstr>Solution</vt:lpstr>
      <vt:lpstr>Data</vt:lpstr>
      <vt:lpstr>Architecture</vt:lpstr>
      <vt:lpstr>Build knowledge graph</vt:lpstr>
      <vt:lpstr>Generate queries and responses using LLMs</vt:lpstr>
      <vt:lpstr>Cluster patients using Graph Data Science and analyze mortality rates</vt:lpstr>
      <vt:lpstr>Results: AI-powered knowledge graph </vt:lpstr>
      <vt:lpstr>Results: Patient Clustering 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Roshni Venkat</dc:creator>
  <cp:lastModifiedBy>Roshni Venkat</cp:lastModifiedBy>
  <cp:revision>76</cp:revision>
  <dcterms:created xsi:type="dcterms:W3CDTF">2025-02-24T17:30:26Z</dcterms:created>
  <dcterms:modified xsi:type="dcterms:W3CDTF">2025-02-25T05:56:03Z</dcterms:modified>
</cp:coreProperties>
</file>