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65" r:id="rId8"/>
    <p:sldId id="267" r:id="rId9"/>
    <p:sldId id="263" r:id="rId10"/>
    <p:sldId id="268" r:id="rId11"/>
    <p:sldId id="269" r:id="rId12"/>
    <p:sldId id="259" r:id="rId13"/>
    <p:sldId id="260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3350"/>
  </p:normalViewPr>
  <p:slideViewPr>
    <p:cSldViewPr snapToGrid="0">
      <p:cViewPr varScale="1">
        <p:scale>
          <a:sx n="61" d="100"/>
          <a:sy n="61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2.safelinks.protection.outlook.com/?url=https%3A%2F%2Fmitre.box.com%2Fshared%2Fstatic%2F9iglv8kbs1pfi7z8phjl9sbpjk08spze.zip&amp;data=05%7C02%7C%7C76578ec2080f4e52f8b708dbfc6a7af8%7C31d7e2a5bdd8414e9e97bea998ebdfe1%7C0%7C0%7C638381306494522768%7CUnknown%7CTWFpbGZsb3d8eyJWIjoiMC4wLjAwMDAiLCJQIjoiV2luMzIiLCJBTiI6Ik1haWwiLCJXVCI6Mn0%3D%7C3000%7C%7C%7C&amp;sdata=vCxeO8K3LOFXosPgYSSAOohjCIRi39ZaAGe21sYOyHI%3D&amp;reserved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C664-E8B6-FFF3-96C6-78A14C27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12" y="1454963"/>
            <a:ext cx="4802187" cy="3308380"/>
          </a:xfrm>
        </p:spPr>
        <p:txBody>
          <a:bodyPr>
            <a:normAutofit/>
          </a:bodyPr>
          <a:lstStyle/>
          <a:p>
            <a:r>
              <a:rPr lang="en-US"/>
              <a:t>LLM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209ED-9D4C-378D-69AF-61DB358AF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112" y="4763342"/>
            <a:ext cx="4802187" cy="1485055"/>
          </a:xfrm>
        </p:spPr>
        <p:txBody>
          <a:bodyPr>
            <a:normAutofit/>
          </a:bodyPr>
          <a:lstStyle/>
          <a:p>
            <a:r>
              <a:rPr lang="en-US"/>
              <a:t>AI 395T – AI IN HEALTHCARE</a:t>
            </a:r>
            <a:br>
              <a:rPr lang="en-US"/>
            </a:br>
            <a:r>
              <a:rPr lang="en-US"/>
              <a:t>ROSHNI VENKAT</a:t>
            </a:r>
          </a:p>
        </p:txBody>
      </p:sp>
      <p:pic>
        <p:nvPicPr>
          <p:cNvPr id="5" name="Picture 4" descr="A brain with wires and text&#10;&#10;AI-generated content may be incorrect.">
            <a:extLst>
              <a:ext uri="{FF2B5EF4-FFF2-40B4-BE49-F238E27FC236}">
                <a16:creationId xmlns:a16="http://schemas.microsoft.com/office/drawing/2014/main" id="{C4EB4D76-AD26-F57E-FCCF-BD03E02D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40" r="16362" b="-2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785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2FF91-48CF-92F1-5854-A60824FB5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8587-2CE6-38EE-9F16-201DD307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9818" cy="1400530"/>
          </a:xfrm>
        </p:spPr>
        <p:txBody>
          <a:bodyPr/>
          <a:lstStyle/>
          <a:p>
            <a:r>
              <a:rPr lang="en-US" dirty="0"/>
              <a:t>CHAIN-OF-THOUGHT</a:t>
            </a:r>
          </a:p>
        </p:txBody>
      </p:sp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BD24309-37D9-1BDD-0C6B-558453E66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402" y="3320749"/>
            <a:ext cx="8717195" cy="3368007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B2A55C-4EDF-7984-2058-65F99BB59A35}"/>
              </a:ext>
            </a:extLst>
          </p:cNvPr>
          <p:cNvSpPr txBox="1">
            <a:spLocks/>
          </p:cNvSpPr>
          <p:nvPr/>
        </p:nvSpPr>
        <p:spPr>
          <a:xfrm>
            <a:off x="417185" y="1409639"/>
            <a:ext cx="1135762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In chain-of-thought, I use both the user and system roles.</a:t>
            </a:r>
          </a:p>
          <a:p>
            <a:r>
              <a:rPr lang="en-US" sz="2400" dirty="0"/>
              <a:t>I give a clear explanation of the reasoning behind </a:t>
            </a:r>
            <a:r>
              <a:rPr lang="en-US" sz="2400" b="1" dirty="0"/>
              <a:t>why </a:t>
            </a:r>
            <a:r>
              <a:rPr lang="en-US" sz="2400" dirty="0"/>
              <a:t>the other patient with similar conditions and vitals requires hospitalization</a:t>
            </a:r>
          </a:p>
          <a:p>
            <a:r>
              <a:rPr lang="en-US" sz="2400" dirty="0"/>
              <a:t>This worked and ChatGPT finally gave the correct output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80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7870-9F00-FC23-0307-A1F0438F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EFC1-3A6F-0842-31A4-E793BFAA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9818" cy="1400530"/>
          </a:xfrm>
        </p:spPr>
        <p:txBody>
          <a:bodyPr/>
          <a:lstStyle/>
          <a:p>
            <a:r>
              <a:rPr lang="en-US" dirty="0"/>
              <a:t>TREE-OF-THOUGHT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B94EDF4-BF58-71D7-8D5B-F1B0AF48C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535" y="4445374"/>
            <a:ext cx="8194280" cy="22480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9F9EF0-1DA7-55C0-0189-7B593377F201}"/>
              </a:ext>
            </a:extLst>
          </p:cNvPr>
          <p:cNvSpPr txBox="1">
            <a:spLocks/>
          </p:cNvSpPr>
          <p:nvPr/>
        </p:nvSpPr>
        <p:spPr>
          <a:xfrm>
            <a:off x="417185" y="1409639"/>
            <a:ext cx="1160548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In tree-of-thought, I create three hypothetical medical experts to evaluate whether the patient requires hospitalization</a:t>
            </a:r>
          </a:p>
          <a:p>
            <a:r>
              <a:rPr lang="en-US" sz="2400" dirty="0"/>
              <a:t>I explain why each expert believes that the patient requires/does not require hospitalization </a:t>
            </a:r>
          </a:p>
          <a:p>
            <a:r>
              <a:rPr lang="en-US" sz="2400" dirty="0"/>
              <a:t>I ask the model to make the final decision after hearing the input from the medical experts</a:t>
            </a:r>
          </a:p>
          <a:p>
            <a:r>
              <a:rPr lang="en-US" sz="2400" dirty="0"/>
              <a:t>This method also proved to be successful with the model returning the correct output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806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B3EB-B594-E016-C369-AF79F949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78" y="287867"/>
            <a:ext cx="9404723" cy="140053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E0E6-1091-314D-6B33-81255F52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" y="1422400"/>
            <a:ext cx="11311467" cy="4961466"/>
          </a:xfrm>
        </p:spPr>
        <p:txBody>
          <a:bodyPr>
            <a:noAutofit/>
          </a:bodyPr>
          <a:lstStyle/>
          <a:p>
            <a:r>
              <a:rPr lang="en-US" sz="2400" dirty="0"/>
              <a:t>The shot-based learning methods (zero-shot, one-shot, two-shot) returned incorrect predictions, whereas the in-context learning methods (chain-of-thought and tree-of-thought) produced the correct prediction.</a:t>
            </a:r>
          </a:p>
          <a:p>
            <a:r>
              <a:rPr lang="en-US" sz="2400" dirty="0"/>
              <a:t>The key difference between these approaches was that </a:t>
            </a:r>
            <a:r>
              <a:rPr lang="en-US" sz="2400" b="1" dirty="0"/>
              <a:t>reasoning and step-by-step logical explanations</a:t>
            </a:r>
            <a:r>
              <a:rPr lang="en-US" sz="2400" dirty="0"/>
              <a:t> were explicitly incorporated in chain-of-thought and tree-of-thought methods. While one-shot and two-shot learning provided similar examples, they lacked explanations, leading to incorrect predictions. This highlights that </a:t>
            </a:r>
            <a:r>
              <a:rPr lang="en-US" sz="2400" b="1" dirty="0"/>
              <a:t>just providing examples is not always sufficient</a:t>
            </a:r>
            <a:r>
              <a:rPr lang="en-US" sz="2400" dirty="0"/>
              <a:t>—the model benefits from a </a:t>
            </a:r>
            <a:r>
              <a:rPr lang="en-US" sz="2400" b="1" dirty="0"/>
              <a:t>clear breakdown of reasoning</a:t>
            </a:r>
            <a:r>
              <a:rPr lang="en-US" sz="2400" dirty="0"/>
              <a:t> to reach the right decision.</a:t>
            </a:r>
          </a:p>
          <a:p>
            <a:r>
              <a:rPr lang="en-US" sz="2400" dirty="0"/>
              <a:t>This experiment illustrates that </a:t>
            </a:r>
            <a:r>
              <a:rPr lang="en-US" sz="2400" b="1" dirty="0"/>
              <a:t>reasoning and logic play a crucial role in effective prompting</a:t>
            </a:r>
            <a:r>
              <a:rPr lang="en-US" sz="2400" dirty="0"/>
              <a:t>. The more explanation and information given in the prompt, the more accurate the model's response becomes.</a:t>
            </a:r>
          </a:p>
        </p:txBody>
      </p:sp>
    </p:spTree>
    <p:extLst>
      <p:ext uri="{BB962C8B-B14F-4D97-AF65-F5344CB8AC3E}">
        <p14:creationId xmlns:p14="http://schemas.microsoft.com/office/powerpoint/2010/main" val="327103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A4C4-75FC-ED6A-3B73-B0C38FB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44" y="109006"/>
            <a:ext cx="9404723" cy="1400530"/>
          </a:xfrm>
        </p:spPr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55CB-CB84-0802-71FE-036245DC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09271"/>
            <a:ext cx="11734800" cy="4195481"/>
          </a:xfrm>
        </p:spPr>
        <p:txBody>
          <a:bodyPr>
            <a:noAutofit/>
          </a:bodyPr>
          <a:lstStyle/>
          <a:p>
            <a:r>
              <a:rPr lang="en-US" sz="2400" dirty="0"/>
              <a:t>I was quite impressed with ChatGPT’s predictions and the quality of responses generated. However, achieving the correct prediction was not straightforward—I had to experiment with multiple reasoning techniques and in-context learning approaches before coming to the correct prediction</a:t>
            </a:r>
          </a:p>
          <a:p>
            <a:r>
              <a:rPr lang="en-US" sz="2400" dirty="0"/>
              <a:t>By analyzing chain-of-thought and tree-of-thought learning methods, I realized that simply presenting a dataset or examples is not enough. The model performs significantly better when given explicit reasoning steps or when multiple perspectives (tree-of-thought) are considered.</a:t>
            </a:r>
          </a:p>
          <a:p>
            <a:r>
              <a:rPr lang="en-US" sz="2400" dirty="0"/>
              <a:t>Moving forward, I can improve predictions by:</a:t>
            </a:r>
          </a:p>
          <a:p>
            <a:pPr lvl="1"/>
            <a:r>
              <a:rPr lang="en-US" sz="2200" dirty="0"/>
              <a:t>Using step-by-step explanations along with in-context examples.</a:t>
            </a:r>
          </a:p>
          <a:p>
            <a:pPr lvl="1"/>
            <a:r>
              <a:rPr lang="en-US" sz="2400" dirty="0"/>
              <a:t>Refining prompt engineering: Testing variations that provide reasoning and ranking of severity</a:t>
            </a:r>
          </a:p>
          <a:p>
            <a:pPr lvl="1"/>
            <a:r>
              <a:rPr lang="en-US" sz="2400" dirty="0"/>
              <a:t>Providing decision trees with an explanation of each possible route</a:t>
            </a:r>
          </a:p>
        </p:txBody>
      </p:sp>
    </p:spTree>
    <p:extLst>
      <p:ext uri="{BB962C8B-B14F-4D97-AF65-F5344CB8AC3E}">
        <p14:creationId xmlns:p14="http://schemas.microsoft.com/office/powerpoint/2010/main" val="152993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851F-5629-7258-7101-ACD07F306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074" y="1447800"/>
            <a:ext cx="11383926" cy="3329581"/>
          </a:xfrm>
        </p:spPr>
        <p:txBody>
          <a:bodyPr/>
          <a:lstStyle/>
          <a:p>
            <a:r>
              <a:rPr lang="en-US" sz="5400" dirty="0"/>
              <a:t>BONUS: CHATGPT EMBEDDINGS FOR HOSPITALIZATION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9458C-EEB1-79D6-A66B-6CAEFEB2D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79F7-543C-5E75-0DBF-37615D70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8022" cy="1400530"/>
          </a:xfrm>
        </p:spPr>
        <p:txBody>
          <a:bodyPr/>
          <a:lstStyle/>
          <a:p>
            <a:r>
              <a:rPr lang="en-US" sz="3600" dirty="0"/>
              <a:t>DATA FILTERING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75BE-E825-8C26-A3DF-E82D4824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3892021" cy="4195481"/>
          </a:xfrm>
        </p:spPr>
        <p:txBody>
          <a:bodyPr>
            <a:noAutofit/>
          </a:bodyPr>
          <a:lstStyle/>
          <a:p>
            <a:r>
              <a:rPr lang="en-US" sz="2400" dirty="0"/>
              <a:t>Upload files from local</a:t>
            </a:r>
          </a:p>
          <a:p>
            <a:r>
              <a:rPr lang="en-US" sz="2400" dirty="0"/>
              <a:t>Define the target column (hospitalization) based on the encounter class</a:t>
            </a:r>
          </a:p>
          <a:p>
            <a:r>
              <a:rPr lang="en-US" sz="2400" dirty="0"/>
              <a:t>Merge all three tables: evaluations, conditions and observations on the patient column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8D2F92B-DDFD-2A11-3CD7-964BF9BD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12" y="2007985"/>
            <a:ext cx="7047857" cy="1421015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330EDED-513B-BED1-E0EF-ADAD0B2B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613" y="4247422"/>
            <a:ext cx="7047856" cy="14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5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F6DB0-91C9-ADE8-2664-C2BDE631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5BCF-AACE-3B59-8982-CF0567C4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8022" cy="1400530"/>
          </a:xfrm>
        </p:spPr>
        <p:txBody>
          <a:bodyPr/>
          <a:lstStyle/>
          <a:p>
            <a:r>
              <a:rPr lang="en-US" sz="3600" dirty="0"/>
              <a:t>GENERATE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E269-E00B-F790-0AAC-BDEAB078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" y="1511582"/>
            <a:ext cx="4473270" cy="4552034"/>
          </a:xfrm>
        </p:spPr>
        <p:txBody>
          <a:bodyPr>
            <a:noAutofit/>
          </a:bodyPr>
          <a:lstStyle/>
          <a:p>
            <a:r>
              <a:rPr lang="en-US" sz="2800" dirty="0"/>
              <a:t>Use OpenAI’s model “text-embedding-ada-002” to generate embeddings for the train dataset</a:t>
            </a:r>
          </a:p>
          <a:p>
            <a:r>
              <a:rPr lang="en-US" sz="2800" dirty="0"/>
              <a:t>Next, we will use the embeddings as input to a Random Forest Classifier for hospitalization prediction</a:t>
            </a:r>
          </a:p>
          <a:p>
            <a:endParaRPr lang="en-US" sz="2800" dirty="0"/>
          </a:p>
        </p:txBody>
      </p:sp>
      <p:pic>
        <p:nvPicPr>
          <p:cNvPr id="9" name="Picture 8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34C2ED85-D96E-C7EF-C02A-49D8F1AE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28" y="2349317"/>
            <a:ext cx="6724249" cy="26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3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40D3-FE0F-F736-295B-5EA6B29E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C326-0F73-388F-387A-62955C2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88022" cy="1400530"/>
          </a:xfrm>
        </p:spPr>
        <p:txBody>
          <a:bodyPr/>
          <a:lstStyle/>
          <a:p>
            <a:r>
              <a:rPr lang="en-US" sz="3600" dirty="0"/>
              <a:t>RANDOM FOREST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F252-54E1-DAE5-0ED4-38FFB082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34" y="1227089"/>
            <a:ext cx="4344595" cy="4552034"/>
          </a:xfrm>
        </p:spPr>
        <p:txBody>
          <a:bodyPr>
            <a:noAutofit/>
          </a:bodyPr>
          <a:lstStyle/>
          <a:p>
            <a:r>
              <a:rPr lang="en-US" sz="2800" dirty="0"/>
              <a:t>Split the dataset for training and testing (80-20 split)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dirty="0"/>
              <a:t>Use random forest classifier to train the model using embeddings generated by ChatGPT</a:t>
            </a:r>
          </a:p>
          <a:p>
            <a:r>
              <a:rPr lang="en-US" sz="2800" dirty="0"/>
              <a:t>Testing this model on the test data gives an accuracy of 94.5%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4792EB45-4FCD-DFE9-0659-1C317CDA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81" y="3697676"/>
            <a:ext cx="4635500" cy="887367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E1FACAC-B06D-B2A9-59B1-591319A6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381" y="4585043"/>
            <a:ext cx="4635500" cy="1790700"/>
          </a:xfrm>
          <a:prstGeom prst="rect">
            <a:avLst/>
          </a:prstGeom>
        </p:spPr>
      </p:pic>
      <p:pic>
        <p:nvPicPr>
          <p:cNvPr id="10" name="Picture 9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ED3FF658-DDC1-BB7C-58D2-EFE4CC205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923" y="2042539"/>
            <a:ext cx="7349066" cy="16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0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2825-30CD-2A35-7753-57427F60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0615-1FE1-0016-A9A9-A5A47444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22890"/>
            <a:ext cx="11492753" cy="4894729"/>
          </a:xfrm>
        </p:spPr>
        <p:txBody>
          <a:bodyPr>
            <a:noAutofit/>
          </a:bodyPr>
          <a:lstStyle/>
          <a:p>
            <a:r>
              <a:rPr lang="en-US" sz="2800" dirty="0"/>
              <a:t>Predict if a COVID-19 patient needs to be hospitalized</a:t>
            </a:r>
          </a:p>
          <a:p>
            <a:r>
              <a:rPr lang="en-US" sz="2800" dirty="0"/>
              <a:t>We have seen several patients with COVID-19 symptoms who don’t realize the severity until it is too late. </a:t>
            </a:r>
          </a:p>
          <a:p>
            <a:r>
              <a:rPr lang="en-US" sz="2800" dirty="0"/>
              <a:t>This could have been prevented if they were hospitalized. </a:t>
            </a:r>
          </a:p>
          <a:p>
            <a:r>
              <a:rPr lang="en-US" sz="2800" dirty="0"/>
              <a:t>In this project, I build a predictor that tells if a patient needs to be hospitalized based on their observations and conditions.</a:t>
            </a:r>
          </a:p>
          <a:p>
            <a:r>
              <a:rPr lang="en-US" sz="2800" dirty="0"/>
              <a:t>It will help doctors better understand which patients to admit and the symptoms they need to look out for.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60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5DB7-0327-0360-6F49-ED147DF6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7565"/>
            <a:ext cx="9404723" cy="1400530"/>
          </a:xfrm>
        </p:spPr>
        <p:txBody>
          <a:bodyPr/>
          <a:lstStyle/>
          <a:p>
            <a:r>
              <a:rPr lang="en-US" dirty="0"/>
              <a:t>MEDICAL 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1431-58A9-266F-36B3-D4FF1A980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10891464" cy="4195481"/>
          </a:xfrm>
        </p:spPr>
        <p:txBody>
          <a:bodyPr>
            <a:noAutofit/>
          </a:bodyPr>
          <a:lstStyle/>
          <a:p>
            <a:r>
              <a:rPr lang="en-US" sz="2400" dirty="0"/>
              <a:t>I used the 10k synthesized COVID-19 data provided in the assignment instructions</a:t>
            </a:r>
          </a:p>
          <a:p>
            <a:r>
              <a:rPr lang="en-US" sz="2400" dirty="0"/>
              <a:t>Link to dataset: </a:t>
            </a:r>
            <a:r>
              <a:rPr lang="en-US" sz="2400" b="0" i="0" u="sng" dirty="0">
                <a:effectLst/>
                <a:latin typeface="LatoWeb"/>
                <a:hlinkClick r:id="rId2"/>
              </a:rPr>
              <a:t>https://mitre.box.com/shared/static/9iglv8kbs1pfi7z8phjl9sbpjk08spze.zipLinks to an external site.</a:t>
            </a:r>
            <a:endParaRPr lang="en-US" sz="2400" dirty="0"/>
          </a:p>
          <a:p>
            <a:r>
              <a:rPr lang="en-US" sz="2400" dirty="0"/>
              <a:t>From this dataset, the following tables are made used of:</a:t>
            </a:r>
          </a:p>
          <a:p>
            <a:pPr lvl="1"/>
            <a:r>
              <a:rPr lang="en-US" sz="2400" dirty="0" err="1"/>
              <a:t>conditions.csv</a:t>
            </a:r>
            <a:r>
              <a:rPr lang="en-US" sz="2400" dirty="0"/>
              <a:t>: used to get patient conditions like fever, sore throat, cough etc.</a:t>
            </a:r>
          </a:p>
          <a:p>
            <a:pPr lvl="1"/>
            <a:r>
              <a:rPr lang="en-US" sz="2400" dirty="0" err="1"/>
              <a:t>observations.csv</a:t>
            </a:r>
            <a:r>
              <a:rPr lang="en-US" sz="2400" dirty="0"/>
              <a:t>: used to get patient vitals like heart rate, breathing rate, oxygen saturation etc.</a:t>
            </a:r>
          </a:p>
          <a:p>
            <a:pPr lvl="1"/>
            <a:r>
              <a:rPr lang="en-US" sz="2400" dirty="0" err="1"/>
              <a:t>encounters.csv</a:t>
            </a:r>
            <a:r>
              <a:rPr lang="en-US" sz="2400" dirty="0"/>
              <a:t>: used to get the hospitalization target field. The encounter types “inpatient” and “emergency” indicate hospitalization</a:t>
            </a:r>
          </a:p>
        </p:txBody>
      </p:sp>
    </p:spTree>
    <p:extLst>
      <p:ext uri="{BB962C8B-B14F-4D97-AF65-F5344CB8AC3E}">
        <p14:creationId xmlns:p14="http://schemas.microsoft.com/office/powerpoint/2010/main" val="23936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2BD9-59A2-7AD2-6605-442248886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81" y="415829"/>
            <a:ext cx="10177837" cy="3329581"/>
          </a:xfrm>
        </p:spPr>
        <p:txBody>
          <a:bodyPr/>
          <a:lstStyle/>
          <a:p>
            <a:r>
              <a:rPr lang="en-US" sz="6600" dirty="0"/>
              <a:t>METHODS EMPLOYED – SHOT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1F72A-4FDB-889D-9687-B359018F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016188"/>
            <a:ext cx="10029963" cy="162261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 used zero-shot, one-shot and two-shot learning to see whether ChatGPT would be successful in predicting whether the patient requires hospitalization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9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BE7-86C9-AB9D-D760-CE6A4EE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4E5A-288B-E211-E100-77899F5B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52" y="1331260"/>
            <a:ext cx="10748029" cy="4195481"/>
          </a:xfrm>
        </p:spPr>
        <p:txBody>
          <a:bodyPr>
            <a:normAutofit/>
          </a:bodyPr>
          <a:lstStyle/>
          <a:p>
            <a:r>
              <a:rPr lang="en-US" sz="2800" dirty="0"/>
              <a:t>I engineered prompts to predict my target variable: whether the patient requires hospitalization</a:t>
            </a:r>
          </a:p>
          <a:p>
            <a:r>
              <a:rPr lang="en-US" sz="2800" dirty="0"/>
              <a:t>Some of the features I included in my prompts were the patient’s symptoms like fever, sore throat and fatigue, and their vitals: heart rate, respiratory rate and hemoglobin level</a:t>
            </a:r>
          </a:p>
          <a:p>
            <a:r>
              <a:rPr lang="en-US" sz="2800" dirty="0"/>
              <a:t>First, I started with this prompt using only the user role</a:t>
            </a:r>
          </a:p>
          <a:p>
            <a:endParaRPr lang="en-US" sz="2800" dirty="0"/>
          </a:p>
        </p:txBody>
      </p:sp>
      <p:pic>
        <p:nvPicPr>
          <p:cNvPr id="7" name="Picture 6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874E3755-B63A-428C-60F6-9ED6A625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8" y="4763351"/>
            <a:ext cx="8919881" cy="18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90E6-ECFD-BF57-F28C-2E95FEA17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9D87-5E8E-BAE5-2F12-D2B53D2D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2E26-95FB-6286-1754-996950D2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53" y="1550894"/>
            <a:ext cx="10748029" cy="4195481"/>
          </a:xfrm>
        </p:spPr>
        <p:txBody>
          <a:bodyPr>
            <a:normAutofit/>
          </a:bodyPr>
          <a:lstStyle/>
          <a:p>
            <a:r>
              <a:rPr lang="en-US" sz="2800" dirty="0"/>
              <a:t>It returned the wrong prediction</a:t>
            </a:r>
          </a:p>
          <a:p>
            <a:r>
              <a:rPr lang="en-US" sz="2800" dirty="0"/>
              <a:t>Then I tried the same prompt with a system role as well: </a:t>
            </a:r>
            <a:r>
              <a:rPr lang="en-US" dirty="0">
                <a:solidFill>
                  <a:srgbClr val="FF0000"/>
                </a:solidFill>
              </a:rPr>
              <a:t>“You are a doctor and an expert in determining whether a patient requires hospitalization based on patient condition and vitals.”</a:t>
            </a:r>
          </a:p>
          <a:p>
            <a:endParaRPr lang="en-US" sz="2800" dirty="0"/>
          </a:p>
        </p:txBody>
      </p:sp>
      <p:pic>
        <p:nvPicPr>
          <p:cNvPr id="8" name="Picture 7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245BE389-688D-2FEA-E4CC-13D981FB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39" y="3378409"/>
            <a:ext cx="8702679" cy="22319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CDC488-7E94-F90B-10B3-F8B79AB697F1}"/>
              </a:ext>
            </a:extLst>
          </p:cNvPr>
          <p:cNvSpPr txBox="1"/>
          <p:nvPr/>
        </p:nvSpPr>
        <p:spPr>
          <a:xfrm>
            <a:off x="457853" y="5746375"/>
            <a:ext cx="11178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This also gave me the wrong prediction. I decided to try the same prompt with one-shot and two-shot learning</a:t>
            </a:r>
          </a:p>
        </p:txBody>
      </p:sp>
    </p:spTree>
    <p:extLst>
      <p:ext uri="{BB962C8B-B14F-4D97-AF65-F5344CB8AC3E}">
        <p14:creationId xmlns:p14="http://schemas.microsoft.com/office/powerpoint/2010/main" val="325023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DF0D7-67A9-CFE6-9953-F0D0AA46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318-BAFE-7B73-8BAA-7455726F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0" y="199388"/>
            <a:ext cx="10039818" cy="1400530"/>
          </a:xfrm>
        </p:spPr>
        <p:txBody>
          <a:bodyPr/>
          <a:lstStyle/>
          <a:p>
            <a:r>
              <a:rPr lang="en-US" dirty="0"/>
              <a:t>ONE-SHOT LEARNING</a:t>
            </a:r>
          </a:p>
        </p:txBody>
      </p:sp>
      <p:pic>
        <p:nvPicPr>
          <p:cNvPr id="9" name="Content Placeholder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A31DFA4-E144-4E1A-04D4-DB7B3466C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865" y="3871367"/>
            <a:ext cx="8526676" cy="273389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48C048-14BA-D8A2-EAD2-5D4F23174B56}"/>
              </a:ext>
            </a:extLst>
          </p:cNvPr>
          <p:cNvSpPr txBox="1">
            <a:spLocks/>
          </p:cNvSpPr>
          <p:nvPr/>
        </p:nvSpPr>
        <p:spPr>
          <a:xfrm>
            <a:off x="417185" y="1109318"/>
            <a:ext cx="1135762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In one-shot learning, I give an example of a patient with similar vitals and conditions that returns “yes” for hospitalization </a:t>
            </a:r>
          </a:p>
          <a:p>
            <a:pPr lvl="1"/>
            <a:r>
              <a:rPr lang="en-US" sz="2400" dirty="0"/>
              <a:t>Fever and fatigue remained the same, but they were experiencing cough instead of a sore throat</a:t>
            </a:r>
          </a:p>
          <a:p>
            <a:pPr lvl="1"/>
            <a:r>
              <a:rPr lang="en-US" sz="2400" dirty="0"/>
              <a:t>Their vitals are also identical and in the same range</a:t>
            </a:r>
          </a:p>
          <a:p>
            <a:r>
              <a:rPr lang="en-US" sz="2400" dirty="0"/>
              <a:t>However, ChatGPT still gave the wrong prediction</a:t>
            </a:r>
          </a:p>
          <a:p>
            <a:pPr lvl="1"/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15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07DDF-95C7-DC5E-DD63-0FA60489E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2BB1-0EDA-0C5E-1F52-F8B1E6B6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9818" cy="1400530"/>
          </a:xfrm>
        </p:spPr>
        <p:txBody>
          <a:bodyPr/>
          <a:lstStyle/>
          <a:p>
            <a:r>
              <a:rPr lang="en-US" dirty="0"/>
              <a:t>TWO-SHOT LEARNING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99085FA-89EF-144B-2352-F6B669E01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66" y="3383892"/>
            <a:ext cx="7910059" cy="317814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1D5C70-BB83-AF73-C998-1F9947E2C8D7}"/>
              </a:ext>
            </a:extLst>
          </p:cNvPr>
          <p:cNvSpPr txBox="1">
            <a:spLocks/>
          </p:cNvSpPr>
          <p:nvPr/>
        </p:nvSpPr>
        <p:spPr>
          <a:xfrm>
            <a:off x="417185" y="1409639"/>
            <a:ext cx="1135762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/>
              <a:t>I give examples of two patients with one of them requiring hospitalization and the other one not requiring hospitalization</a:t>
            </a:r>
          </a:p>
          <a:p>
            <a:r>
              <a:rPr lang="en-US" sz="2400" dirty="0"/>
              <a:t>The patient with similar conditions and vitals requires hospitalization</a:t>
            </a:r>
          </a:p>
          <a:p>
            <a:r>
              <a:rPr lang="en-US" sz="2400" dirty="0"/>
              <a:t>Surprisingly, this did not yield the right answer either</a:t>
            </a:r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8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6B0DD-E9AE-6B3C-CE78-105CDF6ED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5FBC-4DFF-4A26-725B-74CD90F9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10500566" cy="3329581"/>
          </a:xfrm>
        </p:spPr>
        <p:txBody>
          <a:bodyPr/>
          <a:lstStyle/>
          <a:p>
            <a:r>
              <a:rPr lang="en-US" sz="6600" dirty="0"/>
              <a:t>METHODS EMPLOYED –</a:t>
            </a:r>
            <a:br>
              <a:rPr lang="en-US" sz="6600" dirty="0"/>
            </a:br>
            <a:r>
              <a:rPr lang="en-US" sz="6600" dirty="0"/>
              <a:t>IN-CONTEXT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71AB6-5765-59F1-D588-AF4599223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60033"/>
            <a:ext cx="9500604" cy="155199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 used CHAIN-OF-THOUGHT and Tree-of-thought learning to see whether ChatGPT would be successful in predicting whether the patient requires hospitalization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66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958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Courier New</vt:lpstr>
      <vt:lpstr>LatoWeb</vt:lpstr>
      <vt:lpstr>Wingdings</vt:lpstr>
      <vt:lpstr>Wingdings 3</vt:lpstr>
      <vt:lpstr>Ion</vt:lpstr>
      <vt:lpstr>LLM TUTORIAL</vt:lpstr>
      <vt:lpstr>HEALTHCARE ISSUE</vt:lpstr>
      <vt:lpstr>MEDICAL DATASET USED</vt:lpstr>
      <vt:lpstr>METHODS EMPLOYED – SHOT LEARNING</vt:lpstr>
      <vt:lpstr>ZERO-SHOT LEARNING</vt:lpstr>
      <vt:lpstr>ZERO-SHOT LEARNING</vt:lpstr>
      <vt:lpstr>ONE-SHOT LEARNING</vt:lpstr>
      <vt:lpstr>TWO-SHOT LEARNING</vt:lpstr>
      <vt:lpstr>METHODS EMPLOYED – IN-CONTEXT LEARNING</vt:lpstr>
      <vt:lpstr>CHAIN-OF-THOUGHT</vt:lpstr>
      <vt:lpstr>TREE-OF-THOUGHT</vt:lpstr>
      <vt:lpstr>EVALUATION</vt:lpstr>
      <vt:lpstr>POSSIBLE IMPROVEMENTS</vt:lpstr>
      <vt:lpstr>BONUS: CHATGPT EMBEDDINGS FOR HOSPITALIZATION PREDICTION</vt:lpstr>
      <vt:lpstr>DATA FILTERING AND PROCESSING</vt:lpstr>
      <vt:lpstr>GENERATE EMBEDDINGS</vt:lpstr>
      <vt:lpstr>RANDOM FOREST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Roshni Venkat</dc:creator>
  <cp:lastModifiedBy>Roshni Venkat</cp:lastModifiedBy>
  <cp:revision>83</cp:revision>
  <dcterms:created xsi:type="dcterms:W3CDTF">2025-02-21T00:02:39Z</dcterms:created>
  <dcterms:modified xsi:type="dcterms:W3CDTF">2025-02-22T06:01:39Z</dcterms:modified>
</cp:coreProperties>
</file>