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7" r:id="rId3"/>
    <p:sldId id="258" r:id="rId4"/>
    <p:sldId id="261" r:id="rId5"/>
    <p:sldId id="259" r:id="rId6"/>
    <p:sldId id="268" r:id="rId7"/>
    <p:sldId id="263" r:id="rId8"/>
    <p:sldId id="264" r:id="rId9"/>
    <p:sldId id="265" r:id="rId10"/>
    <p:sldId id="269"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jpeg"/><Relationship Id="rId3" Type="http://schemas.openxmlformats.org/officeDocument/2006/relationships/hyperlink" Target="mailto:Roshanparida277@gmail.com" TargetMode="External"/><Relationship Id="rId2" Type="http://schemas.openxmlformats.org/officeDocument/2006/relationships/hyperlink" Target="https://github.com/Subham966/Analysis_of_SuperStore_Dataset-IBM_Internship_Project_for_DataAnalysis" TargetMode="Externa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hyperlink" Target="https://github.com/Sachinnavgale/-The-Spark-Foundation-Tasks" TargetMode="External"/><Relationship Id="rId4" Type="http://schemas.openxmlformats.org/officeDocument/2006/relationships/hyperlink" Target="https://github.com/alairdata/Superstore_Analysis" TargetMode="External"/><Relationship Id="rId3" Type="http://schemas.openxmlformats.org/officeDocument/2006/relationships/hyperlink" Target="https://medium.com/analytics-vidhya/exploratory-data-analysis-super-store-cb91c37bcb06" TargetMode="External"/><Relationship Id="rId2" Type="http://schemas.openxmlformats.org/officeDocument/2006/relationships/hyperlink" Target="https://github.com/roshp21/Analysis_of_SuperStore_Dataset-IBM_Internship_DataAnalysis" TargetMode="Externa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6.jpeg"/><Relationship Id="rId3" Type="http://schemas.openxmlformats.org/officeDocument/2006/relationships/hyperlink" Target="https://creativecommons.org/licenses/by-sa/3.0/" TargetMode="External"/><Relationship Id="rId2" Type="http://schemas.openxmlformats.org/officeDocument/2006/relationships/hyperlink" Target="https://www.flickr.com/photos/pedrosz/33786992190/in/photolist-TtDaE7-znpDpU-2gDLhU9-F6zAq3-2jmnc8N-8Y4m7k-EEFzwc-72QzNR-2fha2oJ-88aUWg-25ATJM1-2ht7iV5-hqcPng-yAxZxZ-22Y97cY-7TWZ7w-u7GjB-4jdcgF-2iwqsY" TargetMode="Externa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tile tx="0" ty="0" sx="100000" sy="100000" flip="none" algn="tl"/>
        </a:blip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025" y="862965"/>
            <a:ext cx="10993755" cy="2433320"/>
          </a:xfrm>
        </p:spPr>
        <p:txBody>
          <a:bodyPr>
            <a:normAutofit fontScale="90000"/>
          </a:bodyPr>
          <a:lstStyle/>
          <a:p>
            <a:pPr algn="ctr"/>
            <a:br>
              <a:rPr lang="en-US" sz="3100" b="1" dirty="0">
                <a:solidFill>
                  <a:srgbClr val="FF0000"/>
                </a:solidFill>
                <a:hlinkClick r:id="rId2"/>
              </a:rPr>
            </a:br>
            <a:r>
              <a:rPr lang="en-IN" altLang="en-US" sz="3100" b="1" dirty="0">
                <a:solidFill>
                  <a:srgbClr val="FF0000"/>
                </a:solidFill>
              </a:rPr>
              <a:t>IBM SKILLSbUILD iNTERNSHIP Project</a:t>
            </a:r>
            <a:br>
              <a:rPr lang="en-US" sz="3100" b="1" dirty="0">
                <a:solidFill>
                  <a:srgbClr val="FF0000"/>
                </a:solidFill>
              </a:rPr>
            </a:br>
            <a:br>
              <a:rPr lang="en-US" sz="3100" b="1" dirty="0">
                <a:solidFill>
                  <a:srgbClr val="FF0000"/>
                </a:solidFill>
              </a:rPr>
            </a:br>
            <a:r>
              <a:rPr lang="en-US" sz="2700" b="1" dirty="0">
                <a:solidFill>
                  <a:srgbClr val="FF0000"/>
                </a:solidFill>
              </a:rPr>
              <a:t>Topic: </a:t>
            </a:r>
            <a:r>
              <a:rPr lang="en-IN" altLang="en-US" sz="2700" b="1" u="sng" dirty="0">
                <a:solidFill>
                  <a:schemeClr val="tx1"/>
                </a:solidFill>
              </a:rPr>
              <a:t>Analysis of Superstore dataset</a:t>
            </a:r>
            <a:br>
              <a:rPr lang="en-IN" sz="2700" b="1" u="sng" dirty="0">
                <a:solidFill>
                  <a:schemeClr val="tx1"/>
                </a:solidFill>
              </a:rPr>
            </a:br>
            <a:br>
              <a:rPr lang="en-GB" sz="3600" dirty="0"/>
            </a:br>
            <a:endParaRPr lang="en-US" dirty="0"/>
          </a:p>
        </p:txBody>
      </p:sp>
      <p:sp>
        <p:nvSpPr>
          <p:cNvPr id="3" name="Subtitle 2"/>
          <p:cNvSpPr>
            <a:spLocks noGrp="1"/>
          </p:cNvSpPr>
          <p:nvPr>
            <p:ph type="subTitle" idx="1"/>
          </p:nvPr>
        </p:nvSpPr>
        <p:spPr>
          <a:xfrm>
            <a:off x="581194" y="2711116"/>
            <a:ext cx="11302176" cy="3994484"/>
          </a:xfrm>
        </p:spPr>
        <p:txBody>
          <a:bodyPr>
            <a:normAutofit lnSpcReduction="10000"/>
          </a:bodyPr>
          <a:lstStyle/>
          <a:p>
            <a:r>
              <a:rPr kumimoji="0" lang="en-GB" sz="2600" b="1" i="0" u="none" strike="noStrike" kern="1200" cap="all" spc="0" normalizeH="0" baseline="0" noProof="0" dirty="0">
                <a:ln>
                  <a:noFill/>
                </a:ln>
                <a:solidFill>
                  <a:srgbClr val="FF0000"/>
                </a:solidFill>
                <a:effectLst/>
                <a:uLnTx/>
                <a:uFillTx/>
                <a:latin typeface="Agency FB" panose="020B0503020202020204" pitchFamily="34" charset="0"/>
                <a:ea typeface="+mj-ea"/>
                <a:cs typeface="+mj-cs"/>
              </a:rPr>
              <a:t>Student Details:</a:t>
            </a:r>
            <a:endParaRPr lang="en-GB" sz="2600" b="1" dirty="0">
              <a:solidFill>
                <a:srgbClr val="FF0000"/>
              </a:solidFill>
              <a:latin typeface="Agency FB" panose="020B0503020202020204" pitchFamily="34" charset="0"/>
              <a:ea typeface="Calibri" panose="020F0502020204030204" pitchFamily="34" charset="0"/>
              <a:cs typeface="Calibri" panose="020F0502020204030204" pitchFamily="34" charset="0"/>
            </a:endParaRPr>
          </a:p>
          <a:p>
            <a:pPr>
              <a:lnSpc>
                <a:spcPct val="100000"/>
              </a:lnSpc>
            </a:pPr>
            <a:r>
              <a:rPr lang="en-GB" sz="22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Name: </a:t>
            </a:r>
            <a:r>
              <a:rPr lang="en-GB"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Roshan Parida</a:t>
            </a:r>
            <a:endParaRPr lang="en-GB"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r>
              <a:rPr lang="en-GB" sz="22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Skillsbuilds Email: </a:t>
            </a:r>
            <a:r>
              <a:rPr lang="en-GB" sz="22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hlinkClick r:id="rId3"/>
              </a:rPr>
              <a:t>roshanparida277@gmail.com</a:t>
            </a:r>
            <a:endParaRPr lang="en-GB" sz="22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r>
              <a:rPr lang="en-GB" sz="22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College Name: </a:t>
            </a:r>
            <a:r>
              <a:rPr lang="en-GB"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C.V. Raman Global University</a:t>
            </a:r>
            <a:endParaRPr lang="en-GB" sz="22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r>
              <a:rPr lang="en-GB" sz="22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State: </a:t>
            </a:r>
            <a:r>
              <a:rPr lang="en-GB"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Odisha</a:t>
            </a:r>
            <a:endParaRPr lang="en-GB"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r>
              <a:rPr lang="en-GB" sz="22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Internship Domain: </a:t>
            </a:r>
            <a:r>
              <a:rPr lang="en-GB"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Data Analy</a:t>
            </a:r>
            <a:r>
              <a:rPr lang="en-IN" altLang="en-GB"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tics (DA)</a:t>
            </a:r>
            <a:endParaRPr lang="en-GB"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r>
              <a:rPr lang="en-GB" sz="22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Internship Start &amp; End Date: </a:t>
            </a:r>
            <a:r>
              <a:rPr lang="en-GB" sz="2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12/06/2023 – 24/07/2023</a:t>
            </a:r>
            <a:endParaRPr lang="en-GB" sz="2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r>
              <a:rPr lang="en-GB" sz="22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Organization: </a:t>
            </a:r>
            <a:r>
              <a:rPr lang="en-GB"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DGT</a:t>
            </a:r>
            <a:endParaRPr lang="en-GB" sz="2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A person in a suit and tie&#10;&#10;Description automatically generated"/>
          <p:cNvPicPr>
            <a:picLocks noChangeAspect="1"/>
          </p:cNvPicPr>
          <p:nvPr/>
        </p:nvPicPr>
        <p:blipFill rotWithShape="1">
          <a:blip r:embed="rId4"/>
          <a:srcRect t="5879"/>
          <a:stretch>
            <a:fillRect/>
          </a:stretch>
        </p:blipFill>
        <p:spPr>
          <a:xfrm>
            <a:off x="9127957" y="3201187"/>
            <a:ext cx="2482849" cy="29499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0"/>
            <a:ext cx="11029616" cy="1540042"/>
          </a:xfrm>
        </p:spPr>
        <p:txBody>
          <a:bodyPr anchor="ctr"/>
          <a:lstStyle/>
          <a:p>
            <a:pPr algn="ctr"/>
            <a:r>
              <a:rPr lang="en-GB" dirty="0"/>
              <a:t>Results</a:t>
            </a:r>
            <a:endParaRPr lang="en-US" dirty="0"/>
          </a:p>
        </p:txBody>
      </p:sp>
      <p:sp>
        <p:nvSpPr>
          <p:cNvPr id="3" name="Content Placeholder 2"/>
          <p:cNvSpPr>
            <a:spLocks noGrp="1"/>
          </p:cNvSpPr>
          <p:nvPr>
            <p:ph idx="1"/>
          </p:nvPr>
        </p:nvSpPr>
        <p:spPr>
          <a:xfrm>
            <a:off x="385011" y="1540042"/>
            <a:ext cx="11373852" cy="5317958"/>
          </a:xfrm>
        </p:spPr>
        <p:txBody>
          <a:bodyPr>
            <a:normAutofit lnSpcReduction="10000"/>
          </a:bodyPr>
          <a:lstStyle/>
          <a:p>
            <a:r>
              <a:rPr lang="en-US" sz="1800" b="1" dirty="0">
                <a:latin typeface="Times New Roman" panose="02020603050405020304" pitchFamily="18" charset="0"/>
                <a:cs typeface="Times New Roman" panose="02020603050405020304" pitchFamily="18" charset="0"/>
              </a:rPr>
              <a:t>Sales = 2,296,195.59 </a:t>
            </a:r>
            <a:r>
              <a:rPr lang="en-US" sz="1800" dirty="0">
                <a:latin typeface="Times New Roman" panose="02020603050405020304" pitchFamily="18" charset="0"/>
                <a:cs typeface="Times New Roman" panose="02020603050405020304" pitchFamily="18" charset="0"/>
              </a:rPr>
              <a:t>and </a:t>
            </a:r>
            <a:r>
              <a:rPr lang="en-US" sz="1800" b="1" dirty="0">
                <a:latin typeface="Times New Roman" panose="02020603050405020304" pitchFamily="18" charset="0"/>
                <a:cs typeface="Times New Roman" panose="02020603050405020304" pitchFamily="18" charset="0"/>
              </a:rPr>
              <a:t>Profit = 286,41.42 </a:t>
            </a:r>
            <a:r>
              <a:rPr lang="en-US" sz="1800" dirty="0">
                <a:latin typeface="Times New Roman" panose="02020603050405020304" pitchFamily="18" charset="0"/>
                <a:cs typeface="Times New Roman" panose="02020603050405020304" pitchFamily="18" charset="0"/>
              </a:rPr>
              <a:t>of the company.</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Out of </a:t>
            </a:r>
            <a:r>
              <a:rPr lang="en-US" sz="1800" b="1" dirty="0">
                <a:latin typeface="Times New Roman" panose="02020603050405020304" pitchFamily="18" charset="0"/>
                <a:cs typeface="Times New Roman" panose="02020603050405020304" pitchFamily="18" charset="0"/>
              </a:rPr>
              <a:t>Top 10 States</a:t>
            </a:r>
            <a:r>
              <a:rPr lang="en-US" sz="1800" dirty="0">
                <a:latin typeface="Times New Roman" panose="02020603050405020304" pitchFamily="18" charset="0"/>
                <a:cs typeface="Times New Roman" panose="02020603050405020304" pitchFamily="18" charset="0"/>
              </a:rPr>
              <a:t>. Most sales &amp; profit were done in </a:t>
            </a:r>
            <a:r>
              <a:rPr lang="en-US" sz="1800" b="1" dirty="0">
                <a:latin typeface="Times New Roman" panose="02020603050405020304" pitchFamily="18" charset="0"/>
                <a:cs typeface="Times New Roman" panose="02020603050405020304" pitchFamily="18" charset="0"/>
              </a:rPr>
              <a:t>‘California’ </a:t>
            </a:r>
            <a:r>
              <a:rPr lang="en-US" sz="1800" dirty="0">
                <a:latin typeface="Times New Roman" panose="02020603050405020304" pitchFamily="18" charset="0"/>
                <a:cs typeface="Times New Roman" panose="02020603050405020304" pitchFamily="18" charset="0"/>
              </a:rPr>
              <a:t>followed by </a:t>
            </a:r>
            <a:r>
              <a:rPr lang="en-US" sz="1800" b="1" dirty="0">
                <a:latin typeface="Times New Roman" panose="02020603050405020304" pitchFamily="18" charset="0"/>
                <a:cs typeface="Times New Roman" panose="02020603050405020304" pitchFamily="18" charset="0"/>
              </a:rPr>
              <a:t>‘New York</a:t>
            </a:r>
            <a:r>
              <a:rPr lang="en-US" sz="1800" dirty="0">
                <a:latin typeface="Times New Roman" panose="02020603050405020304" pitchFamily="18" charset="0"/>
                <a:cs typeface="Times New Roman" panose="02020603050405020304" pitchFamily="18" charset="0"/>
              </a:rPr>
              <a:t>’. So, the company should focus on above 2 states to make most profit and most quantity sales are done there only.</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Most sales and profit were made in </a:t>
            </a:r>
            <a:r>
              <a:rPr lang="en-US" sz="1800" b="1" dirty="0">
                <a:latin typeface="Times New Roman" panose="02020603050405020304" pitchFamily="18" charset="0"/>
                <a:cs typeface="Times New Roman" panose="02020603050405020304" pitchFamily="18" charset="0"/>
              </a:rPr>
              <a:t>‘West’ Region </a:t>
            </a:r>
            <a:r>
              <a:rPr lang="en-US" sz="1800" dirty="0">
                <a:latin typeface="Times New Roman" panose="02020603050405020304" pitchFamily="18" charset="0"/>
                <a:cs typeface="Times New Roman" panose="02020603050405020304" pitchFamily="18" charset="0"/>
              </a:rPr>
              <a:t>followed by </a:t>
            </a:r>
            <a:r>
              <a:rPr lang="en-US" sz="1800" b="1" dirty="0">
                <a:latin typeface="Times New Roman" panose="02020603050405020304" pitchFamily="18" charset="0"/>
                <a:cs typeface="Times New Roman" panose="02020603050405020304" pitchFamily="18" charset="0"/>
              </a:rPr>
              <a:t>‘East’.</a:t>
            </a:r>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‘Consumer’ </a:t>
            </a:r>
            <a:r>
              <a:rPr lang="en-US" sz="1800" dirty="0">
                <a:latin typeface="Times New Roman" panose="02020603050405020304" pitchFamily="18" charset="0"/>
                <a:cs typeface="Times New Roman" panose="02020603050405020304" pitchFamily="18" charset="0"/>
              </a:rPr>
              <a:t>segment made the most sales and profit as compared to ‘Corporate’ and ‘Home Office’ segments.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 </a:t>
            </a:r>
            <a:r>
              <a:rPr lang="en-US" sz="1800" b="1" dirty="0">
                <a:latin typeface="Times New Roman" panose="02020603050405020304" pitchFamily="18" charset="0"/>
                <a:cs typeface="Times New Roman" panose="02020603050405020304" pitchFamily="18" charset="0"/>
              </a:rPr>
              <a:t>‘Technology’ </a:t>
            </a:r>
            <a:r>
              <a:rPr lang="en-US" sz="1800" dirty="0">
                <a:latin typeface="Times New Roman" panose="02020603050405020304" pitchFamily="18" charset="0"/>
                <a:cs typeface="Times New Roman" panose="02020603050405020304" pitchFamily="18" charset="0"/>
              </a:rPr>
              <a:t>category business we get more Profit as compared to other two business. These is because of  less Discount. So, we should shift focus on ‘Furniture’ category due to less profit and more discount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We must concentrate on the Sales &amp; Profit  of </a:t>
            </a:r>
            <a:r>
              <a:rPr lang="en-US" sz="1800" b="1" dirty="0">
                <a:latin typeface="Times New Roman" panose="02020603050405020304" pitchFamily="18" charset="0"/>
                <a:cs typeface="Times New Roman" panose="02020603050405020304" pitchFamily="18" charset="0"/>
              </a:rPr>
              <a:t>‘Arizona’,  ‘Colorado’, ‘North Carolina’, ‘Ohio’, ‘Texas’ </a:t>
            </a:r>
            <a:r>
              <a:rPr lang="en-US" sz="1800" dirty="0">
                <a:latin typeface="Times New Roman" panose="02020603050405020304" pitchFamily="18" charset="0"/>
                <a:cs typeface="Times New Roman" panose="02020603050405020304" pitchFamily="18" charset="0"/>
              </a:rPr>
              <a:t>states.</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Visualization cluster graphs </a:t>
            </a:r>
            <a:r>
              <a:rPr lang="en-US" sz="1800" dirty="0">
                <a:latin typeface="Times New Roman" panose="02020603050405020304" pitchFamily="18" charset="0"/>
                <a:cs typeface="Times New Roman" panose="02020603050405020304" pitchFamily="18" charset="0"/>
              </a:rPr>
              <a:t>are plotted for analytical insights on category, region, segment, states.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 </a:t>
            </a:r>
            <a:r>
              <a:rPr lang="en-US" sz="1800" b="1" dirty="0">
                <a:latin typeface="Times New Roman" panose="02020603050405020304" pitchFamily="18" charset="0"/>
                <a:cs typeface="Times New Roman" panose="02020603050405020304" pitchFamily="18" charset="0"/>
              </a:rPr>
              <a:t>‘Ship Mode’ Analysis</a:t>
            </a:r>
            <a:r>
              <a:rPr lang="en-US" sz="1800" dirty="0">
                <a:latin typeface="Times New Roman" panose="02020603050405020304" pitchFamily="18" charset="0"/>
                <a:cs typeface="Times New Roman" panose="02020603050405020304" pitchFamily="18" charset="0"/>
              </a:rPr>
              <a:t>, most value was made on ‘Standard Class’  but the </a:t>
            </a:r>
            <a:r>
              <a:rPr lang="en-US" sz="1800" b="1" dirty="0">
                <a:latin typeface="Times New Roman" panose="02020603050405020304" pitchFamily="18" charset="0"/>
                <a:cs typeface="Times New Roman" panose="02020603050405020304" pitchFamily="18" charset="0"/>
              </a:rPr>
              <a:t>Most Sales </a:t>
            </a:r>
            <a:r>
              <a:rPr lang="en-US" sz="1800" dirty="0">
                <a:latin typeface="Times New Roman" panose="02020603050405020304" pitchFamily="18" charset="0"/>
                <a:cs typeface="Times New Roman" panose="02020603050405020304" pitchFamily="18" charset="0"/>
              </a:rPr>
              <a:t>were made on </a:t>
            </a:r>
            <a:r>
              <a:rPr lang="en-US" sz="1800" b="1" dirty="0">
                <a:latin typeface="Times New Roman" panose="02020603050405020304" pitchFamily="18" charset="0"/>
                <a:cs typeface="Times New Roman" panose="02020603050405020304" pitchFamily="18" charset="0"/>
              </a:rPr>
              <a:t>‘Same Day’ </a:t>
            </a:r>
            <a:r>
              <a:rPr lang="en-US" sz="1800" dirty="0">
                <a:latin typeface="Times New Roman" panose="02020603050405020304" pitchFamily="18" charset="0"/>
                <a:cs typeface="Times New Roman" panose="02020603050405020304" pitchFamily="18" charset="0"/>
              </a:rPr>
              <a:t>and </a:t>
            </a:r>
            <a:r>
              <a:rPr lang="en-US" sz="1800" b="1" dirty="0">
                <a:latin typeface="Times New Roman" panose="02020603050405020304" pitchFamily="18" charset="0"/>
                <a:cs typeface="Times New Roman" panose="02020603050405020304" pitchFamily="18" charset="0"/>
              </a:rPr>
              <a:t>‘Second Class’. Most Profit </a:t>
            </a:r>
            <a:r>
              <a:rPr lang="en-US" sz="1800" dirty="0">
                <a:latin typeface="Times New Roman" panose="02020603050405020304" pitchFamily="18" charset="0"/>
                <a:cs typeface="Times New Roman" panose="02020603050405020304" pitchFamily="18" charset="0"/>
              </a:rPr>
              <a:t>was made on </a:t>
            </a:r>
            <a:r>
              <a:rPr lang="en-US" sz="1800" b="1" dirty="0">
                <a:latin typeface="Times New Roman" panose="02020603050405020304" pitchFamily="18" charset="0"/>
                <a:cs typeface="Times New Roman" panose="02020603050405020304" pitchFamily="18" charset="0"/>
              </a:rPr>
              <a:t>‘First Class’</a:t>
            </a:r>
            <a:r>
              <a:rPr lang="en-US" sz="1800" dirty="0">
                <a:latin typeface="Times New Roman" panose="02020603050405020304" pitchFamily="18" charset="0"/>
                <a:cs typeface="Times New Roman" panose="02020603050405020304" pitchFamily="18" charset="0"/>
              </a:rPr>
              <a:t> followed by </a:t>
            </a:r>
            <a:r>
              <a:rPr lang="en-US" sz="1800" b="1" dirty="0">
                <a:latin typeface="Times New Roman" panose="02020603050405020304" pitchFamily="18" charset="0"/>
                <a:cs typeface="Times New Roman" panose="02020603050405020304" pitchFamily="18" charset="0"/>
              </a:rPr>
              <a:t>‘Second Class’</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Similarly,  </a:t>
            </a:r>
            <a:r>
              <a:rPr lang="en-US" sz="1800" b="1" dirty="0">
                <a:latin typeface="Times New Roman" panose="02020603050405020304" pitchFamily="18" charset="0"/>
                <a:cs typeface="Times New Roman" panose="02020603050405020304" pitchFamily="18" charset="0"/>
              </a:rPr>
              <a:t>Most Quantity </a:t>
            </a:r>
            <a:r>
              <a:rPr lang="en-US" sz="1800" dirty="0">
                <a:latin typeface="Times New Roman" panose="02020603050405020304" pitchFamily="18" charset="0"/>
                <a:cs typeface="Times New Roman" panose="02020603050405020304" pitchFamily="18" charset="0"/>
              </a:rPr>
              <a:t>was transported in ‘Second Class’ &amp; ‘Standard Class’ and </a:t>
            </a:r>
            <a:r>
              <a:rPr lang="en-US" sz="1800" b="1" dirty="0">
                <a:latin typeface="Times New Roman" panose="02020603050405020304" pitchFamily="18" charset="0"/>
                <a:cs typeface="Times New Roman" panose="02020603050405020304" pitchFamily="18" charset="0"/>
              </a:rPr>
              <a:t>Most Discount </a:t>
            </a:r>
            <a:r>
              <a:rPr lang="en-US" sz="1800" dirty="0">
                <a:latin typeface="Times New Roman" panose="02020603050405020304" pitchFamily="18" charset="0"/>
                <a:cs typeface="Times New Roman" panose="02020603050405020304" pitchFamily="18" charset="0"/>
              </a:rPr>
              <a:t>were given in ‘First Class’ followed by ‘Standard Class’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Hence,  To get good profit in any business you must focus on increasing sales but not giving more discount.</a:t>
            </a:r>
            <a:endParaRPr lang="en-US" sz="20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22937"/>
          </a:xfrm>
        </p:spPr>
        <p:txBody>
          <a:bodyPr anchor="b">
            <a:normAutofit fontScale="90000"/>
          </a:bodyPr>
          <a:lstStyle/>
          <a:p>
            <a:pPr algn="ctr"/>
            <a:r>
              <a:rPr lang="en-GB" dirty="0"/>
              <a:t>links</a:t>
            </a:r>
            <a:endParaRPr lang="en-US" dirty="0"/>
          </a:p>
        </p:txBody>
      </p:sp>
      <p:pic>
        <p:nvPicPr>
          <p:cNvPr id="5" name="Picture 4" descr="A blue and white thank you sign&#10;&#10;Description automatically generated"/>
          <p:cNvPicPr>
            <a:picLocks noChangeAspect="1"/>
          </p:cNvPicPr>
          <p:nvPr/>
        </p:nvPicPr>
        <p:blipFill>
          <a:blip r:embed="rId1"/>
          <a:stretch>
            <a:fillRect/>
          </a:stretch>
        </p:blipFill>
        <p:spPr>
          <a:xfrm>
            <a:off x="7977760" y="2072358"/>
            <a:ext cx="3633047" cy="3633047"/>
          </a:xfrm>
          <a:prstGeom prst="rect">
            <a:avLst/>
          </a:prstGeom>
          <a:noFill/>
        </p:spPr>
      </p:pic>
      <p:sp>
        <p:nvSpPr>
          <p:cNvPr id="3" name="Content Placeholder 2"/>
          <p:cNvSpPr>
            <a:spLocks noGrp="1"/>
          </p:cNvSpPr>
          <p:nvPr>
            <p:ph sz="half" idx="2"/>
          </p:nvPr>
        </p:nvSpPr>
        <p:spPr>
          <a:xfrm>
            <a:off x="581192" y="1393371"/>
            <a:ext cx="7396567" cy="5029200"/>
          </a:xfrm>
        </p:spPr>
        <p:txBody>
          <a:bodyPr anchor="ctr">
            <a:normAutofit/>
          </a:bodyPr>
          <a:lstStyle/>
          <a:p>
            <a:pPr marL="0" indent="0">
              <a:lnSpc>
                <a:spcPct val="100000"/>
              </a:lnSpc>
            </a:pPr>
            <a:r>
              <a:rPr lang="en-US" sz="2000" b="1" u="sng" dirty="0">
                <a:latin typeface="Times New Roman" panose="02020603050405020304" pitchFamily="18" charset="0"/>
                <a:cs typeface="Times New Roman" panose="02020603050405020304" pitchFamily="18" charset="0"/>
              </a:rPr>
              <a:t>GitHub Link:</a:t>
            </a:r>
            <a:endParaRPr lang="en-US" sz="2000" b="1" u="sng" dirty="0">
              <a:latin typeface="Times New Roman" panose="02020603050405020304" pitchFamily="18" charset="0"/>
              <a:cs typeface="Times New Roman" panose="02020603050405020304" pitchFamily="18" charset="0"/>
            </a:endParaRPr>
          </a:p>
          <a:p>
            <a:pPr marL="0" indent="0">
              <a:lnSpc>
                <a:spcPct val="100000"/>
              </a:lnSpc>
            </a:pPr>
            <a:r>
              <a:rPr lang="en-US" sz="2000" dirty="0">
                <a:latin typeface="Times New Roman" panose="02020603050405020304" pitchFamily="18" charset="0"/>
                <a:cs typeface="Times New Roman" panose="02020603050405020304" pitchFamily="18" charset="0"/>
                <a:hlinkClick r:id="rId2"/>
              </a:rPr>
              <a:t>https://github.com/roshp21/Analysis_of_SuperStore_Dataset-IBM_Internship_DataAnalysis</a:t>
            </a:r>
            <a:endParaRPr lang="en-US" sz="2000" dirty="0">
              <a:latin typeface="Times New Roman" panose="02020603050405020304" pitchFamily="18" charset="0"/>
              <a:cs typeface="Times New Roman" panose="02020603050405020304" pitchFamily="18" charset="0"/>
            </a:endParaRPr>
          </a:p>
          <a:p>
            <a:pPr marL="0" indent="0">
              <a:lnSpc>
                <a:spcPct val="100000"/>
              </a:lnSpc>
            </a:pPr>
            <a:endParaRPr lang="en-US" sz="2000" dirty="0">
              <a:latin typeface="Times New Roman" panose="02020603050405020304" pitchFamily="18" charset="0"/>
              <a:cs typeface="Times New Roman" panose="02020603050405020304" pitchFamily="18" charset="0"/>
            </a:endParaRPr>
          </a:p>
          <a:p>
            <a:pPr marL="0" indent="0">
              <a:lnSpc>
                <a:spcPct val="100000"/>
              </a:lnSpc>
            </a:pPr>
            <a:r>
              <a:rPr lang="en-US" sz="2000" b="1" u="sng" dirty="0">
                <a:latin typeface="Times New Roman" panose="02020603050405020304" pitchFamily="18" charset="0"/>
                <a:cs typeface="Times New Roman" panose="02020603050405020304" pitchFamily="18" charset="0"/>
              </a:rPr>
              <a:t>Reference:</a:t>
            </a:r>
            <a:endParaRPr lang="en-US" sz="2000" b="1" u="sng" dirty="0">
              <a:latin typeface="Times New Roman" panose="02020603050405020304" pitchFamily="18" charset="0"/>
              <a:cs typeface="Times New Roman" panose="02020603050405020304" pitchFamily="18" charset="0"/>
            </a:endParaRPr>
          </a:p>
          <a:p>
            <a:pPr marL="0" indent="0">
              <a:lnSpc>
                <a:spcPct val="100000"/>
              </a:lnSpc>
            </a:pPr>
            <a:r>
              <a:rPr lang="en-US" sz="2000" dirty="0">
                <a:latin typeface="Times New Roman" panose="02020603050405020304" pitchFamily="18" charset="0"/>
                <a:cs typeface="Times New Roman" panose="02020603050405020304" pitchFamily="18" charset="0"/>
                <a:hlinkClick r:id="rId3"/>
              </a:rPr>
              <a:t>https://medium.com/analytics-vidhya/exploratory-data-analysis-super-store-cb91c37bcb06</a:t>
            </a:r>
            <a:endParaRPr lang="en-US" sz="2000" dirty="0">
              <a:latin typeface="Times New Roman" panose="02020603050405020304" pitchFamily="18" charset="0"/>
              <a:cs typeface="Times New Roman" panose="02020603050405020304" pitchFamily="18" charset="0"/>
            </a:endParaRPr>
          </a:p>
          <a:p>
            <a:pPr marL="0" indent="0">
              <a:lnSpc>
                <a:spcPct val="100000"/>
              </a:lnSpc>
            </a:pPr>
            <a:r>
              <a:rPr lang="en-US" sz="2000" dirty="0">
                <a:latin typeface="Times New Roman" panose="02020603050405020304" pitchFamily="18" charset="0"/>
                <a:cs typeface="Times New Roman" panose="02020603050405020304" pitchFamily="18" charset="0"/>
                <a:hlinkClick r:id="rId4"/>
              </a:rPr>
              <a:t>https://github.com/alairdata/Superstore_Analysis</a:t>
            </a:r>
            <a:endParaRPr lang="en-US" sz="2000" dirty="0">
              <a:latin typeface="Times New Roman" panose="02020603050405020304" pitchFamily="18" charset="0"/>
              <a:cs typeface="Times New Roman" panose="02020603050405020304" pitchFamily="18" charset="0"/>
            </a:endParaRPr>
          </a:p>
          <a:p>
            <a:pPr marL="0" indent="0">
              <a:lnSpc>
                <a:spcPct val="100000"/>
              </a:lnSpc>
            </a:pPr>
            <a:r>
              <a:rPr lang="en-US" sz="2000" dirty="0">
                <a:latin typeface="Times New Roman" panose="02020603050405020304" pitchFamily="18" charset="0"/>
                <a:cs typeface="Times New Roman" panose="02020603050405020304" pitchFamily="18" charset="0"/>
                <a:hlinkClick r:id="rId5"/>
              </a:rPr>
              <a:t>https://github.com/Sachinnavgale/-The-Spark-Foundation-Tasks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629339"/>
          </a:xfrm>
        </p:spPr>
        <p:txBody>
          <a:bodyPr>
            <a:normAutofit/>
          </a:bodyPr>
          <a:lstStyle/>
          <a:p>
            <a:pPr algn="ctr"/>
            <a:r>
              <a:rPr lang="en-GB" dirty="0"/>
              <a:t>Analysis of Superstore Dataset</a:t>
            </a:r>
            <a:endParaRPr lang="en-US" dirty="0"/>
          </a:p>
        </p:txBody>
      </p:sp>
      <p:sp>
        <p:nvSpPr>
          <p:cNvPr id="3" name="Content Placeholder 2"/>
          <p:cNvSpPr>
            <a:spLocks noGrp="1"/>
          </p:cNvSpPr>
          <p:nvPr>
            <p:ph idx="1"/>
          </p:nvPr>
        </p:nvSpPr>
        <p:spPr>
          <a:xfrm>
            <a:off x="449179" y="1828800"/>
            <a:ext cx="7251032" cy="4668253"/>
          </a:xfrm>
        </p:spPr>
        <p:txBody>
          <a:bodyPr>
            <a:normAutofit/>
          </a:bodyPr>
          <a:lstStyle/>
          <a:p>
            <a:pPr marL="0" indent="0" algn="just">
              <a:buNone/>
            </a:pPr>
            <a:r>
              <a:rPr lang="en-IN" sz="2000" dirty="0">
                <a:latin typeface="Times New Roman" panose="02020603050405020304" pitchFamily="18" charset="0"/>
                <a:ea typeface="Calibri" panose="020F0502020204030204" pitchFamily="34" charset="0"/>
                <a:cs typeface="Times New Roman" panose="02020603050405020304" pitchFamily="18" charset="0"/>
              </a:rPr>
              <a:t>A </a:t>
            </a:r>
            <a:r>
              <a:rPr lang="en-IN" sz="2000" b="1" dirty="0">
                <a:latin typeface="Times New Roman" panose="02020603050405020304" pitchFamily="18" charset="0"/>
                <a:ea typeface="Calibri" panose="020F0502020204030204" pitchFamily="34" charset="0"/>
                <a:cs typeface="Times New Roman" panose="02020603050405020304" pitchFamily="18" charset="0"/>
              </a:rPr>
              <a:t>Superstore dataset</a:t>
            </a:r>
            <a:r>
              <a:rPr lang="en-IN" sz="2000" dirty="0">
                <a:latin typeface="Times New Roman" panose="02020603050405020304" pitchFamily="18" charset="0"/>
                <a:ea typeface="Calibri" panose="020F0502020204030204" pitchFamily="34" charset="0"/>
                <a:cs typeface="Times New Roman" panose="02020603050405020304" pitchFamily="18" charset="0"/>
              </a:rPr>
              <a:t>, a kind of a simulation where you perform extensive data analysis to deliver insights on how the company can increase its profits while minimizing the losses.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This project focuses on analyzing the Sample Superstore dataset, which contains sales data from a fictional retail store. The dataset was obtained from </a:t>
            </a:r>
            <a:r>
              <a:rPr lang="en-US" sz="2000" b="1" dirty="0">
                <a:latin typeface="Times New Roman" panose="02020603050405020304" pitchFamily="18" charset="0"/>
                <a:cs typeface="Times New Roman" panose="02020603050405020304" pitchFamily="18" charset="0"/>
              </a:rPr>
              <a:t>Kaggle</a:t>
            </a:r>
            <a:r>
              <a:rPr lang="en-US" sz="2000" dirty="0">
                <a:latin typeface="Times New Roman" panose="02020603050405020304" pitchFamily="18" charset="0"/>
                <a:cs typeface="Times New Roman" panose="02020603050405020304" pitchFamily="18" charset="0"/>
              </a:rPr>
              <a:t> - an online community of data scientists and machine learning practitioners plus a repository of datasets that the users can upload. This data set was in the form of a csv file and could be mainly used for data pre-processing, exploratory data analysis, visualization.</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The goal of the analysis is to gain insights into the store's performance and identify areas for improvement.</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1"/>
          <a:stretch>
            <a:fillRect/>
          </a:stretch>
        </p:blipFill>
        <p:spPr>
          <a:xfrm>
            <a:off x="7908755" y="2594810"/>
            <a:ext cx="3834066" cy="259882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217713"/>
            <a:ext cx="11029616" cy="1258161"/>
          </a:xfrm>
        </p:spPr>
        <p:txBody>
          <a:bodyPr anchor="ctr"/>
          <a:lstStyle/>
          <a:p>
            <a:pPr algn="ctr"/>
            <a:r>
              <a:rPr lang="en-US" dirty="0"/>
              <a:t>AGENDA</a:t>
            </a:r>
            <a:endParaRPr lang="en-US" dirty="0"/>
          </a:p>
        </p:txBody>
      </p:sp>
      <p:sp>
        <p:nvSpPr>
          <p:cNvPr id="3" name="Content Placeholder 2"/>
          <p:cNvSpPr>
            <a:spLocks noGrp="1"/>
          </p:cNvSpPr>
          <p:nvPr>
            <p:ph idx="1"/>
          </p:nvPr>
        </p:nvSpPr>
        <p:spPr>
          <a:xfrm>
            <a:off x="449179" y="1074820"/>
            <a:ext cx="11309683" cy="5783179"/>
          </a:xfrm>
        </p:spPr>
        <p:txBody>
          <a:bodyPr>
            <a:normAutofit fontScale="62500" lnSpcReduction="20000"/>
          </a:bodyPr>
          <a:lstStyle/>
          <a:p>
            <a:pPr marL="0" indent="0">
              <a:lnSpc>
                <a:spcPct val="170000"/>
              </a:lnSpc>
              <a:buNone/>
            </a:pPr>
            <a:r>
              <a:rPr lang="en-US" sz="3200" b="1" u="sng" dirty="0">
                <a:latin typeface="Times New Roman" panose="02020603050405020304" pitchFamily="18" charset="0"/>
                <a:cs typeface="Times New Roman" panose="02020603050405020304" pitchFamily="18" charset="0"/>
              </a:rPr>
              <a:t>DATA ANALYSIS: </a:t>
            </a:r>
            <a:br>
              <a:rPr lang="en-US" sz="2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Loading and Importing the Dataset</a:t>
            </a:r>
            <a:endParaRPr lang="en-US" sz="3400" dirty="0">
              <a:latin typeface="Times New Roman" panose="02020603050405020304" pitchFamily="18" charset="0"/>
              <a:cs typeface="Times New Roman" panose="02020603050405020304" pitchFamily="18" charset="0"/>
            </a:endParaRPr>
          </a:p>
          <a:p>
            <a:pPr marL="0" indent="0">
              <a:lnSpc>
                <a:spcPct val="120000"/>
              </a:lnSpc>
              <a:buNone/>
            </a:pPr>
            <a:r>
              <a:rPr lang="en-US" sz="3400" dirty="0">
                <a:latin typeface="Times New Roman" panose="02020603050405020304" pitchFamily="18" charset="0"/>
                <a:cs typeface="Times New Roman" panose="02020603050405020304" pitchFamily="18" charset="0"/>
              </a:rPr>
              <a:t>Discovering and statistical description the dataset</a:t>
            </a:r>
            <a:endParaRPr lang="en-US" sz="3400" dirty="0">
              <a:latin typeface="Times New Roman" panose="02020603050405020304" pitchFamily="18" charset="0"/>
              <a:cs typeface="Times New Roman" panose="02020603050405020304" pitchFamily="18" charset="0"/>
            </a:endParaRPr>
          </a:p>
          <a:p>
            <a:pPr marL="0" indent="0">
              <a:lnSpc>
                <a:spcPct val="120000"/>
              </a:lnSpc>
              <a:buNone/>
            </a:pPr>
            <a:r>
              <a:rPr kumimoji="0" lang="en-US" sz="3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Finding unique value and cleaning the duplicate data</a:t>
            </a:r>
            <a:endParaRPr lang="en-US" sz="3400" dirty="0">
              <a:latin typeface="Times New Roman" panose="02020603050405020304" pitchFamily="18" charset="0"/>
              <a:cs typeface="Times New Roman" panose="02020603050405020304" pitchFamily="18" charset="0"/>
            </a:endParaRPr>
          </a:p>
          <a:p>
            <a:pPr marL="0" indent="0">
              <a:lnSpc>
                <a:spcPct val="170000"/>
              </a:lnSpc>
              <a:buNone/>
            </a:pPr>
            <a:r>
              <a:rPr lang="en-US" sz="2900" dirty="0">
                <a:latin typeface="Times New Roman" panose="02020603050405020304" pitchFamily="18" charset="0"/>
                <a:cs typeface="Times New Roman" panose="02020603050405020304" pitchFamily="18" charset="0"/>
              </a:rPr>
              <a:t>1. </a:t>
            </a:r>
            <a:r>
              <a:rPr lang="en-US" sz="3400" dirty="0">
                <a:latin typeface="Times New Roman" panose="02020603050405020304" pitchFamily="18" charset="0"/>
                <a:cs typeface="Times New Roman" panose="02020603050405020304" pitchFamily="18" charset="0"/>
              </a:rPr>
              <a:t>Exploratory Data Analysis &amp; Visualization</a:t>
            </a:r>
            <a:endParaRPr lang="en-US" sz="3400" dirty="0">
              <a:latin typeface="Times New Roman" panose="02020603050405020304" pitchFamily="18" charset="0"/>
              <a:cs typeface="Times New Roman" panose="02020603050405020304" pitchFamily="18" charset="0"/>
            </a:endParaRPr>
          </a:p>
          <a:p>
            <a:pPr>
              <a:lnSpc>
                <a:spcPct val="100000"/>
              </a:lnSpc>
            </a:pPr>
            <a:r>
              <a:rPr lang="en-US" sz="2900" dirty="0">
                <a:latin typeface="Times New Roman" panose="02020603050405020304" pitchFamily="18" charset="0"/>
                <a:cs typeface="Times New Roman" panose="02020603050405020304" pitchFamily="18" charset="0"/>
              </a:rPr>
              <a:t>Top Sales and Profits of company</a:t>
            </a:r>
            <a:endParaRPr lang="en-US" sz="2900" dirty="0">
              <a:latin typeface="Times New Roman" panose="02020603050405020304" pitchFamily="18" charset="0"/>
              <a:cs typeface="Times New Roman" panose="02020603050405020304" pitchFamily="18" charset="0"/>
            </a:endParaRPr>
          </a:p>
          <a:p>
            <a:pPr>
              <a:lnSpc>
                <a:spcPct val="100000"/>
              </a:lnSpc>
            </a:pPr>
            <a:r>
              <a:rPr lang="en-US" sz="2900" dirty="0">
                <a:latin typeface="Times New Roman" panose="02020603050405020304" pitchFamily="18" charset="0"/>
                <a:cs typeface="Times New Roman" panose="02020603050405020304" pitchFamily="18" charset="0"/>
              </a:rPr>
              <a:t>Top 10 States by Sales and Profit</a:t>
            </a:r>
            <a:endParaRPr lang="en-US" sz="2900" dirty="0">
              <a:latin typeface="Times New Roman" panose="02020603050405020304" pitchFamily="18" charset="0"/>
              <a:cs typeface="Times New Roman" panose="02020603050405020304" pitchFamily="18" charset="0"/>
            </a:endParaRPr>
          </a:p>
          <a:p>
            <a:pPr>
              <a:lnSpc>
                <a:spcPct val="100000"/>
              </a:lnSpc>
            </a:pPr>
            <a:r>
              <a:rPr lang="en-US" sz="2900" dirty="0">
                <a:latin typeface="Times New Roman" panose="02020603050405020304" pitchFamily="18" charset="0"/>
                <a:cs typeface="Times New Roman" panose="02020603050405020304" pitchFamily="18" charset="0"/>
              </a:rPr>
              <a:t>Sales and Profit Analysis based on State, Region, Segment, Category</a:t>
            </a:r>
            <a:endParaRPr lang="en-US" sz="2900" dirty="0">
              <a:latin typeface="Times New Roman" panose="02020603050405020304" pitchFamily="18" charset="0"/>
              <a:cs typeface="Times New Roman" panose="02020603050405020304" pitchFamily="18" charset="0"/>
            </a:endParaRPr>
          </a:p>
          <a:p>
            <a:pPr>
              <a:lnSpc>
                <a:spcPct val="100000"/>
              </a:lnSpc>
            </a:pPr>
            <a:r>
              <a:rPr lang="en-US" sz="2900" dirty="0">
                <a:latin typeface="Times New Roman" panose="02020603050405020304" pitchFamily="18" charset="0"/>
                <a:cs typeface="Times New Roman" panose="02020603050405020304" pitchFamily="18" charset="0"/>
              </a:rPr>
              <a:t>Quantity Analysis </a:t>
            </a:r>
            <a:endParaRPr lang="en-US" sz="2900" dirty="0">
              <a:latin typeface="Times New Roman" panose="02020603050405020304" pitchFamily="18" charset="0"/>
              <a:cs typeface="Times New Roman" panose="02020603050405020304" pitchFamily="18" charset="0"/>
            </a:endParaRPr>
          </a:p>
          <a:p>
            <a:pPr>
              <a:lnSpc>
                <a:spcPct val="100000"/>
              </a:lnSpc>
            </a:pPr>
            <a:r>
              <a:rPr lang="en-US" sz="2900" dirty="0">
                <a:latin typeface="Times New Roman" panose="02020603050405020304" pitchFamily="18" charset="0"/>
                <a:cs typeface="Times New Roman" panose="02020603050405020304" pitchFamily="18" charset="0"/>
              </a:rPr>
              <a:t>Discount Analysis</a:t>
            </a:r>
            <a:endParaRPr lang="en-US" sz="2900" dirty="0">
              <a:latin typeface="Times New Roman" panose="02020603050405020304" pitchFamily="18" charset="0"/>
              <a:cs typeface="Times New Roman" panose="02020603050405020304" pitchFamily="18" charset="0"/>
            </a:endParaRPr>
          </a:p>
          <a:p>
            <a:pPr marL="0" indent="0">
              <a:lnSpc>
                <a:spcPct val="170000"/>
              </a:lnSpc>
              <a:buNone/>
            </a:pPr>
            <a:r>
              <a:rPr lang="en-US" sz="3400" dirty="0">
                <a:latin typeface="Times New Roman" panose="02020603050405020304" pitchFamily="18" charset="0"/>
                <a:cs typeface="Times New Roman" panose="02020603050405020304" pitchFamily="18" charset="0"/>
              </a:rPr>
              <a:t>2. Data Visualization &amp; Insights based on Region, Category, Segment, States</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3. </a:t>
            </a:r>
            <a:r>
              <a:rPr kumimoji="0" lang="en-US" sz="3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Ship Modes </a:t>
            </a:r>
            <a:r>
              <a:rPr lang="en-US" sz="3400" dirty="0">
                <a:latin typeface="Times New Roman" panose="02020603050405020304" pitchFamily="18" charset="0"/>
                <a:cs typeface="Times New Roman" panose="02020603050405020304" pitchFamily="18" charset="0"/>
              </a:rPr>
              <a:t>Analysis &amp; Visualization</a:t>
            </a:r>
            <a:br>
              <a:rPr lang="en-US" sz="2600" dirty="0">
                <a:latin typeface="Times New Roman" panose="02020603050405020304" pitchFamily="18"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p:txBody>
      </p:sp>
      <p:pic>
        <p:nvPicPr>
          <p:cNvPr id="5" name="Picture 4" descr="A large building with a sign on the side&#10;&#10;Description automatically generated"/>
          <p:cNvPicPr>
            <a:picLocks noChangeAspect="1"/>
          </p:cNvPicPr>
          <p:nvPr/>
        </p:nvPicPr>
        <p:blipFill rotWithShape="1">
          <a:blip r:embed="rId1"/>
          <a:srcRect r="6929"/>
          <a:stretch>
            <a:fillRect/>
          </a:stretch>
        </p:blipFill>
        <p:spPr>
          <a:xfrm>
            <a:off x="7880348" y="1918536"/>
            <a:ext cx="3878514" cy="30209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385012"/>
            <a:ext cx="11029616" cy="1026694"/>
          </a:xfrm>
        </p:spPr>
        <p:txBody>
          <a:bodyPr anchor="ctr"/>
          <a:lstStyle/>
          <a:p>
            <a:pPr algn="ctr"/>
            <a:r>
              <a:rPr kumimoji="0" lang="en-US" sz="2800" b="0" i="0" u="none" strike="noStrike" kern="1200" cap="all" spc="0" normalizeH="0" baseline="0" noProof="0" dirty="0">
                <a:ln>
                  <a:noFill/>
                </a:ln>
                <a:solidFill>
                  <a:prstClr val="black">
                    <a:lumMod val="75000"/>
                    <a:lumOff val="25000"/>
                  </a:prstClr>
                </a:solidFill>
                <a:effectLst/>
                <a:uLnTx/>
                <a:uFillTx/>
                <a:latin typeface="Franklin Gothic Demi" panose="020B0703020102020204"/>
                <a:ea typeface="+mj-ea"/>
                <a:cs typeface="+mj-cs"/>
              </a:rPr>
              <a:t>PROJECT  OVERVIEW</a:t>
            </a:r>
            <a:endParaRPr lang="en-US" dirty="0"/>
          </a:p>
        </p:txBody>
      </p:sp>
      <p:sp>
        <p:nvSpPr>
          <p:cNvPr id="3" name="Content Placeholder 2"/>
          <p:cNvSpPr>
            <a:spLocks noGrp="1"/>
          </p:cNvSpPr>
          <p:nvPr>
            <p:ph idx="1"/>
          </p:nvPr>
        </p:nvSpPr>
        <p:spPr>
          <a:xfrm>
            <a:off x="581192" y="1110343"/>
            <a:ext cx="11161629" cy="5362645"/>
          </a:xfrm>
        </p:spPr>
        <p:txBody>
          <a:bodyPr>
            <a:normAutofit lnSpcReduction="10000"/>
          </a:bodyPr>
          <a:lstStyle/>
          <a:p>
            <a:pPr marL="0" indent="0" algn="just">
              <a:buNone/>
            </a:pPr>
            <a:r>
              <a:rPr lang="en-US" sz="2100" dirty="0">
                <a:latin typeface="Times New Roman" panose="02020603050405020304" pitchFamily="18" charset="0"/>
                <a:ea typeface="Calibri" panose="020F0502020204030204" pitchFamily="34" charset="0"/>
                <a:cs typeface="Times New Roman" panose="02020603050405020304" pitchFamily="18" charset="0"/>
              </a:rPr>
              <a:t>This project aims to provide valuable insights and recommendations to help optimize business operations and drive growth for the Superstore. The analysis is based on thorough data exploration, statistical analysis, and visualization techniques, enabling stakeholders to make informed decisions to improve overall performance.</a:t>
            </a:r>
            <a:endParaRPr lang="en-US" sz="2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Objectives:-</a:t>
            </a:r>
            <a:endParaRPr lang="en-US" sz="2400" b="1" dirty="0">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1.  Performing Data Inspection and  cleaning.</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2.  To Perform Exploratory Data Analysis.</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     a) Sales &amp; Profit Analysis         b) Discount &amp; Quantity Analysis          c) Ship Mode Analysis</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3. Maintains the details of Sales by Region/State/Category/Segment</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3.  Data Visualization to get key insights and problems.</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4.  Identify key areas for improving profits in different fields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28116"/>
            <a:ext cx="11029616" cy="537668"/>
          </a:xfrm>
        </p:spPr>
        <p:txBody>
          <a:bodyPr anchor="b">
            <a:normAutofit/>
          </a:bodyPr>
          <a:lstStyle/>
          <a:p>
            <a:pPr algn="ctr"/>
            <a:r>
              <a:rPr kumimoji="0" lang="en-US" b="0" i="0" u="none" strike="noStrike" kern="1200" cap="all" spc="0" normalizeH="0" baseline="0" noProof="0" dirty="0">
                <a:ln>
                  <a:noFill/>
                </a:ln>
                <a:effectLst/>
                <a:uLnTx/>
                <a:uFillTx/>
              </a:rPr>
              <a:t>WHO ARE THE END USERS of this project?</a:t>
            </a:r>
            <a:endParaRPr lang="en-IN" dirty="0"/>
          </a:p>
        </p:txBody>
      </p:sp>
      <p:sp>
        <p:nvSpPr>
          <p:cNvPr id="16" name="Content Placeholder 2"/>
          <p:cNvSpPr>
            <a:spLocks noGrp="1"/>
          </p:cNvSpPr>
          <p:nvPr>
            <p:ph sz="half" idx="1"/>
          </p:nvPr>
        </p:nvSpPr>
        <p:spPr>
          <a:xfrm>
            <a:off x="581193" y="1572125"/>
            <a:ext cx="6589628" cy="4924927"/>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Mainly end users in this sample superstore dataset is the ‘Consumer’. But it is divided into 3 segments such as ‘Consumer’, ‘Corporate’ and ‘Home Office’.</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So, to improve the business we should focus on ‘Consumer’  and ‘Corporate’ Segment that make up more than 70% of  customer base.</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So, the target is specially upon customers from the East and West region in the Top 10 cities with </a:t>
            </a:r>
            <a:r>
              <a:rPr lang="en-US" sz="2000" b="1" dirty="0">
                <a:latin typeface="Times New Roman" panose="02020603050405020304" pitchFamily="18" charset="0"/>
                <a:cs typeface="Times New Roman" panose="02020603050405020304" pitchFamily="18" charset="0"/>
              </a:rPr>
              <a:t>Highest Sales </a:t>
            </a:r>
            <a:r>
              <a:rPr lang="en-US" sz="2000" dirty="0">
                <a:latin typeface="Times New Roman" panose="02020603050405020304" pitchFamily="18" charset="0"/>
                <a:cs typeface="Times New Roman" panose="02020603050405020304" pitchFamily="18" charset="0"/>
              </a:rPr>
              <a:t>by introducing special promotions and bundles for mass Consumer and Home Offices to increase the quantity sales and profit. </a:t>
            </a:r>
            <a:endParaRPr lang="en-US" sz="2000" dirty="0">
              <a:latin typeface="Times New Roman" panose="02020603050405020304" pitchFamily="18" charset="0"/>
              <a:cs typeface="Times New Roman" panose="02020603050405020304" pitchFamily="18" charset="0"/>
            </a:endParaRPr>
          </a:p>
        </p:txBody>
      </p:sp>
      <p:pic>
        <p:nvPicPr>
          <p:cNvPr id="10" name="Content Placeholder 9" descr="A large container ship in the water&#10;&#10;Description automatically generated"/>
          <p:cNvPicPr>
            <a:picLocks noGrp="1" noChangeAspect="1"/>
          </p:cNvPicPr>
          <p:nvPr>
            <p:ph sz="half" idx="2"/>
          </p:nvPr>
        </p:nvPicPr>
        <p:blipFill rotWithShape="1">
          <a:blip r:embed="rId1"/>
          <a:srcRect t="7824" b="7698"/>
          <a:stretch>
            <a:fillRect/>
          </a:stretch>
        </p:blipFill>
        <p:spPr>
          <a:xfrm>
            <a:off x="7411453" y="1572125"/>
            <a:ext cx="4547490" cy="2205512"/>
          </a:xfrm>
          <a:noFill/>
        </p:spPr>
      </p:pic>
      <p:sp>
        <p:nvSpPr>
          <p:cNvPr id="11" name="TextBox 10"/>
          <p:cNvSpPr txBox="1"/>
          <p:nvPr/>
        </p:nvSpPr>
        <p:spPr>
          <a:xfrm>
            <a:off x="9249264" y="5273032"/>
            <a:ext cx="2361544"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2" tooltip="https://www.flickr.com/photos/pedrosz/33786992190/in/photolist-TtDaE7-znpDpU-2gDLhU9-F6zAq3-2jmnc8N-8Y4m7k-EEFzwc-72QzNR-2fha2oJ-88aUWg-25ATJM1-2ht7iV5-hqcPng-yAxZxZ-22Y97cY-7TWZ7w-u7GjB-4jdcgF-2iwqsY"/>
              </a:rPr>
              <a:t>This Photo</a:t>
            </a:r>
            <a:r>
              <a:rPr lang="en-IN" sz="700">
                <a:solidFill>
                  <a:srgbClr val="FFFFFF"/>
                </a:solidFill>
              </a:rPr>
              <a:t> by Unknown Author is licensed under </a:t>
            </a:r>
            <a:r>
              <a:rPr lang="en-IN" sz="700">
                <a:solidFill>
                  <a:srgbClr val="FFFFFF"/>
                </a:solidFill>
                <a:hlinkClick r:id="rId3" tooltip="https://creativecommons.org/licenses/by-sa/3.0/"/>
              </a:rPr>
              <a:t>CC BY-SA</a:t>
            </a:r>
            <a:endParaRPr lang="en-IN" sz="700">
              <a:solidFill>
                <a:srgbClr val="FFFFFF"/>
              </a:solidFill>
            </a:endParaRPr>
          </a:p>
        </p:txBody>
      </p:sp>
      <p:pic>
        <p:nvPicPr>
          <p:cNvPr id="4" name="Picture 3" descr="A group of people running with shopping bags&#10;&#10;Description automatically generated"/>
          <p:cNvPicPr>
            <a:picLocks noChangeAspect="1"/>
          </p:cNvPicPr>
          <p:nvPr/>
        </p:nvPicPr>
        <p:blipFill>
          <a:blip r:embed="rId4"/>
          <a:stretch>
            <a:fillRect/>
          </a:stretch>
        </p:blipFill>
        <p:spPr>
          <a:xfrm>
            <a:off x="7411453" y="4083978"/>
            <a:ext cx="4547490" cy="20459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805599"/>
          </a:xfrm>
        </p:spPr>
        <p:txBody>
          <a:bodyPr anchor="ctr">
            <a:normAutofit fontScale="90000"/>
          </a:bodyPr>
          <a:lstStyle/>
          <a:p>
            <a:pPr algn="ctr"/>
            <a:br>
              <a:rPr lang="en-US" sz="2800" dirty="0"/>
            </a:br>
            <a:r>
              <a:rPr lang="en-US" sz="2800" dirty="0"/>
              <a:t>YOUR SOLUTION AND ITS VALUE PROPOSITION</a:t>
            </a:r>
            <a:endParaRPr lang="en-US" dirty="0"/>
          </a:p>
        </p:txBody>
      </p:sp>
      <p:sp>
        <p:nvSpPr>
          <p:cNvPr id="3" name="Content Placeholder 2"/>
          <p:cNvSpPr>
            <a:spLocks noGrp="1"/>
          </p:cNvSpPr>
          <p:nvPr>
            <p:ph idx="1"/>
          </p:nvPr>
        </p:nvSpPr>
        <p:spPr>
          <a:xfrm>
            <a:off x="581191" y="1620253"/>
            <a:ext cx="11029615" cy="4940967"/>
          </a:xfrm>
        </p:spPr>
        <p:txBody>
          <a:bodyPr>
            <a:normAutofit fontScale="92500"/>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Checked the description statistics to identify any inconsistencies or outliers in the data.</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Removed any duplicate records to achieve a high level of accuracy and avoid error calculation.</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Correlation Matrix shows relationship between </a:t>
            </a:r>
            <a:r>
              <a:rPr lang="en-US" sz="2000" u="sng" dirty="0">
                <a:latin typeface="Times New Roman" panose="02020603050405020304" pitchFamily="18" charset="0"/>
                <a:cs typeface="Times New Roman" panose="02020603050405020304" pitchFamily="18" charset="0"/>
              </a:rPr>
              <a:t>Profit &amp; Sales, Quantity &amp; Sales </a:t>
            </a:r>
            <a:r>
              <a:rPr lang="en-US" sz="2000" dirty="0">
                <a:latin typeface="Times New Roman" panose="02020603050405020304" pitchFamily="18" charset="0"/>
                <a:cs typeface="Times New Roman" panose="02020603050405020304" pitchFamily="18" charset="0"/>
              </a:rPr>
              <a:t>to give analytics and ideas.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Plotting </a:t>
            </a:r>
            <a:r>
              <a:rPr lang="en-US" sz="2000" b="1" dirty="0">
                <a:latin typeface="Times New Roman" panose="02020603050405020304" pitchFamily="18" charset="0"/>
                <a:cs typeface="Times New Roman" panose="02020603050405020304" pitchFamily="18" charset="0"/>
              </a:rPr>
              <a:t>Visualization Cluster graphs </a:t>
            </a:r>
            <a:r>
              <a:rPr lang="en-US" sz="2000" dirty="0">
                <a:latin typeface="Times New Roman" panose="02020603050405020304" pitchFamily="18" charset="0"/>
                <a:cs typeface="Times New Roman" panose="02020603050405020304" pitchFamily="18" charset="0"/>
              </a:rPr>
              <a:t>of the dataset to capture additional information and insights. </a:t>
            </a:r>
            <a:endParaRPr lang="en-US" sz="2000" dirty="0">
              <a:latin typeface="Times New Roman" panose="02020603050405020304" pitchFamily="18" charset="0"/>
              <a:cs typeface="Times New Roman" panose="02020603050405020304" pitchFamily="18" charset="0"/>
            </a:endParaRPr>
          </a:p>
          <a:p>
            <a:pPr marR="0" lvl="0" algn="l" defTabSz="457200" rtl="0" eaLnBrk="1" fontAlgn="auto" latinLnBrk="0" hangingPunct="1">
              <a:lnSpc>
                <a:spcPct val="110000"/>
              </a:lnSpc>
              <a:spcBef>
                <a:spcPct val="20000"/>
              </a:spcBef>
              <a:spcAft>
                <a:spcPts val="600"/>
              </a:spcAft>
              <a:buClr>
                <a:srgbClr val="1CADE4"/>
              </a:buClr>
              <a:buSzPct val="92000"/>
              <a:buFont typeface="Arial" panose="020B0604020202020204" pitchFamily="34" charset="0"/>
              <a:buChar char="•"/>
              <a:defRPr/>
            </a:pPr>
            <a:r>
              <a:rPr lang="en-US" sz="2000" b="1" dirty="0">
                <a:latin typeface="Times New Roman" panose="02020603050405020304" pitchFamily="18" charset="0"/>
                <a:cs typeface="Times New Roman" panose="02020603050405020304" pitchFamily="18" charset="0"/>
              </a:rPr>
              <a:t>Sales</a:t>
            </a:r>
            <a:r>
              <a:rPr lang="en-US" sz="2000" dirty="0">
                <a:latin typeface="Times New Roman" panose="02020603050405020304" pitchFamily="18" charset="0"/>
                <a:cs typeface="Times New Roman" panose="02020603050405020304" pitchFamily="18" charset="0"/>
              </a:rPr>
              <a:t> = 2,296,195.59 and </a:t>
            </a:r>
            <a:r>
              <a:rPr lang="en-US" sz="2000" b="1" dirty="0">
                <a:latin typeface="Times New Roman" panose="02020603050405020304" pitchFamily="18" charset="0"/>
                <a:cs typeface="Times New Roman" panose="02020603050405020304" pitchFamily="18" charset="0"/>
              </a:rPr>
              <a:t>Profit </a:t>
            </a:r>
            <a:r>
              <a:rPr lang="en-US" sz="2000" dirty="0">
                <a:latin typeface="Times New Roman" panose="02020603050405020304" pitchFamily="18" charset="0"/>
                <a:cs typeface="Times New Roman" panose="02020603050405020304" pitchFamily="18" charset="0"/>
              </a:rPr>
              <a:t>= 286,41.42 of the company. </a:t>
            </a:r>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Most sales and profit were made in </a:t>
            </a:r>
            <a:r>
              <a:rPr kumimoji="0" lang="en-US" sz="20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‘West’ Region </a:t>
            </a:r>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followed by </a:t>
            </a:r>
            <a:r>
              <a:rPr kumimoji="0" lang="en-US" sz="20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‘East’</a:t>
            </a:r>
            <a:r>
              <a:rPr kumimoji="0" lang="en-US" sz="200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customer base is  made up of </a:t>
            </a:r>
            <a:r>
              <a:rPr lang="en-US" sz="2000" b="1" dirty="0">
                <a:latin typeface="Times New Roman" panose="02020603050405020304" pitchFamily="18" charset="0"/>
                <a:cs typeface="Times New Roman" panose="02020603050405020304" pitchFamily="18" charset="0"/>
              </a:rPr>
              <a:t>‘Consumer</a:t>
            </a:r>
            <a:r>
              <a:rPr lang="en-US" sz="2000" dirty="0">
                <a:latin typeface="Times New Roman" panose="02020603050405020304" pitchFamily="18" charset="0"/>
                <a:cs typeface="Times New Roman" panose="02020603050405020304" pitchFamily="18" charset="0"/>
              </a:rPr>
              <a:t>’ &amp; </a:t>
            </a:r>
            <a:r>
              <a:rPr lang="en-US" sz="2000" b="1" dirty="0">
                <a:latin typeface="Times New Roman" panose="02020603050405020304" pitchFamily="18" charset="0"/>
                <a:cs typeface="Times New Roman" panose="02020603050405020304" pitchFamily="18" charset="0"/>
              </a:rPr>
              <a:t>‘Corporate’ </a:t>
            </a:r>
            <a:r>
              <a:rPr lang="en-US" sz="2000" dirty="0">
                <a:latin typeface="Times New Roman" panose="02020603050405020304" pitchFamily="18" charset="0"/>
                <a:cs typeface="Times New Roman" panose="02020603050405020304" pitchFamily="18" charset="0"/>
              </a:rPr>
              <a:t>segments, which make up over 70% of the  customers.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Company offering more Discount on </a:t>
            </a:r>
            <a:r>
              <a:rPr lang="en-US" sz="2000" b="1" dirty="0">
                <a:latin typeface="Times New Roman" panose="02020603050405020304" pitchFamily="18" charset="0"/>
                <a:cs typeface="Times New Roman" panose="02020603050405020304" pitchFamily="18" charset="0"/>
              </a:rPr>
              <a:t>‘Office Suppliers’ </a:t>
            </a:r>
            <a:r>
              <a:rPr lang="en-US" sz="2000" dirty="0">
                <a:latin typeface="Times New Roman" panose="02020603050405020304" pitchFamily="18" charset="0"/>
                <a:cs typeface="Times New Roman" panose="02020603050405020304" pitchFamily="18" charset="0"/>
              </a:rPr>
              <a:t>&amp; </a:t>
            </a:r>
            <a:r>
              <a:rPr lang="en-US" sz="2000" b="1" dirty="0">
                <a:latin typeface="Times New Roman" panose="02020603050405020304" pitchFamily="18" charset="0"/>
                <a:cs typeface="Times New Roman" panose="02020603050405020304" pitchFamily="18" charset="0"/>
              </a:rPr>
              <a:t>‘Furniture’ </a:t>
            </a:r>
            <a:r>
              <a:rPr lang="en-US" sz="2000" dirty="0">
                <a:latin typeface="Times New Roman" panose="02020603050405020304" pitchFamily="18" charset="0"/>
                <a:cs typeface="Times New Roman" panose="02020603050405020304" pitchFamily="18" charset="0"/>
              </a:rPr>
              <a:t>Category. To reduce loss in other category, we could provide discount in festival season to increase the sales and reduce the loss.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‘Ship Mode’ </a:t>
            </a:r>
            <a:r>
              <a:rPr lang="en-US" sz="2000" dirty="0">
                <a:latin typeface="Times New Roman" panose="02020603050405020304" pitchFamily="18" charset="0"/>
                <a:cs typeface="Times New Roman" panose="02020603050405020304" pitchFamily="18" charset="0"/>
              </a:rPr>
              <a:t>doesn't affect much to the sales but most profit was made in </a:t>
            </a:r>
            <a:r>
              <a:rPr lang="en-US" sz="2000" b="1" dirty="0">
                <a:latin typeface="Times New Roman" panose="02020603050405020304" pitchFamily="18" charset="0"/>
                <a:cs typeface="Times New Roman" panose="02020603050405020304" pitchFamily="18" charset="0"/>
              </a:rPr>
              <a:t>‘First’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‘Second’ </a:t>
            </a:r>
            <a:r>
              <a:rPr lang="en-US" sz="2000" dirty="0">
                <a:latin typeface="Times New Roman" panose="02020603050405020304" pitchFamily="18" charset="0"/>
                <a:cs typeface="Times New Roman" panose="02020603050405020304" pitchFamily="18" charset="0"/>
              </a:rPr>
              <a:t>Class</a:t>
            </a:r>
            <a:endParaRPr lang="en-US" sz="20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179" y="493812"/>
            <a:ext cx="11293642" cy="1030188"/>
          </a:xfrm>
        </p:spPr>
        <p:txBody>
          <a:bodyPr anchor="ctr"/>
          <a:lstStyle/>
          <a:p>
            <a:pPr algn="ctr"/>
            <a:r>
              <a:rPr lang="en-US" dirty="0"/>
              <a:t>How did you customize the project and make it your own</a:t>
            </a:r>
            <a:endParaRPr lang="en-US" dirty="0"/>
          </a:p>
        </p:txBody>
      </p:sp>
      <p:sp>
        <p:nvSpPr>
          <p:cNvPr id="3" name="Content Placeholder 2"/>
          <p:cNvSpPr>
            <a:spLocks noGrp="1"/>
          </p:cNvSpPr>
          <p:nvPr>
            <p:ph idx="1"/>
          </p:nvPr>
        </p:nvSpPr>
        <p:spPr>
          <a:xfrm>
            <a:off x="449179" y="1682532"/>
            <a:ext cx="11293642" cy="4926814"/>
          </a:xfrm>
        </p:spPr>
        <p:txBody>
          <a:bodyPr>
            <a:normAutofit lnSpcReduction="10000"/>
          </a:bodyPr>
          <a:lstStyle/>
          <a:p>
            <a:pPr marR="0" lvl="0" algn="just" defTabSz="457200" rtl="0" eaLnBrk="1" fontAlgn="auto" latinLnBrk="0" hangingPunct="1">
              <a:lnSpc>
                <a:spcPct val="150000"/>
              </a:lnSpc>
              <a:spcBef>
                <a:spcPct val="20000"/>
              </a:spcBef>
              <a:spcAft>
                <a:spcPts val="600"/>
              </a:spcAft>
              <a:buClr>
                <a:srgbClr val="1CADE4"/>
              </a:buClr>
              <a:buSzPct val="92000"/>
              <a:buFont typeface="Wingdings" panose="05000000000000000000" pitchFamily="2" charset="2"/>
              <a:buChar char="q"/>
              <a:defRPr/>
            </a:pPr>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As we have seen that every project has these 3 basic steps:    1)Loading and Importing the Dataset.          2) Descriptive statistics of the dataset.      3)Finding unique value and cleaning the duplicate data.                 I  have also followed the same </a:t>
            </a:r>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and performed the EDA by using a creative idea that is by finding the </a:t>
            </a:r>
            <a:r>
              <a:rPr lang="en-US" sz="2000" b="1" dirty="0">
                <a:solidFill>
                  <a:prstClr val="black">
                    <a:lumMod val="75000"/>
                    <a:lumOff val="25000"/>
                  </a:prstClr>
                </a:solidFill>
                <a:latin typeface="Times New Roman" panose="02020603050405020304" pitchFamily="18" charset="0"/>
                <a:cs typeface="Times New Roman" panose="02020603050405020304" pitchFamily="18" charset="0"/>
              </a:rPr>
              <a:t>Correlation Matrix </a:t>
            </a:r>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to perform the required analysis such as sales, quantity, discount and profit.</a:t>
            </a:r>
            <a:endParaRPr lang="en-US" sz="2000" dirty="0">
              <a:solidFill>
                <a:prstClr val="black">
                  <a:lumMod val="75000"/>
                  <a:lumOff val="25000"/>
                </a:prstClr>
              </a:solidFill>
              <a:latin typeface="Times New Roman" panose="02020603050405020304" pitchFamily="18" charset="0"/>
              <a:cs typeface="Times New Roman" panose="02020603050405020304" pitchFamily="18" charset="0"/>
            </a:endParaRPr>
          </a:p>
          <a:p>
            <a:pPr algn="just">
              <a:lnSpc>
                <a:spcPct val="150000"/>
              </a:lnSpc>
              <a:buClr>
                <a:srgbClr val="1CADE4"/>
              </a:buClr>
              <a:buFont typeface="Wingdings" panose="05000000000000000000" pitchFamily="2" charset="2"/>
              <a:buChar char="q"/>
              <a:defRPr/>
            </a:pPr>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Other project</a:t>
            </a:r>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 usually has sales &amp; profit analysis. But in this we have also included discount &amp; quantity analysis to get overall analysis and find the business problem. Which helps us to key insights and shows the areas of improving the quantity sales and profit based on Region, State, Category &amp; Segments.</a:t>
            </a:r>
            <a:endParaRPr lang="en-US" sz="2000" dirty="0">
              <a:solidFill>
                <a:prstClr val="black">
                  <a:lumMod val="75000"/>
                  <a:lumOff val="25000"/>
                </a:prstClr>
              </a:solidFill>
              <a:latin typeface="Times New Roman" panose="02020603050405020304" pitchFamily="18" charset="0"/>
              <a:cs typeface="Times New Roman" panose="02020603050405020304" pitchFamily="18" charset="0"/>
            </a:endParaRPr>
          </a:p>
          <a:p>
            <a:pPr algn="just">
              <a:lnSpc>
                <a:spcPct val="150000"/>
              </a:lnSpc>
              <a:buClr>
                <a:srgbClr val="1CADE4"/>
              </a:buClr>
              <a:buFont typeface="Wingdings" panose="05000000000000000000" pitchFamily="2" charset="2"/>
              <a:buChar char="q"/>
              <a:defRPr/>
            </a:pPr>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We also included data visualization on </a:t>
            </a:r>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different fields using the cluster graphs to get proper insights, ideas and to find the business problems/ profits. There is additional ‘Ship Mode’ analysis done which is one of the key transport mode for sales &amp; profit of the company.</a:t>
            </a:r>
            <a:endPar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25374"/>
          </a:xfrm>
        </p:spPr>
        <p:txBody>
          <a:bodyPr anchor="b">
            <a:normAutofit fontScale="90000"/>
          </a:bodyPr>
          <a:lstStyle/>
          <a:p>
            <a:pPr algn="ctr"/>
            <a:r>
              <a:rPr lang="en-GB" dirty="0"/>
              <a:t>MODELLING</a:t>
            </a:r>
            <a:endParaRPr lang="en-US" dirty="0"/>
          </a:p>
        </p:txBody>
      </p:sp>
      <p:sp>
        <p:nvSpPr>
          <p:cNvPr id="12" name="Text Placeholder 4"/>
          <p:cNvSpPr>
            <a:spLocks noGrp="1"/>
          </p:cNvSpPr>
          <p:nvPr>
            <p:ph type="body" sz="quarter" idx="3"/>
          </p:nvPr>
        </p:nvSpPr>
        <p:spPr>
          <a:xfrm>
            <a:off x="6416040" y="6304547"/>
            <a:ext cx="5194769" cy="553452"/>
          </a:xfrm>
        </p:spPr>
        <p:txBody>
          <a:bodyPr/>
          <a:lstStyle/>
          <a:p>
            <a:pPr marL="0" marR="0" lvl="0" indent="0" algn="ctr"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None/>
              <a:defRPr/>
            </a:pPr>
            <a:r>
              <a:rPr lang="en-US" dirty="0">
                <a:solidFill>
                  <a:prstClr val="black">
                    <a:lumMod val="75000"/>
                    <a:lumOff val="25000"/>
                  </a:prstClr>
                </a:solidFill>
                <a:latin typeface="Times New Roman" panose="02020603050405020304" pitchFamily="18" charset="0"/>
                <a:cs typeface="Times New Roman" panose="02020603050405020304" pitchFamily="18" charset="0"/>
              </a:rPr>
              <a:t>Profit</a:t>
            </a:r>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 Visualization By Region</a:t>
            </a:r>
            <a:endPar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p:txBody>
      </p:sp>
      <p:sp>
        <p:nvSpPr>
          <p:cNvPr id="10" name="Text Placeholder 2"/>
          <p:cNvSpPr>
            <a:spLocks noGrp="1"/>
          </p:cNvSpPr>
          <p:nvPr>
            <p:ph type="body" idx="1"/>
          </p:nvPr>
        </p:nvSpPr>
        <p:spPr>
          <a:xfrm>
            <a:off x="581191" y="6513095"/>
            <a:ext cx="5194769" cy="208546"/>
          </a:xfrm>
        </p:spPr>
        <p:txBody>
          <a:bodyPr/>
          <a:lstStyle/>
          <a:p>
            <a:pPr algn="ctr"/>
            <a:r>
              <a:rPr lang="en-US" dirty="0">
                <a:latin typeface="Times New Roman" panose="02020603050405020304" pitchFamily="18" charset="0"/>
                <a:cs typeface="Times New Roman" panose="02020603050405020304" pitchFamily="18" charset="0"/>
              </a:rPr>
              <a:t>Sales Visualization By Region</a:t>
            </a:r>
            <a:endParaRPr lang="en-US" dirty="0">
              <a:latin typeface="Times New Roman" panose="02020603050405020304" pitchFamily="18" charset="0"/>
              <a:cs typeface="Times New Roman" panose="02020603050405020304" pitchFamily="18" charset="0"/>
            </a:endParaRPr>
          </a:p>
        </p:txBody>
      </p:sp>
      <p:pic>
        <p:nvPicPr>
          <p:cNvPr id="5" name="Content Placeholder 4" descr="A graph of a number of states&#10;&#10;Description automatically generated"/>
          <p:cNvPicPr>
            <a:picLocks noGrp="1" noChangeAspect="1"/>
          </p:cNvPicPr>
          <p:nvPr>
            <p:ph sz="half" idx="2"/>
          </p:nvPr>
        </p:nvPicPr>
        <p:blipFill>
          <a:blip r:embed="rId1"/>
          <a:stretch>
            <a:fillRect/>
          </a:stretch>
        </p:blipFill>
        <p:spPr>
          <a:xfrm>
            <a:off x="581191" y="1155032"/>
            <a:ext cx="5194769" cy="2919663"/>
          </a:xfrm>
          <a:noFill/>
        </p:spPr>
      </p:pic>
      <p:pic>
        <p:nvPicPr>
          <p:cNvPr id="7" name="Content Placeholder 6"/>
          <p:cNvPicPr>
            <a:picLocks noGrp="1" noChangeAspect="1"/>
          </p:cNvPicPr>
          <p:nvPr>
            <p:ph sz="quarter" idx="4"/>
          </p:nvPr>
        </p:nvPicPr>
        <p:blipFill>
          <a:blip r:embed="rId2"/>
          <a:stretch>
            <a:fillRect/>
          </a:stretch>
        </p:blipFill>
        <p:spPr>
          <a:xfrm>
            <a:off x="6416039" y="1155032"/>
            <a:ext cx="5194770" cy="2919663"/>
          </a:xfrm>
        </p:spPr>
      </p:pic>
      <p:pic>
        <p:nvPicPr>
          <p:cNvPr id="9" name="Picture 8"/>
          <p:cNvPicPr>
            <a:picLocks noChangeAspect="1"/>
          </p:cNvPicPr>
          <p:nvPr/>
        </p:nvPicPr>
        <p:blipFill>
          <a:blip r:embed="rId3"/>
          <a:stretch>
            <a:fillRect/>
          </a:stretch>
        </p:blipFill>
        <p:spPr>
          <a:xfrm>
            <a:off x="1449853" y="4034848"/>
            <a:ext cx="3626294" cy="2478247"/>
          </a:xfrm>
          <a:prstGeom prst="rect">
            <a:avLst/>
          </a:prstGeom>
        </p:spPr>
      </p:pic>
      <p:pic>
        <p:nvPicPr>
          <p:cNvPr id="13" name="Picture 12"/>
          <p:cNvPicPr>
            <a:picLocks noChangeAspect="1"/>
          </p:cNvPicPr>
          <p:nvPr/>
        </p:nvPicPr>
        <p:blipFill>
          <a:blip r:embed="rId4"/>
          <a:stretch>
            <a:fillRect/>
          </a:stretch>
        </p:blipFill>
        <p:spPr>
          <a:xfrm>
            <a:off x="7362549" y="4034849"/>
            <a:ext cx="3626294" cy="23980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581193" y="368968"/>
            <a:ext cx="11029616" cy="304800"/>
          </a:xfrm>
        </p:spPr>
        <p:txBody>
          <a:bodyPr>
            <a:normAutofit fontScale="90000"/>
          </a:bodyPr>
          <a:lstStyle/>
          <a:p>
            <a:r>
              <a:rPr lang="en-US" dirty="0"/>
              <a:t>.</a:t>
            </a:r>
            <a:endParaRPr lang="en-US" dirty="0"/>
          </a:p>
        </p:txBody>
      </p:sp>
      <p:sp>
        <p:nvSpPr>
          <p:cNvPr id="12" name="Text Placeholder 2"/>
          <p:cNvSpPr>
            <a:spLocks noGrp="1"/>
          </p:cNvSpPr>
          <p:nvPr>
            <p:ph type="body" idx="1"/>
          </p:nvPr>
        </p:nvSpPr>
        <p:spPr>
          <a:xfrm>
            <a:off x="581191" y="368966"/>
            <a:ext cx="5194769" cy="834193"/>
          </a:xfrm>
        </p:spPr>
        <p:txBody>
          <a:bodyPr/>
          <a:lstStyle/>
          <a:p>
            <a:pPr algn="ctr"/>
            <a:r>
              <a:rPr lang="en-US" dirty="0">
                <a:latin typeface="Times New Roman" panose="02020603050405020304" pitchFamily="18" charset="0"/>
                <a:cs typeface="Times New Roman" panose="02020603050405020304" pitchFamily="18" charset="0"/>
              </a:rPr>
              <a:t>Quantity Analysis based on Category</a:t>
            </a:r>
            <a:endParaRPr lang="en-US" dirty="0">
              <a:latin typeface="Times New Roman" panose="02020603050405020304" pitchFamily="18" charset="0"/>
              <a:cs typeface="Times New Roman" panose="02020603050405020304" pitchFamily="18" charset="0"/>
            </a:endParaRPr>
          </a:p>
        </p:txBody>
      </p:sp>
      <p:sp>
        <p:nvSpPr>
          <p:cNvPr id="14" name="Text Placeholder 4"/>
          <p:cNvSpPr>
            <a:spLocks noGrp="1"/>
          </p:cNvSpPr>
          <p:nvPr>
            <p:ph type="body" sz="quarter" idx="3"/>
          </p:nvPr>
        </p:nvSpPr>
        <p:spPr>
          <a:xfrm>
            <a:off x="4732422" y="368967"/>
            <a:ext cx="6878388" cy="4459707"/>
          </a:xfrm>
        </p:spPr>
        <p:txBody>
          <a:bodyPr/>
          <a:lstStyle/>
          <a:p>
            <a:r>
              <a:rPr lang="en-US" dirty="0">
                <a:latin typeface="Times New Roman" panose="02020603050405020304" pitchFamily="18" charset="0"/>
                <a:cs typeface="Times New Roman" panose="02020603050405020304" pitchFamily="18" charset="0"/>
              </a:rPr>
              <a:t>                                 Discount Analysis based on Segment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Ship Mode Analysis</a:t>
            </a: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pic>
        <p:nvPicPr>
          <p:cNvPr id="13" name="Content Placeholder 12"/>
          <p:cNvPicPr>
            <a:picLocks noGrp="1" noChangeAspect="1"/>
          </p:cNvPicPr>
          <p:nvPr>
            <p:ph sz="half" idx="2"/>
          </p:nvPr>
        </p:nvPicPr>
        <p:blipFill>
          <a:blip r:embed="rId1"/>
          <a:stretch>
            <a:fillRect/>
          </a:stretch>
        </p:blipFill>
        <p:spPr>
          <a:xfrm>
            <a:off x="882316" y="1046748"/>
            <a:ext cx="4523873" cy="2675020"/>
          </a:xfrm>
        </p:spPr>
      </p:pic>
      <p:pic>
        <p:nvPicPr>
          <p:cNvPr id="19" name="Content Placeholder 18"/>
          <p:cNvPicPr>
            <a:picLocks noGrp="1" noChangeAspect="1"/>
          </p:cNvPicPr>
          <p:nvPr>
            <p:ph sz="quarter" idx="4"/>
          </p:nvPr>
        </p:nvPicPr>
        <p:blipFill>
          <a:blip r:embed="rId2"/>
          <a:stretch>
            <a:fillRect/>
          </a:stretch>
        </p:blipFill>
        <p:spPr>
          <a:xfrm>
            <a:off x="6519679" y="1046748"/>
            <a:ext cx="4347410" cy="2695073"/>
          </a:xfrm>
        </p:spPr>
      </p:pic>
      <p:pic>
        <p:nvPicPr>
          <p:cNvPr id="21" name="Picture 20"/>
          <p:cNvPicPr>
            <a:picLocks noChangeAspect="1"/>
          </p:cNvPicPr>
          <p:nvPr/>
        </p:nvPicPr>
        <p:blipFill>
          <a:blip r:embed="rId3"/>
          <a:stretch>
            <a:fillRect/>
          </a:stretch>
        </p:blipFill>
        <p:spPr>
          <a:xfrm>
            <a:off x="3360017" y="4114802"/>
            <a:ext cx="5823285" cy="2719135"/>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6741</Words>
  <Application>WPS Presentation</Application>
  <PresentationFormat>Widescreen</PresentationFormat>
  <Paragraphs>116</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Wingdings 2</vt:lpstr>
      <vt:lpstr>Agency FB</vt:lpstr>
      <vt:lpstr>Calibri</vt:lpstr>
      <vt:lpstr>Times New Roman</vt:lpstr>
      <vt:lpstr>Franklin Gothic Demi</vt:lpstr>
      <vt:lpstr>Franklin Gothic Book</vt:lpstr>
      <vt:lpstr>Microsoft YaHei</vt:lpstr>
      <vt:lpstr>Arial Unicode MS</vt:lpstr>
      <vt:lpstr>Franklin Gothic Demi</vt:lpstr>
      <vt:lpstr>DividendVTI</vt:lpstr>
      <vt:lpstr> IBM SKILLSBUILD Internship Project for Data Analysis   Topic: Analysis of Superstore Dataset  </vt:lpstr>
      <vt:lpstr>Analysis of Superstore Dataset</vt:lpstr>
      <vt:lpstr>AGENDA</vt:lpstr>
      <vt:lpstr>PROJECT  OVERVIEW</vt:lpstr>
      <vt:lpstr>WHO ARE THE END USERS of this project?</vt:lpstr>
      <vt:lpstr> YOUR SOLUTION AND ITS VALUE PROPOSITION</vt:lpstr>
      <vt:lpstr>How did you customize the project and make it your own</vt:lpstr>
      <vt:lpstr>MODELLING</vt:lpstr>
      <vt:lpstr>.</vt:lpstr>
      <vt:lpstr>Results</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rosha</cp:lastModifiedBy>
  <cp:revision>12</cp:revision>
  <dcterms:created xsi:type="dcterms:W3CDTF">2021-05-26T16:50:00Z</dcterms:created>
  <dcterms:modified xsi:type="dcterms:W3CDTF">2023-07-09T14:46:47Z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6145C85604B9472F986B2D5DC22BE3F8</vt:lpwstr>
  </property>
  <property fmtid="{D5CDD505-2E9C-101B-9397-08002B2CF9AE}" pid="4" name="KSOProductBuildVer">
    <vt:lpwstr>1033-11.2.0.11537</vt:lpwstr>
  </property>
</Properties>
</file>