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  <p:sldMasterId id="2147483685" r:id="rId3"/>
    <p:sldMasterId id="2147483717" r:id="rId4"/>
  </p:sldMasterIdLst>
  <p:notesMasterIdLst>
    <p:notesMasterId r:id="rId18"/>
  </p:notesMasterIdLst>
  <p:sldIdLst>
    <p:sldId id="506" r:id="rId5"/>
    <p:sldId id="485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508" r:id="rId15"/>
    <p:sldId id="286" r:id="rId16"/>
    <p:sldId id="289" r:id="rId17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07C0612-E9A9-418A-A922-0D886DBA8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91" d="100"/>
          <a:sy n="91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29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8f16b2e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8f16b2e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193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8f16b2e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8f16b2e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536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8f16b2e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8f16b2e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54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8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45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8f16b2e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8f16b2e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9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8f16b2e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8f16b2e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8f16b2e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8f16b2e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02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8f16b2e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8f16b2e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86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8f16b2e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8f16b2e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54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8f16b2e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8f16b2e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73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8DDE66-1946-4777-9177-A9C5E0B8899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0224B9-308A-4FCC-AB90-5ED2EA3C5A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110498-71F3-4543-96C8-689B5377500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41;p9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100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41;p9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100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867758-3B8F-4D37-A5FF-47BF39994A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14650" y="2755725"/>
            <a:ext cx="51147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991651" y="1519500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14650" y="3468601"/>
            <a:ext cx="51147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69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ct val="0"/>
              </a:spcBef>
              <a:spcAft>
                <a:spcPct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70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1137300"/>
            <a:ext cx="38520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572000" y="1723949"/>
            <a:ext cx="3852000" cy="22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6650" y="4701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478474"/>
            <a:ext cx="75225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4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9988" y="1552938"/>
            <a:ext cx="3852000" cy="25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7" name="Google Shape;37;p8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275900" y="1815775"/>
            <a:ext cx="6592200" cy="19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7500"/>
            </a:lvl1pPr>
            <a:lvl2pPr lvl="1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41;p9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100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1BD132-205D-490D-98D4-88866D1918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905400" y="575229"/>
            <a:ext cx="73332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8" name="Google Shape;48;p11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703963"/>
            <a:ext cx="77040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6600"/>
            </a:lvl1pPr>
            <a:lvl2pPr lvl="1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1875600" y="3169588"/>
            <a:ext cx="53928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ct val="0"/>
              </a:spcBef>
              <a:spcAft>
                <a:spcPct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1007900" y="1812080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4400" y="2031981"/>
            <a:ext cx="221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5042475" y="18144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5951225" y="2053982"/>
            <a:ext cx="221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1010120" y="33349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1914275" y="3573156"/>
            <a:ext cx="2202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5042463" y="3334988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5953479" y="3553552"/>
            <a:ext cx="2207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720000" y="4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914400" y="1596975"/>
            <a:ext cx="2211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5951225" y="1618976"/>
            <a:ext cx="2211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1918895" y="3140600"/>
            <a:ext cx="2202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5948849" y="3116450"/>
            <a:ext cx="22074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754475" y="1845788"/>
            <a:ext cx="39528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2" hasCustomPrompt="1"/>
          </p:nvPr>
        </p:nvSpPr>
        <p:spPr>
          <a:xfrm>
            <a:off x="1257526" y="2103917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2754475" y="2558663"/>
            <a:ext cx="39528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354700" y="1864800"/>
            <a:ext cx="37134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6556851" y="2103925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2354700" y="2577675"/>
            <a:ext cx="37134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948350" y="2997625"/>
            <a:ext cx="5247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1246950" y="1461625"/>
            <a:ext cx="66501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720000" y="2852300"/>
            <a:ext cx="38520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720000" y="1475500"/>
            <a:ext cx="38520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4419600" y="2418763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419600" y="1769863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655A19-6CA5-4A97-91CF-5CDB0DEBFFC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2202888" y="2519013"/>
            <a:ext cx="4738200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2202888" y="1620731"/>
            <a:ext cx="473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800"/>
              <a:buNone/>
              <a:defRPr sz="37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2645988" y="2338113"/>
            <a:ext cx="38520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645988" y="156798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800"/>
              <a:buNone/>
              <a:defRPr sz="37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1"/>
          </p:nvPr>
        </p:nvSpPr>
        <p:spPr>
          <a:xfrm>
            <a:off x="1455888" y="2571750"/>
            <a:ext cx="2761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2"/>
          </p:nvPr>
        </p:nvSpPr>
        <p:spPr>
          <a:xfrm>
            <a:off x="4926912" y="2571750"/>
            <a:ext cx="2761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3"/>
          </p:nvPr>
        </p:nvSpPr>
        <p:spPr>
          <a:xfrm>
            <a:off x="1455888" y="3016525"/>
            <a:ext cx="27612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4"/>
          </p:nvPr>
        </p:nvSpPr>
        <p:spPr>
          <a:xfrm>
            <a:off x="4926912" y="3016525"/>
            <a:ext cx="27612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720000" y="4959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731285" y="3028950"/>
            <a:ext cx="23100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5102712" y="3028950"/>
            <a:ext cx="23100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1731275" y="3374350"/>
            <a:ext cx="2310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4"/>
          </p:nvPr>
        </p:nvSpPr>
        <p:spPr>
          <a:xfrm>
            <a:off x="5102702" y="3374350"/>
            <a:ext cx="2310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5" hasCustomPrompt="1"/>
          </p:nvPr>
        </p:nvSpPr>
        <p:spPr>
          <a:xfrm>
            <a:off x="2481888" y="1975517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1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6" hasCustomPrompt="1"/>
          </p:nvPr>
        </p:nvSpPr>
        <p:spPr>
          <a:xfrm>
            <a:off x="5853295" y="19774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1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1691792" y="3356200"/>
            <a:ext cx="2203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2"/>
          </p:nvPr>
        </p:nvSpPr>
        <p:spPr>
          <a:xfrm>
            <a:off x="5248708" y="3356200"/>
            <a:ext cx="2203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1691792" y="3701600"/>
            <a:ext cx="22035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4"/>
          </p:nvPr>
        </p:nvSpPr>
        <p:spPr>
          <a:xfrm>
            <a:off x="5248708" y="3701600"/>
            <a:ext cx="22035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720000" y="4954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2"/>
          </p:nvPr>
        </p:nvSpPr>
        <p:spPr>
          <a:xfrm>
            <a:off x="7200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3"/>
          </p:nvPr>
        </p:nvSpPr>
        <p:spPr>
          <a:xfrm>
            <a:off x="34038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4"/>
          </p:nvPr>
        </p:nvSpPr>
        <p:spPr>
          <a:xfrm>
            <a:off x="60876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5"/>
          </p:nvPr>
        </p:nvSpPr>
        <p:spPr>
          <a:xfrm>
            <a:off x="34038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6"/>
          </p:nvPr>
        </p:nvSpPr>
        <p:spPr>
          <a:xfrm>
            <a:off x="60876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2031003" y="16374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2"/>
          </p:nvPr>
        </p:nvSpPr>
        <p:spPr>
          <a:xfrm>
            <a:off x="2031004" y="199492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3"/>
          </p:nvPr>
        </p:nvSpPr>
        <p:spPr>
          <a:xfrm>
            <a:off x="5782562" y="202932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4"/>
          </p:nvPr>
        </p:nvSpPr>
        <p:spPr>
          <a:xfrm>
            <a:off x="2031004" y="359017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5"/>
          </p:nvPr>
        </p:nvSpPr>
        <p:spPr>
          <a:xfrm>
            <a:off x="5782562" y="359017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6"/>
          </p:nvPr>
        </p:nvSpPr>
        <p:spPr>
          <a:xfrm>
            <a:off x="2031004" y="32325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7"/>
          </p:nvPr>
        </p:nvSpPr>
        <p:spPr>
          <a:xfrm>
            <a:off x="5782562" y="16718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8"/>
          </p:nvPr>
        </p:nvSpPr>
        <p:spPr>
          <a:xfrm>
            <a:off x="5782562" y="32325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1"/>
          </p:nvPr>
        </p:nvSpPr>
        <p:spPr>
          <a:xfrm>
            <a:off x="1201272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ubTitle" idx="2"/>
          </p:nvPr>
        </p:nvSpPr>
        <p:spPr>
          <a:xfrm>
            <a:off x="3619656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3"/>
          </p:nvPr>
        </p:nvSpPr>
        <p:spPr>
          <a:xfrm>
            <a:off x="6038039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4"/>
          </p:nvPr>
        </p:nvSpPr>
        <p:spPr>
          <a:xfrm>
            <a:off x="1201272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5"/>
          </p:nvPr>
        </p:nvSpPr>
        <p:spPr>
          <a:xfrm>
            <a:off x="3619656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6"/>
          </p:nvPr>
        </p:nvSpPr>
        <p:spPr>
          <a:xfrm>
            <a:off x="6038039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7"/>
          </p:nvPr>
        </p:nvSpPr>
        <p:spPr>
          <a:xfrm>
            <a:off x="1201272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8"/>
          </p:nvPr>
        </p:nvSpPr>
        <p:spPr>
          <a:xfrm>
            <a:off x="3619656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9"/>
          </p:nvPr>
        </p:nvSpPr>
        <p:spPr>
          <a:xfrm>
            <a:off x="6038039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3"/>
          </p:nvPr>
        </p:nvSpPr>
        <p:spPr>
          <a:xfrm>
            <a:off x="1201272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4"/>
          </p:nvPr>
        </p:nvSpPr>
        <p:spPr>
          <a:xfrm>
            <a:off x="3619656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15"/>
          </p:nvPr>
        </p:nvSpPr>
        <p:spPr>
          <a:xfrm>
            <a:off x="6038039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 hasCustomPrompt="1"/>
          </p:nvPr>
        </p:nvSpPr>
        <p:spPr>
          <a:xfrm>
            <a:off x="2127900" y="440560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2127900" y="1268862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title" idx="2" hasCustomPrompt="1"/>
          </p:nvPr>
        </p:nvSpPr>
        <p:spPr>
          <a:xfrm>
            <a:off x="2127900" y="1775940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3"/>
          </p:nvPr>
        </p:nvSpPr>
        <p:spPr>
          <a:xfrm>
            <a:off x="2127900" y="2604242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4" hasCustomPrompt="1"/>
          </p:nvPr>
        </p:nvSpPr>
        <p:spPr>
          <a:xfrm>
            <a:off x="2127900" y="3111332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5"/>
          </p:nvPr>
        </p:nvSpPr>
        <p:spPr>
          <a:xfrm>
            <a:off x="2127900" y="3939635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C0E066F-74EB-47FB-BB2C-4595DC42C92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6" name="Google Shape;176;p30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ctrTitle"/>
          </p:nvPr>
        </p:nvSpPr>
        <p:spPr>
          <a:xfrm>
            <a:off x="2670175" y="688405"/>
            <a:ext cx="38034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6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ubTitle" idx="1"/>
          </p:nvPr>
        </p:nvSpPr>
        <p:spPr>
          <a:xfrm>
            <a:off x="2670425" y="1542425"/>
            <a:ext cx="38031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2852050" y="3399586"/>
            <a:ext cx="34482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6F0D3D-ACE9-492F-AC58-618A5ABD254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5873CA1-6C85-480D-B069-36AAD3E16F8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E8D697-51FC-40E7-837A-ECD8CBCE0D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CED30D-8294-4D35-8E6E-4543FCD1BC3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78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41">
            <a:extLst>
              <a:ext uri="{FF2B5EF4-FFF2-40B4-BE49-F238E27FC236}">
                <a16:creationId xmlns:a16="http://schemas.microsoft.com/office/drawing/2014/main" id="{6BB83507-18EE-E42A-83DB-90DC0F043CCC}"/>
              </a:ext>
            </a:extLst>
          </p:cNvPr>
          <p:cNvSpPr txBox="1"/>
          <p:nvPr/>
        </p:nvSpPr>
        <p:spPr>
          <a:xfrm>
            <a:off x="1523999" y="2519013"/>
            <a:ext cx="6107289" cy="1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6000"/>
              </a:lnSpc>
              <a:spcAft>
                <a:spcPts val="800"/>
              </a:spcAft>
              <a:buClr>
                <a:srgbClr val="000000"/>
              </a:buClr>
            </a:pPr>
            <a:endParaRPr lang="en-US" sz="1800" b="1" dirty="0">
              <a:latin typeface="Century Gothic" panose="020B0502020202020204" pitchFamily="34" charset="0"/>
            </a:endParaRPr>
          </a:p>
        </p:txBody>
      </p:sp>
      <p:sp>
        <p:nvSpPr>
          <p:cNvPr id="12" name="Google Shape;195;p36">
            <a:extLst>
              <a:ext uri="{FF2B5EF4-FFF2-40B4-BE49-F238E27FC236}">
                <a16:creationId xmlns:a16="http://schemas.microsoft.com/office/drawing/2014/main" id="{CCAD100A-1C71-0039-01F5-593C4DC5ABE1}"/>
              </a:ext>
            </a:extLst>
          </p:cNvPr>
          <p:cNvSpPr/>
          <p:nvPr/>
        </p:nvSpPr>
        <p:spPr>
          <a:xfrm>
            <a:off x="1708350" y="4171950"/>
            <a:ext cx="5727300" cy="428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16200038" scaled="0"/>
          </a:gradFill>
          <a:ln>
            <a:noFill/>
          </a:ln>
          <a:effectLst>
            <a:outerShdw blurRad="142875" dist="476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" name="Google Shape;196;p36">
            <a:extLst>
              <a:ext uri="{FF2B5EF4-FFF2-40B4-BE49-F238E27FC236}">
                <a16:creationId xmlns:a16="http://schemas.microsoft.com/office/drawing/2014/main" id="{B973D2F7-4039-AA60-0658-D46E18888C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4450" y="1733550"/>
            <a:ext cx="6774900" cy="1447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4000" dirty="0">
                <a:latin typeface="Poppins" panose="00000500000000000000" pitchFamily="2" charset="0"/>
                <a:cs typeface="Poppins" panose="00000500000000000000" pitchFamily="2" charset="0"/>
              </a:rPr>
              <a:t>3Ps </a:t>
            </a:r>
            <a:br>
              <a:rPr lang="en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3300" dirty="0">
                <a:latin typeface="Poppins" panose="00000500000000000000" pitchFamily="2" charset="0"/>
                <a:cs typeface="Poppins" panose="00000500000000000000" pitchFamily="2" charset="0"/>
              </a:rPr>
              <a:t>(Parents &amp; Pupils Portal)</a:t>
            </a:r>
            <a:br>
              <a:rPr lang="en" sz="44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School Management Application</a:t>
            </a:r>
            <a:endParaRPr sz="4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Google Shape;197;p36">
            <a:extLst>
              <a:ext uri="{FF2B5EF4-FFF2-40B4-BE49-F238E27FC236}">
                <a16:creationId xmlns:a16="http://schemas.microsoft.com/office/drawing/2014/main" id="{7EA54E78-B723-AE4A-326E-F029957FEE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2500" y="41719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dirty="0">
                <a:latin typeface="Poppins" panose="00000500000000000000" pitchFamily="2" charset="0"/>
                <a:cs typeface="Poppins" panose="00000500000000000000" pitchFamily="2" charset="0"/>
              </a:rPr>
              <a:t>Rosh Hashana S. Torres</a:t>
            </a: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" name="Google Shape;200;p36">
            <a:extLst>
              <a:ext uri="{FF2B5EF4-FFF2-40B4-BE49-F238E27FC236}">
                <a16:creationId xmlns:a16="http://schemas.microsoft.com/office/drawing/2014/main" id="{DEBBD056-EDD4-7F68-8E3B-A5EA5362CF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16" name="Google Shape;201;p36">
            <a:extLst>
              <a:ext uri="{FF2B5EF4-FFF2-40B4-BE49-F238E27FC236}">
                <a16:creationId xmlns:a16="http://schemas.microsoft.com/office/drawing/2014/main" id="{090457A1-2A7B-5E30-2DAC-7CF1E58152ED}"/>
              </a:ext>
            </a:extLst>
          </p:cNvPr>
          <p:cNvSpPr txBox="1"/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5300" dirty="0">
                <a:latin typeface="Poppins" panose="00000500000000000000" pitchFamily="2" charset="0"/>
                <a:cs typeface="Poppins" panose="00000500000000000000" pitchFamily="2" charset="0"/>
              </a:rPr>
              <a:t>?!</a:t>
            </a:r>
            <a:endParaRPr lang="en" sz="53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196;p36">
            <a:extLst>
              <a:ext uri="{FF2B5EF4-FFF2-40B4-BE49-F238E27FC236}">
                <a16:creationId xmlns:a16="http://schemas.microsoft.com/office/drawing/2014/main" id="{57B63A35-E689-85D6-AF81-7EAC52D735D0}"/>
              </a:ext>
            </a:extLst>
          </p:cNvPr>
          <p:cNvSpPr txBox="1">
            <a:spLocks/>
          </p:cNvSpPr>
          <p:nvPr/>
        </p:nvSpPr>
        <p:spPr>
          <a:xfrm>
            <a:off x="1184450" y="3181350"/>
            <a:ext cx="6774900" cy="58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800" b="0" kern="0" dirty="0">
                <a:latin typeface="Poppins" panose="00000500000000000000" pitchFamily="2" charset="0"/>
                <a:cs typeface="Poppins" panose="00000500000000000000" pitchFamily="2" charset="0"/>
              </a:rPr>
              <a:t>Phase 1: Research</a:t>
            </a:r>
          </a:p>
        </p:txBody>
      </p:sp>
    </p:spTree>
    <p:extLst>
      <p:ext uri="{BB962C8B-B14F-4D97-AF65-F5344CB8AC3E}">
        <p14:creationId xmlns:p14="http://schemas.microsoft.com/office/powerpoint/2010/main" val="6941275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 rot="16200000">
            <a:off x="7432198" y="2516358"/>
            <a:ext cx="2506130" cy="110796"/>
          </a:xfrm>
          <a:custGeom>
            <a:avLst/>
            <a:gdLst/>
            <a:ahLst/>
            <a:cxnLst/>
            <a:rect l="l" t="t" r="r" b="b"/>
            <a:pathLst>
              <a:path w="50509" h="2233" extrusionOk="0">
                <a:moveTo>
                  <a:pt x="1117" y="0"/>
                </a:moveTo>
                <a:cubicBezTo>
                  <a:pt x="514" y="0"/>
                  <a:pt x="1" y="491"/>
                  <a:pt x="1" y="1116"/>
                </a:cubicBezTo>
                <a:cubicBezTo>
                  <a:pt x="1" y="1741"/>
                  <a:pt x="514" y="2232"/>
                  <a:pt x="1117" y="2232"/>
                </a:cubicBezTo>
                <a:lnTo>
                  <a:pt x="49393" y="2232"/>
                </a:lnTo>
                <a:cubicBezTo>
                  <a:pt x="49995" y="2232"/>
                  <a:pt x="50509" y="1741"/>
                  <a:pt x="50509" y="1116"/>
                </a:cubicBezTo>
                <a:cubicBezTo>
                  <a:pt x="50509" y="491"/>
                  <a:pt x="49995" y="0"/>
                  <a:pt x="4939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42863" dist="28575" dir="36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94" name="Google Shape;294;p39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95" name="Google Shape;295;p39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96" name="Google Shape;296;p39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39">
              <a:hlinkClick r:id="" action="ppaction://noaction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9" name="Google Shape;299;p39">
              <a:hlinkClick r:id="" action="ppaction://noaction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00" name="Google Shape;300;p39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01" name="Google Shape;301;p39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9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39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04" name="Google Shape;304;p39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9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343;p41">
            <a:extLst>
              <a:ext uri="{FF2B5EF4-FFF2-40B4-BE49-F238E27FC236}">
                <a16:creationId xmlns:a16="http://schemas.microsoft.com/office/drawing/2014/main" id="{98A1E1A9-E05C-FECA-4453-50098BB6A8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2519013"/>
            <a:ext cx="6107289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sz="1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No existing communication process in place and the interface is so complicated that users have difficulty navigating the existing home dashboard.</a:t>
            </a:r>
          </a:p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No organized student tracker for students’ performance and school-related information are not accessible for parents’ monitoring.</a:t>
            </a:r>
            <a:endParaRPr lang="en-US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5" name="Google Shape;1578;p65">
            <a:extLst>
              <a:ext uri="{FF2B5EF4-FFF2-40B4-BE49-F238E27FC236}">
                <a16:creationId xmlns:a16="http://schemas.microsoft.com/office/drawing/2014/main" id="{C74D9E24-1031-930F-4B2B-E75849639373}"/>
              </a:ext>
            </a:extLst>
          </p:cNvPr>
          <p:cNvSpPr/>
          <p:nvPr/>
        </p:nvSpPr>
        <p:spPr>
          <a:xfrm>
            <a:off x="8640075" y="1331075"/>
            <a:ext cx="92100" cy="2240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100000">
                <a:srgbClr val="67679E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8" name="Google Shape;341;p41">
            <a:extLst>
              <a:ext uri="{FF2B5EF4-FFF2-40B4-BE49-F238E27FC236}">
                <a16:creationId xmlns:a16="http://schemas.microsoft.com/office/drawing/2014/main" id="{AA22DB19-6E65-DC0E-435A-6135EFBDA9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74" y="1511488"/>
            <a:ext cx="7016765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9" name="Google Shape;342;p41">
            <a:extLst>
              <a:ext uri="{FF2B5EF4-FFF2-40B4-BE49-F238E27FC236}">
                <a16:creationId xmlns:a16="http://schemas.microsoft.com/office/drawing/2014/main" id="{0C95DDDB-0CCC-EAC1-C493-EA9F7D822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504" y="1620731"/>
            <a:ext cx="57949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PH" sz="14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What existing features or complexities are hampering or otherwise negatively affecting the user experience?</a:t>
            </a:r>
            <a:endParaRPr sz="9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" name="Google Shape;310;p40">
            <a:extLst>
              <a:ext uri="{FF2B5EF4-FFF2-40B4-BE49-F238E27FC236}">
                <a16:creationId xmlns:a16="http://schemas.microsoft.com/office/drawing/2014/main" id="{236F4E3C-D10D-56E3-B4CE-40332D02C541}"/>
              </a:ext>
            </a:extLst>
          </p:cNvPr>
          <p:cNvGrpSpPr/>
          <p:nvPr/>
        </p:nvGrpSpPr>
        <p:grpSpPr>
          <a:xfrm>
            <a:off x="885139" y="1352937"/>
            <a:ext cx="1097280" cy="1097280"/>
            <a:chOff x="3850103" y="1375690"/>
            <a:chExt cx="1443680" cy="1474076"/>
          </a:xfrm>
        </p:grpSpPr>
        <p:grpSp>
          <p:nvGrpSpPr>
            <p:cNvPr id="11" name="Google Shape;311;p40">
              <a:extLst>
                <a:ext uri="{FF2B5EF4-FFF2-40B4-BE49-F238E27FC236}">
                  <a16:creationId xmlns:a16="http://schemas.microsoft.com/office/drawing/2014/main" id="{199ED4D0-7EC4-DB49-C49E-876E29A36926}"/>
                </a:ext>
              </a:extLst>
            </p:cNvPr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17" name="Google Shape;312;p40">
                <a:extLst>
                  <a:ext uri="{FF2B5EF4-FFF2-40B4-BE49-F238E27FC236}">
                    <a16:creationId xmlns:a16="http://schemas.microsoft.com/office/drawing/2014/main" id="{B23CEAA3-AD56-2246-D3C6-715AE7AB54A3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3;p40">
                <a:extLst>
                  <a:ext uri="{FF2B5EF4-FFF2-40B4-BE49-F238E27FC236}">
                    <a16:creationId xmlns:a16="http://schemas.microsoft.com/office/drawing/2014/main" id="{284DB9F6-F1FF-361C-9594-E08AF8269570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14;p40">
              <a:extLst>
                <a:ext uri="{FF2B5EF4-FFF2-40B4-BE49-F238E27FC236}">
                  <a16:creationId xmlns:a16="http://schemas.microsoft.com/office/drawing/2014/main" id="{16157AC4-D75D-805E-CED6-AF2C0907BF43}"/>
                </a:ext>
              </a:extLst>
            </p:cNvPr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13" name="Google Shape;315;p40">
                <a:extLst>
                  <a:ext uri="{FF2B5EF4-FFF2-40B4-BE49-F238E27FC236}">
                    <a16:creationId xmlns:a16="http://schemas.microsoft.com/office/drawing/2014/main" id="{60DAF2B8-7924-14A4-4565-60D85B5DB3BD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6;p40">
                <a:extLst>
                  <a:ext uri="{FF2B5EF4-FFF2-40B4-BE49-F238E27FC236}">
                    <a16:creationId xmlns:a16="http://schemas.microsoft.com/office/drawing/2014/main" id="{1B39E689-6A4B-274F-9EDA-C98E69E1FB58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320;p40">
            <a:extLst>
              <a:ext uri="{FF2B5EF4-FFF2-40B4-BE49-F238E27FC236}">
                <a16:creationId xmlns:a16="http://schemas.microsoft.com/office/drawing/2014/main" id="{F31D6D62-787A-9B5D-B1E0-F4898192EDCF}"/>
              </a:ext>
            </a:extLst>
          </p:cNvPr>
          <p:cNvSpPr txBox="1"/>
          <p:nvPr/>
        </p:nvSpPr>
        <p:spPr>
          <a:xfrm>
            <a:off x="853417" y="1596491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1689185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 rot="16200000">
            <a:off x="7432198" y="2516358"/>
            <a:ext cx="2506130" cy="110796"/>
          </a:xfrm>
          <a:custGeom>
            <a:avLst/>
            <a:gdLst/>
            <a:ahLst/>
            <a:cxnLst/>
            <a:rect l="l" t="t" r="r" b="b"/>
            <a:pathLst>
              <a:path w="50509" h="2233" extrusionOk="0">
                <a:moveTo>
                  <a:pt x="1117" y="0"/>
                </a:moveTo>
                <a:cubicBezTo>
                  <a:pt x="514" y="0"/>
                  <a:pt x="1" y="491"/>
                  <a:pt x="1" y="1116"/>
                </a:cubicBezTo>
                <a:cubicBezTo>
                  <a:pt x="1" y="1741"/>
                  <a:pt x="514" y="2232"/>
                  <a:pt x="1117" y="2232"/>
                </a:cubicBezTo>
                <a:lnTo>
                  <a:pt x="49393" y="2232"/>
                </a:lnTo>
                <a:cubicBezTo>
                  <a:pt x="49995" y="2232"/>
                  <a:pt x="50509" y="1741"/>
                  <a:pt x="50509" y="1116"/>
                </a:cubicBezTo>
                <a:cubicBezTo>
                  <a:pt x="50509" y="491"/>
                  <a:pt x="49995" y="0"/>
                  <a:pt x="4939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42863" dist="28575" dir="36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94" name="Google Shape;294;p39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95" name="Google Shape;295;p39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96" name="Google Shape;296;p39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39">
              <a:hlinkClick r:id="" action="ppaction://noaction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9" name="Google Shape;299;p39">
              <a:hlinkClick r:id="" action="ppaction://noaction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00" name="Google Shape;300;p39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01" name="Google Shape;301;p39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9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39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04" name="Google Shape;304;p39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9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" name="Google Shape;341;p41">
            <a:extLst>
              <a:ext uri="{FF2B5EF4-FFF2-40B4-BE49-F238E27FC236}">
                <a16:creationId xmlns:a16="http://schemas.microsoft.com/office/drawing/2014/main" id="{AA22DB19-6E65-DC0E-435A-6135EFBDA9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74" y="1511488"/>
            <a:ext cx="7016765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9" name="Google Shape;342;p41">
            <a:extLst>
              <a:ext uri="{FF2B5EF4-FFF2-40B4-BE49-F238E27FC236}">
                <a16:creationId xmlns:a16="http://schemas.microsoft.com/office/drawing/2014/main" id="{0C95DDDB-0CCC-EAC1-C493-EA9F7D822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504" y="1620731"/>
            <a:ext cx="57949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What additional features would the user or publisher find helpful in this product?</a:t>
            </a: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" name="Google Shape;310;p40">
            <a:extLst>
              <a:ext uri="{FF2B5EF4-FFF2-40B4-BE49-F238E27FC236}">
                <a16:creationId xmlns:a16="http://schemas.microsoft.com/office/drawing/2014/main" id="{236F4E3C-D10D-56E3-B4CE-40332D02C541}"/>
              </a:ext>
            </a:extLst>
          </p:cNvPr>
          <p:cNvGrpSpPr/>
          <p:nvPr/>
        </p:nvGrpSpPr>
        <p:grpSpPr>
          <a:xfrm>
            <a:off x="885139" y="1352937"/>
            <a:ext cx="1097280" cy="1097280"/>
            <a:chOff x="3850103" y="1375690"/>
            <a:chExt cx="1443680" cy="1474076"/>
          </a:xfrm>
        </p:grpSpPr>
        <p:grpSp>
          <p:nvGrpSpPr>
            <p:cNvPr id="11" name="Google Shape;311;p40">
              <a:extLst>
                <a:ext uri="{FF2B5EF4-FFF2-40B4-BE49-F238E27FC236}">
                  <a16:creationId xmlns:a16="http://schemas.microsoft.com/office/drawing/2014/main" id="{199ED4D0-7EC4-DB49-C49E-876E29A36926}"/>
                </a:ext>
              </a:extLst>
            </p:cNvPr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17" name="Google Shape;312;p40">
                <a:extLst>
                  <a:ext uri="{FF2B5EF4-FFF2-40B4-BE49-F238E27FC236}">
                    <a16:creationId xmlns:a16="http://schemas.microsoft.com/office/drawing/2014/main" id="{B23CEAA3-AD56-2246-D3C6-715AE7AB54A3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3;p40">
                <a:extLst>
                  <a:ext uri="{FF2B5EF4-FFF2-40B4-BE49-F238E27FC236}">
                    <a16:creationId xmlns:a16="http://schemas.microsoft.com/office/drawing/2014/main" id="{284DB9F6-F1FF-361C-9594-E08AF8269570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14;p40">
              <a:extLst>
                <a:ext uri="{FF2B5EF4-FFF2-40B4-BE49-F238E27FC236}">
                  <a16:creationId xmlns:a16="http://schemas.microsoft.com/office/drawing/2014/main" id="{16157AC4-D75D-805E-CED6-AF2C0907BF43}"/>
                </a:ext>
              </a:extLst>
            </p:cNvPr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13" name="Google Shape;315;p40">
                <a:extLst>
                  <a:ext uri="{FF2B5EF4-FFF2-40B4-BE49-F238E27FC236}">
                    <a16:creationId xmlns:a16="http://schemas.microsoft.com/office/drawing/2014/main" id="{60DAF2B8-7924-14A4-4565-60D85B5DB3BD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6;p40">
                <a:extLst>
                  <a:ext uri="{FF2B5EF4-FFF2-40B4-BE49-F238E27FC236}">
                    <a16:creationId xmlns:a16="http://schemas.microsoft.com/office/drawing/2014/main" id="{1B39E689-6A4B-274F-9EDA-C98E69E1FB58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320;p40">
            <a:extLst>
              <a:ext uri="{FF2B5EF4-FFF2-40B4-BE49-F238E27FC236}">
                <a16:creationId xmlns:a16="http://schemas.microsoft.com/office/drawing/2014/main" id="{F31D6D62-787A-9B5D-B1E0-F4898192EDCF}"/>
              </a:ext>
            </a:extLst>
          </p:cNvPr>
          <p:cNvSpPr txBox="1"/>
          <p:nvPr/>
        </p:nvSpPr>
        <p:spPr>
          <a:xfrm>
            <a:off x="853417" y="1596491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08</a:t>
            </a:r>
          </a:p>
        </p:txBody>
      </p:sp>
      <p:sp>
        <p:nvSpPr>
          <p:cNvPr id="2" name="Google Shape;1702;p69">
            <a:extLst>
              <a:ext uri="{FF2B5EF4-FFF2-40B4-BE49-F238E27FC236}">
                <a16:creationId xmlns:a16="http://schemas.microsoft.com/office/drawing/2014/main" id="{16CD201B-254D-3BCA-51B8-A871B4309338}"/>
              </a:ext>
            </a:extLst>
          </p:cNvPr>
          <p:cNvSpPr/>
          <p:nvPr/>
        </p:nvSpPr>
        <p:spPr>
          <a:xfrm>
            <a:off x="8640075" y="1331075"/>
            <a:ext cx="92100" cy="24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100000">
                <a:srgbClr val="67679E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" name="Google Shape;343;p41">
            <a:extLst>
              <a:ext uri="{FF2B5EF4-FFF2-40B4-BE49-F238E27FC236}">
                <a16:creationId xmlns:a16="http://schemas.microsoft.com/office/drawing/2014/main" id="{B41F016E-C287-7B1B-1E0E-F4F9BE83A5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2519013"/>
            <a:ext cx="6107289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Live chat for real-time communication purposes</a:t>
            </a:r>
            <a:endParaRPr lang="en-PH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Data tracker for student’s performance</a:t>
            </a:r>
          </a:p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School service live tracking to ensure the student’s safety while travelling to school</a:t>
            </a:r>
          </a:p>
        </p:txBody>
      </p:sp>
    </p:spTree>
    <p:extLst>
      <p:ext uri="{BB962C8B-B14F-4D97-AF65-F5344CB8AC3E}">
        <p14:creationId xmlns:p14="http://schemas.microsoft.com/office/powerpoint/2010/main" val="35882544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 rot="16200000">
            <a:off x="7432198" y="2516358"/>
            <a:ext cx="2506130" cy="110796"/>
          </a:xfrm>
          <a:custGeom>
            <a:avLst/>
            <a:gdLst/>
            <a:ahLst/>
            <a:cxnLst/>
            <a:rect l="l" t="t" r="r" b="b"/>
            <a:pathLst>
              <a:path w="50509" h="2233" extrusionOk="0">
                <a:moveTo>
                  <a:pt x="1117" y="0"/>
                </a:moveTo>
                <a:cubicBezTo>
                  <a:pt x="514" y="0"/>
                  <a:pt x="1" y="491"/>
                  <a:pt x="1" y="1116"/>
                </a:cubicBezTo>
                <a:cubicBezTo>
                  <a:pt x="1" y="1741"/>
                  <a:pt x="514" y="2232"/>
                  <a:pt x="1117" y="2232"/>
                </a:cubicBezTo>
                <a:lnTo>
                  <a:pt x="49393" y="2232"/>
                </a:lnTo>
                <a:cubicBezTo>
                  <a:pt x="49995" y="2232"/>
                  <a:pt x="50509" y="1741"/>
                  <a:pt x="50509" y="1116"/>
                </a:cubicBezTo>
                <a:cubicBezTo>
                  <a:pt x="50509" y="491"/>
                  <a:pt x="49995" y="0"/>
                  <a:pt x="4939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42863" dist="28575" dir="36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94" name="Google Shape;294;p39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95" name="Google Shape;295;p39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96" name="Google Shape;296;p39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39">
              <a:hlinkClick r:id="" action="ppaction://noaction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9" name="Google Shape;299;p39">
              <a:hlinkClick r:id="" action="ppaction://noaction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00" name="Google Shape;300;p39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01" name="Google Shape;301;p39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9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39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04" name="Google Shape;304;p39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9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" name="Google Shape;341;p41">
            <a:extLst>
              <a:ext uri="{FF2B5EF4-FFF2-40B4-BE49-F238E27FC236}">
                <a16:creationId xmlns:a16="http://schemas.microsoft.com/office/drawing/2014/main" id="{AA22DB19-6E65-DC0E-435A-6135EFBDA9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74" y="1511488"/>
            <a:ext cx="7016765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9" name="Google Shape;342;p41">
            <a:extLst>
              <a:ext uri="{FF2B5EF4-FFF2-40B4-BE49-F238E27FC236}">
                <a16:creationId xmlns:a16="http://schemas.microsoft.com/office/drawing/2014/main" id="{0C95DDDB-0CCC-EAC1-C493-EA9F7D822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504" y="1620731"/>
            <a:ext cx="57949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What additional features would the user or publisher find helpful in this product?</a:t>
            </a: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" name="Google Shape;310;p40">
            <a:extLst>
              <a:ext uri="{FF2B5EF4-FFF2-40B4-BE49-F238E27FC236}">
                <a16:creationId xmlns:a16="http://schemas.microsoft.com/office/drawing/2014/main" id="{236F4E3C-D10D-56E3-B4CE-40332D02C541}"/>
              </a:ext>
            </a:extLst>
          </p:cNvPr>
          <p:cNvGrpSpPr/>
          <p:nvPr/>
        </p:nvGrpSpPr>
        <p:grpSpPr>
          <a:xfrm>
            <a:off x="885139" y="1352937"/>
            <a:ext cx="1097280" cy="1097280"/>
            <a:chOff x="3850103" y="1375690"/>
            <a:chExt cx="1443680" cy="1474076"/>
          </a:xfrm>
        </p:grpSpPr>
        <p:grpSp>
          <p:nvGrpSpPr>
            <p:cNvPr id="11" name="Google Shape;311;p40">
              <a:extLst>
                <a:ext uri="{FF2B5EF4-FFF2-40B4-BE49-F238E27FC236}">
                  <a16:creationId xmlns:a16="http://schemas.microsoft.com/office/drawing/2014/main" id="{199ED4D0-7EC4-DB49-C49E-876E29A36926}"/>
                </a:ext>
              </a:extLst>
            </p:cNvPr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17" name="Google Shape;312;p40">
                <a:extLst>
                  <a:ext uri="{FF2B5EF4-FFF2-40B4-BE49-F238E27FC236}">
                    <a16:creationId xmlns:a16="http://schemas.microsoft.com/office/drawing/2014/main" id="{B23CEAA3-AD56-2246-D3C6-715AE7AB54A3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3;p40">
                <a:extLst>
                  <a:ext uri="{FF2B5EF4-FFF2-40B4-BE49-F238E27FC236}">
                    <a16:creationId xmlns:a16="http://schemas.microsoft.com/office/drawing/2014/main" id="{284DB9F6-F1FF-361C-9594-E08AF8269570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14;p40">
              <a:extLst>
                <a:ext uri="{FF2B5EF4-FFF2-40B4-BE49-F238E27FC236}">
                  <a16:creationId xmlns:a16="http://schemas.microsoft.com/office/drawing/2014/main" id="{16157AC4-D75D-805E-CED6-AF2C0907BF43}"/>
                </a:ext>
              </a:extLst>
            </p:cNvPr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13" name="Google Shape;315;p40">
                <a:extLst>
                  <a:ext uri="{FF2B5EF4-FFF2-40B4-BE49-F238E27FC236}">
                    <a16:creationId xmlns:a16="http://schemas.microsoft.com/office/drawing/2014/main" id="{60DAF2B8-7924-14A4-4565-60D85B5DB3BD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6;p40">
                <a:extLst>
                  <a:ext uri="{FF2B5EF4-FFF2-40B4-BE49-F238E27FC236}">
                    <a16:creationId xmlns:a16="http://schemas.microsoft.com/office/drawing/2014/main" id="{1B39E689-6A4B-274F-9EDA-C98E69E1FB58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320;p40">
            <a:extLst>
              <a:ext uri="{FF2B5EF4-FFF2-40B4-BE49-F238E27FC236}">
                <a16:creationId xmlns:a16="http://schemas.microsoft.com/office/drawing/2014/main" id="{F31D6D62-787A-9B5D-B1E0-F4898192EDCF}"/>
              </a:ext>
            </a:extLst>
          </p:cNvPr>
          <p:cNvSpPr txBox="1"/>
          <p:nvPr/>
        </p:nvSpPr>
        <p:spPr>
          <a:xfrm>
            <a:off x="853417" y="1596491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08</a:t>
            </a:r>
          </a:p>
        </p:txBody>
      </p:sp>
      <p:sp>
        <p:nvSpPr>
          <p:cNvPr id="2" name="Google Shape;1702;p69">
            <a:extLst>
              <a:ext uri="{FF2B5EF4-FFF2-40B4-BE49-F238E27FC236}">
                <a16:creationId xmlns:a16="http://schemas.microsoft.com/office/drawing/2014/main" id="{16CD201B-254D-3BCA-51B8-A871B4309338}"/>
              </a:ext>
            </a:extLst>
          </p:cNvPr>
          <p:cNvSpPr/>
          <p:nvPr/>
        </p:nvSpPr>
        <p:spPr>
          <a:xfrm>
            <a:off x="8640075" y="1331075"/>
            <a:ext cx="92100" cy="24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100000">
                <a:srgbClr val="67679E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" name="Google Shape;343;p41">
            <a:extLst>
              <a:ext uri="{FF2B5EF4-FFF2-40B4-BE49-F238E27FC236}">
                <a16:creationId xmlns:a16="http://schemas.microsoft.com/office/drawing/2014/main" id="{B41F016E-C287-7B1B-1E0E-F4F9BE83A5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2519013"/>
            <a:ext cx="6107289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Noticeboard for school-related information</a:t>
            </a:r>
          </a:p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View and pay school fees through an application</a:t>
            </a:r>
            <a:endParaRPr lang="en-US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719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19;p70">
            <a:extLst>
              <a:ext uri="{FF2B5EF4-FFF2-40B4-BE49-F238E27FC236}">
                <a16:creationId xmlns:a16="http://schemas.microsoft.com/office/drawing/2014/main" id="{0D76D711-45EC-DEBD-39D4-E0F46528018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63850" y="2169000"/>
            <a:ext cx="44163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5400" dirty="0">
                <a:latin typeface="Poppins" panose="00000500000000000000" pitchFamily="2" charset="0"/>
                <a:cs typeface="Poppins" panose="00000500000000000000" pitchFamily="2" charset="0"/>
              </a:rPr>
              <a:t>Thank you.</a:t>
            </a:r>
            <a:endParaRPr sz="5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539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39">
            <a:extLst>
              <a:ext uri="{FF2B5EF4-FFF2-40B4-BE49-F238E27FC236}">
                <a16:creationId xmlns:a16="http://schemas.microsoft.com/office/drawing/2014/main" id="{6B0A8D21-A01D-6D92-CDCE-339A9F643F21}"/>
              </a:ext>
            </a:extLst>
          </p:cNvPr>
          <p:cNvSpPr txBox="1">
            <a:spLocks/>
          </p:cNvSpPr>
          <p:nvPr/>
        </p:nvSpPr>
        <p:spPr>
          <a:xfrm>
            <a:off x="838200" y="2114550"/>
            <a:ext cx="74675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6000" kern="0" dirty="0">
                <a:latin typeface="Poppins" panose="00000500000000000000" pitchFamily="2" charset="0"/>
                <a:cs typeface="Poppins" panose="00000500000000000000" pitchFamily="2" charset="0"/>
              </a:rPr>
              <a:t>RESEARCH</a:t>
            </a:r>
          </a:p>
        </p:txBody>
      </p:sp>
      <p:pic>
        <p:nvPicPr>
          <p:cNvPr id="7" name="Google Shape;289;p39">
            <a:extLst>
              <a:ext uri="{FF2B5EF4-FFF2-40B4-BE49-F238E27FC236}">
                <a16:creationId xmlns:a16="http://schemas.microsoft.com/office/drawing/2014/main" id="{97EC5211-7C36-67C7-D970-358BAAB20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8" name="Google Shape;290;p39">
            <a:extLst>
              <a:ext uri="{FF2B5EF4-FFF2-40B4-BE49-F238E27FC236}">
                <a16:creationId xmlns:a16="http://schemas.microsoft.com/office/drawing/2014/main" id="{02AB456D-2861-47C1-B5E4-727234C8E274}"/>
              </a:ext>
            </a:extLst>
          </p:cNvPr>
          <p:cNvSpPr txBox="1">
            <a:spLocks/>
          </p:cNvSpPr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300" kern="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lang="en" sz="53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984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41">
            <a:extLst>
              <a:ext uri="{FF2B5EF4-FFF2-40B4-BE49-F238E27FC236}">
                <a16:creationId xmlns:a16="http://schemas.microsoft.com/office/drawing/2014/main" id="{C5BE7D2A-A98C-B332-8BB4-10E7D7ABEF1B}"/>
              </a:ext>
            </a:extLst>
          </p:cNvPr>
          <p:cNvSpPr txBox="1"/>
          <p:nvPr/>
        </p:nvSpPr>
        <p:spPr>
          <a:xfrm>
            <a:off x="1523999" y="2166436"/>
            <a:ext cx="6107289" cy="139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endParaRPr lang="en-PH" sz="16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0" marR="0" inden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PH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It is an interactive school management </a:t>
            </a:r>
            <a:r>
              <a:rPr lang="en-PH" sz="1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application.</a:t>
            </a:r>
          </a:p>
          <a:p>
            <a:pPr marL="0" marR="0" inden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PH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It is designed for students and parents.</a:t>
            </a:r>
          </a:p>
          <a:p>
            <a:pPr marL="0" marR="0" inden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PH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It provides fast communication and easy tracking of students’ performance and checking of school-related information within a click away.</a:t>
            </a:r>
            <a:endParaRPr lang="en-US" sz="16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9" name="Google Shape;195;p36">
            <a:extLst>
              <a:ext uri="{FF2B5EF4-FFF2-40B4-BE49-F238E27FC236}">
                <a16:creationId xmlns:a16="http://schemas.microsoft.com/office/drawing/2014/main" id="{6BE32C5F-C13D-9F73-1C6B-541B515D344E}"/>
              </a:ext>
            </a:extLst>
          </p:cNvPr>
          <p:cNvSpPr/>
          <p:nvPr/>
        </p:nvSpPr>
        <p:spPr>
          <a:xfrm>
            <a:off x="1708350" y="1583411"/>
            <a:ext cx="5727300" cy="428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16200038" scaled="0"/>
          </a:gradFill>
          <a:ln>
            <a:noFill/>
          </a:ln>
          <a:effectLst>
            <a:outerShdw blurRad="142875" dist="476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97;p36">
            <a:extLst>
              <a:ext uri="{FF2B5EF4-FFF2-40B4-BE49-F238E27FC236}">
                <a16:creationId xmlns:a16="http://schemas.microsoft.com/office/drawing/2014/main" id="{708D798A-D3FB-341A-D328-7316F6A6BF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7100" y="1583411"/>
            <a:ext cx="5114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b="1" dirty="0">
                <a:latin typeface="Poppins" panose="00000500000000000000" pitchFamily="2" charset="0"/>
                <a:cs typeface="Poppins" panose="00000500000000000000" pitchFamily="2" charset="0"/>
              </a:rPr>
              <a:t>3Ps (Parents &amp; Pupils Portal)</a:t>
            </a:r>
            <a:endParaRPr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198;p36">
            <a:extLst>
              <a:ext uri="{FF2B5EF4-FFF2-40B4-BE49-F238E27FC236}">
                <a16:creationId xmlns:a16="http://schemas.microsoft.com/office/drawing/2014/main" id="{CC526CC6-66CA-1F79-45B5-BF5C2628B688}"/>
              </a:ext>
            </a:extLst>
          </p:cNvPr>
          <p:cNvSpPr/>
          <p:nvPr/>
        </p:nvSpPr>
        <p:spPr>
          <a:xfrm>
            <a:off x="6991500" y="1661536"/>
            <a:ext cx="275400" cy="272450"/>
          </a:xfrm>
          <a:custGeom>
            <a:avLst/>
            <a:gdLst/>
            <a:ahLst/>
            <a:cxnLst/>
            <a:rect l="l" t="t" r="r" b="b"/>
            <a:pathLst>
              <a:path w="3174" h="3140" extrusionOk="0">
                <a:moveTo>
                  <a:pt x="1279" y="674"/>
                </a:moveTo>
                <a:cubicBezTo>
                  <a:pt x="1439" y="674"/>
                  <a:pt x="1598" y="720"/>
                  <a:pt x="1713" y="834"/>
                </a:cubicBezTo>
                <a:cubicBezTo>
                  <a:pt x="1827" y="971"/>
                  <a:pt x="1895" y="1108"/>
                  <a:pt x="1895" y="1268"/>
                </a:cubicBezTo>
                <a:cubicBezTo>
                  <a:pt x="1895" y="1450"/>
                  <a:pt x="1827" y="1587"/>
                  <a:pt x="1713" y="1701"/>
                </a:cubicBezTo>
                <a:cubicBezTo>
                  <a:pt x="1598" y="1827"/>
                  <a:pt x="1444" y="1889"/>
                  <a:pt x="1287" y="1889"/>
                </a:cubicBezTo>
                <a:cubicBezTo>
                  <a:pt x="1130" y="1889"/>
                  <a:pt x="971" y="1827"/>
                  <a:pt x="845" y="1701"/>
                </a:cubicBezTo>
                <a:cubicBezTo>
                  <a:pt x="731" y="1587"/>
                  <a:pt x="663" y="1450"/>
                  <a:pt x="663" y="1268"/>
                </a:cubicBezTo>
                <a:cubicBezTo>
                  <a:pt x="663" y="1108"/>
                  <a:pt x="731" y="971"/>
                  <a:pt x="845" y="834"/>
                </a:cubicBezTo>
                <a:cubicBezTo>
                  <a:pt x="982" y="720"/>
                  <a:pt x="1119" y="674"/>
                  <a:pt x="1279" y="674"/>
                </a:cubicBezTo>
                <a:close/>
                <a:moveTo>
                  <a:pt x="1290" y="1"/>
                </a:moveTo>
                <a:cubicBezTo>
                  <a:pt x="965" y="1"/>
                  <a:pt x="640" y="126"/>
                  <a:pt x="389" y="377"/>
                </a:cubicBezTo>
                <a:cubicBezTo>
                  <a:pt x="138" y="606"/>
                  <a:pt x="1" y="925"/>
                  <a:pt x="1" y="1268"/>
                </a:cubicBezTo>
                <a:cubicBezTo>
                  <a:pt x="1" y="1610"/>
                  <a:pt x="138" y="1929"/>
                  <a:pt x="389" y="2181"/>
                </a:cubicBezTo>
                <a:cubicBezTo>
                  <a:pt x="640" y="2432"/>
                  <a:pt x="959" y="2546"/>
                  <a:pt x="1279" y="2546"/>
                </a:cubicBezTo>
                <a:cubicBezTo>
                  <a:pt x="1507" y="2546"/>
                  <a:pt x="1713" y="2500"/>
                  <a:pt x="1918" y="2386"/>
                </a:cubicBezTo>
                <a:lnTo>
                  <a:pt x="2580" y="3025"/>
                </a:lnTo>
                <a:cubicBezTo>
                  <a:pt x="2626" y="3094"/>
                  <a:pt x="2717" y="3139"/>
                  <a:pt x="2808" y="3139"/>
                </a:cubicBezTo>
                <a:cubicBezTo>
                  <a:pt x="2899" y="3139"/>
                  <a:pt x="2968" y="3094"/>
                  <a:pt x="3036" y="3025"/>
                </a:cubicBezTo>
                <a:cubicBezTo>
                  <a:pt x="3173" y="2911"/>
                  <a:pt x="3173" y="2683"/>
                  <a:pt x="3036" y="2569"/>
                </a:cubicBezTo>
                <a:lnTo>
                  <a:pt x="2397" y="1907"/>
                </a:lnTo>
                <a:cubicBezTo>
                  <a:pt x="2489" y="1724"/>
                  <a:pt x="2557" y="1496"/>
                  <a:pt x="2557" y="1268"/>
                </a:cubicBezTo>
                <a:cubicBezTo>
                  <a:pt x="2557" y="925"/>
                  <a:pt x="2420" y="606"/>
                  <a:pt x="2192" y="377"/>
                </a:cubicBezTo>
                <a:cubicBezTo>
                  <a:pt x="1941" y="126"/>
                  <a:pt x="1616" y="1"/>
                  <a:pt x="12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" name="Google Shape;199;p36">
            <a:extLst>
              <a:ext uri="{FF2B5EF4-FFF2-40B4-BE49-F238E27FC236}">
                <a16:creationId xmlns:a16="http://schemas.microsoft.com/office/drawing/2014/main" id="{8FE198B6-986F-2754-D7E3-33B6785DC47B}"/>
              </a:ext>
            </a:extLst>
          </p:cNvPr>
          <p:cNvSpPr/>
          <p:nvPr/>
        </p:nvSpPr>
        <p:spPr>
          <a:xfrm flipH="1">
            <a:off x="7207350" y="1583411"/>
            <a:ext cx="228300" cy="428700"/>
          </a:xfrm>
          <a:prstGeom prst="moon">
            <a:avLst>
              <a:gd name="adj" fmla="val 17510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5400012" scaled="0"/>
          </a:gradFill>
          <a:ln>
            <a:noFill/>
          </a:ln>
          <a:effectLst>
            <a:outerShdw blurRad="114300" algn="bl" rotWithShape="0">
              <a:schemeClr val="dk1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 rot="16200000">
            <a:off x="7432198" y="2516358"/>
            <a:ext cx="2506130" cy="110796"/>
          </a:xfrm>
          <a:custGeom>
            <a:avLst/>
            <a:gdLst/>
            <a:ahLst/>
            <a:cxnLst/>
            <a:rect l="l" t="t" r="r" b="b"/>
            <a:pathLst>
              <a:path w="50509" h="2233" extrusionOk="0">
                <a:moveTo>
                  <a:pt x="1117" y="0"/>
                </a:moveTo>
                <a:cubicBezTo>
                  <a:pt x="514" y="0"/>
                  <a:pt x="1" y="491"/>
                  <a:pt x="1" y="1116"/>
                </a:cubicBezTo>
                <a:cubicBezTo>
                  <a:pt x="1" y="1741"/>
                  <a:pt x="514" y="2232"/>
                  <a:pt x="1117" y="2232"/>
                </a:cubicBezTo>
                <a:lnTo>
                  <a:pt x="49393" y="2232"/>
                </a:lnTo>
                <a:cubicBezTo>
                  <a:pt x="49995" y="2232"/>
                  <a:pt x="50509" y="1741"/>
                  <a:pt x="50509" y="1116"/>
                </a:cubicBezTo>
                <a:cubicBezTo>
                  <a:pt x="50509" y="491"/>
                  <a:pt x="49995" y="0"/>
                  <a:pt x="4939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42863" dist="28575" dir="36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94" name="Google Shape;294;p39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95" name="Google Shape;295;p39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96" name="Google Shape;296;p39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39">
              <a:hlinkClick r:id="" action="ppaction://noaction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9" name="Google Shape;299;p39">
              <a:hlinkClick r:id="" action="ppaction://noaction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00" name="Google Shape;300;p39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01" name="Google Shape;301;p39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9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39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04" name="Google Shape;304;p39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9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" name="Google Shape;341;p41">
            <a:extLst>
              <a:ext uri="{FF2B5EF4-FFF2-40B4-BE49-F238E27FC236}">
                <a16:creationId xmlns:a16="http://schemas.microsoft.com/office/drawing/2014/main" id="{B0DD87FA-BAC1-8B5B-33EA-92DB1A1373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74" y="1511488"/>
            <a:ext cx="7016765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23" name="Google Shape;342;p41">
            <a:extLst>
              <a:ext uri="{FF2B5EF4-FFF2-40B4-BE49-F238E27FC236}">
                <a16:creationId xmlns:a16="http://schemas.microsoft.com/office/drawing/2014/main" id="{B0D92BB7-45E6-CB09-8863-FCA96586AE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504" y="1620731"/>
            <a:ext cx="57949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Who is going to use this software or site?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282;p38">
            <a:extLst>
              <a:ext uri="{FF2B5EF4-FFF2-40B4-BE49-F238E27FC236}">
                <a16:creationId xmlns:a16="http://schemas.microsoft.com/office/drawing/2014/main" id="{1502EAD4-ABF3-44D8-6E74-DCF1B81332BB}"/>
              </a:ext>
            </a:extLst>
          </p:cNvPr>
          <p:cNvSpPr/>
          <p:nvPr/>
        </p:nvSpPr>
        <p:spPr>
          <a:xfrm>
            <a:off x="8640075" y="1331075"/>
            <a:ext cx="92100" cy="1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100000">
                <a:srgbClr val="67679E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6" name="Google Shape;310;p40">
            <a:extLst>
              <a:ext uri="{FF2B5EF4-FFF2-40B4-BE49-F238E27FC236}">
                <a16:creationId xmlns:a16="http://schemas.microsoft.com/office/drawing/2014/main" id="{25675F7E-E00F-1A1F-2343-BD76FA9C033F}"/>
              </a:ext>
            </a:extLst>
          </p:cNvPr>
          <p:cNvGrpSpPr/>
          <p:nvPr/>
        </p:nvGrpSpPr>
        <p:grpSpPr>
          <a:xfrm>
            <a:off x="885139" y="1352937"/>
            <a:ext cx="1097280" cy="1097280"/>
            <a:chOff x="3850103" y="1375690"/>
            <a:chExt cx="1443680" cy="1474076"/>
          </a:xfrm>
        </p:grpSpPr>
        <p:grpSp>
          <p:nvGrpSpPr>
            <p:cNvPr id="17" name="Google Shape;311;p40">
              <a:extLst>
                <a:ext uri="{FF2B5EF4-FFF2-40B4-BE49-F238E27FC236}">
                  <a16:creationId xmlns:a16="http://schemas.microsoft.com/office/drawing/2014/main" id="{6BC1F420-1638-1EC8-17A4-50D7774E7089}"/>
                </a:ext>
              </a:extLst>
            </p:cNvPr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22" name="Google Shape;312;p40">
                <a:extLst>
                  <a:ext uri="{FF2B5EF4-FFF2-40B4-BE49-F238E27FC236}">
                    <a16:creationId xmlns:a16="http://schemas.microsoft.com/office/drawing/2014/main" id="{FB3A7ECD-C9CE-5C43-8C88-64ED928FC6CD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13;p40">
                <a:extLst>
                  <a:ext uri="{FF2B5EF4-FFF2-40B4-BE49-F238E27FC236}">
                    <a16:creationId xmlns:a16="http://schemas.microsoft.com/office/drawing/2014/main" id="{4249ABC6-F86A-2EAB-90EB-0E528ACF4E9A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314;p40">
              <a:extLst>
                <a:ext uri="{FF2B5EF4-FFF2-40B4-BE49-F238E27FC236}">
                  <a16:creationId xmlns:a16="http://schemas.microsoft.com/office/drawing/2014/main" id="{D28E7DA5-AE85-5EBF-59E6-8AEEF6A2D189}"/>
                </a:ext>
              </a:extLst>
            </p:cNvPr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20" name="Google Shape;315;p40">
                <a:extLst>
                  <a:ext uri="{FF2B5EF4-FFF2-40B4-BE49-F238E27FC236}">
                    <a16:creationId xmlns:a16="http://schemas.microsoft.com/office/drawing/2014/main" id="{D6B6DCDD-0F7C-86DB-7A81-4B171DAFE99D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6;p40">
                <a:extLst>
                  <a:ext uri="{FF2B5EF4-FFF2-40B4-BE49-F238E27FC236}">
                    <a16:creationId xmlns:a16="http://schemas.microsoft.com/office/drawing/2014/main" id="{1AB6C9CF-4AE5-4883-6F37-D21DDC184DF4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Google Shape;320;p40">
            <a:extLst>
              <a:ext uri="{FF2B5EF4-FFF2-40B4-BE49-F238E27FC236}">
                <a16:creationId xmlns:a16="http://schemas.microsoft.com/office/drawing/2014/main" id="{E5D2F792-FF22-63F5-D465-4465E74DD0CF}"/>
              </a:ext>
            </a:extLst>
          </p:cNvPr>
          <p:cNvSpPr txBox="1"/>
          <p:nvPr/>
        </p:nvSpPr>
        <p:spPr>
          <a:xfrm>
            <a:off x="853417" y="1596491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8" name="Google Shape;343;p41">
            <a:extLst>
              <a:ext uri="{FF2B5EF4-FFF2-40B4-BE49-F238E27FC236}">
                <a16:creationId xmlns:a16="http://schemas.microsoft.com/office/drawing/2014/main" id="{E62BE2A6-71C0-10D3-6942-F2E703EFA6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52800" y="2527081"/>
            <a:ext cx="3810000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main user of this school management application will be students and parents.</a:t>
            </a:r>
            <a:endParaRPr lang="en-US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2F8940-EB38-BB82-2193-E1E35652EAA4}"/>
              </a:ext>
            </a:extLst>
          </p:cNvPr>
          <p:cNvGrpSpPr/>
          <p:nvPr/>
        </p:nvGrpSpPr>
        <p:grpSpPr>
          <a:xfrm>
            <a:off x="2103120" y="2507656"/>
            <a:ext cx="1097280" cy="1097280"/>
            <a:chOff x="3075239" y="2436392"/>
            <a:chExt cx="1097280" cy="1097280"/>
          </a:xfrm>
        </p:grpSpPr>
        <p:grpSp>
          <p:nvGrpSpPr>
            <p:cNvPr id="10" name="Google Shape;1179;p58">
              <a:extLst>
                <a:ext uri="{FF2B5EF4-FFF2-40B4-BE49-F238E27FC236}">
                  <a16:creationId xmlns:a16="http://schemas.microsoft.com/office/drawing/2014/main" id="{44B600AC-7175-A302-15F4-3E947B31C931}"/>
                </a:ext>
              </a:extLst>
            </p:cNvPr>
            <p:cNvGrpSpPr/>
            <p:nvPr/>
          </p:nvGrpSpPr>
          <p:grpSpPr>
            <a:xfrm>
              <a:off x="3075239" y="2436392"/>
              <a:ext cx="1097280" cy="1097280"/>
              <a:chOff x="859589" y="1631654"/>
              <a:chExt cx="1137024" cy="1094828"/>
            </a:xfrm>
          </p:grpSpPr>
          <p:sp>
            <p:nvSpPr>
              <p:cNvPr id="12" name="Google Shape;1180;p58">
                <a:extLst>
                  <a:ext uri="{FF2B5EF4-FFF2-40B4-BE49-F238E27FC236}">
                    <a16:creationId xmlns:a16="http://schemas.microsoft.com/office/drawing/2014/main" id="{CCE2A711-C1A0-26F4-A94A-2956F540A967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71438" dist="9525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81;p58">
                <a:extLst>
                  <a:ext uri="{FF2B5EF4-FFF2-40B4-BE49-F238E27FC236}">
                    <a16:creationId xmlns:a16="http://schemas.microsoft.com/office/drawing/2014/main" id="{625DB28A-0400-DDCE-F21E-E3C034D578BE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71438" dist="952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11" name="Google Shape;1182;p58">
              <a:extLst>
                <a:ext uri="{FF2B5EF4-FFF2-40B4-BE49-F238E27FC236}">
                  <a16:creationId xmlns:a16="http://schemas.microsoft.com/office/drawing/2014/main" id="{0073706A-B7C0-FD11-A2C1-5F1375DFE8EC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66679" y="2527832"/>
              <a:ext cx="914400" cy="914400"/>
            </a:xfrm>
            <a:prstGeom prst="ellipse">
              <a:avLst/>
            </a:prstGeom>
            <a:noFill/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619229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 rot="16200000">
            <a:off x="7432198" y="2516358"/>
            <a:ext cx="2506130" cy="110796"/>
          </a:xfrm>
          <a:custGeom>
            <a:avLst/>
            <a:gdLst/>
            <a:ahLst/>
            <a:cxnLst/>
            <a:rect l="l" t="t" r="r" b="b"/>
            <a:pathLst>
              <a:path w="50509" h="2233" extrusionOk="0">
                <a:moveTo>
                  <a:pt x="1117" y="0"/>
                </a:moveTo>
                <a:cubicBezTo>
                  <a:pt x="514" y="0"/>
                  <a:pt x="1" y="491"/>
                  <a:pt x="1" y="1116"/>
                </a:cubicBezTo>
                <a:cubicBezTo>
                  <a:pt x="1" y="1741"/>
                  <a:pt x="514" y="2232"/>
                  <a:pt x="1117" y="2232"/>
                </a:cubicBezTo>
                <a:lnTo>
                  <a:pt x="49393" y="2232"/>
                </a:lnTo>
                <a:cubicBezTo>
                  <a:pt x="49995" y="2232"/>
                  <a:pt x="50509" y="1741"/>
                  <a:pt x="50509" y="1116"/>
                </a:cubicBezTo>
                <a:cubicBezTo>
                  <a:pt x="50509" y="491"/>
                  <a:pt x="49995" y="0"/>
                  <a:pt x="4939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42863" dist="28575" dir="36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94" name="Google Shape;294;p39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95" name="Google Shape;295;p39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96" name="Google Shape;296;p39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39">
              <a:hlinkClick r:id="" action="ppaction://noaction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9" name="Google Shape;299;p39">
              <a:hlinkClick r:id="" action="ppaction://noaction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00" name="Google Shape;300;p39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01" name="Google Shape;301;p39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9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39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04" name="Google Shape;304;p39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9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374;p42">
            <a:extLst>
              <a:ext uri="{FF2B5EF4-FFF2-40B4-BE49-F238E27FC236}">
                <a16:creationId xmlns:a16="http://schemas.microsoft.com/office/drawing/2014/main" id="{FA539146-D644-125C-1EBB-E4C8C6F29505}"/>
              </a:ext>
            </a:extLst>
          </p:cNvPr>
          <p:cNvSpPr/>
          <p:nvPr/>
        </p:nvSpPr>
        <p:spPr>
          <a:xfrm>
            <a:off x="8640075" y="1331075"/>
            <a:ext cx="92100" cy="484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100000">
                <a:srgbClr val="67679E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5" name="Google Shape;343;p41">
            <a:extLst>
              <a:ext uri="{FF2B5EF4-FFF2-40B4-BE49-F238E27FC236}">
                <a16:creationId xmlns:a16="http://schemas.microsoft.com/office/drawing/2014/main" id="{0FA4D4B9-A468-97F7-E90E-708DF34259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2519013"/>
            <a:ext cx="6107289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To have a communication process between the students or parents and the school; and</a:t>
            </a:r>
          </a:p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to monitor the student’s performance and school-related information through different software features.</a:t>
            </a:r>
            <a:endParaRPr lang="en-US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273" name="Google Shape;341;p41">
            <a:extLst>
              <a:ext uri="{FF2B5EF4-FFF2-40B4-BE49-F238E27FC236}">
                <a16:creationId xmlns:a16="http://schemas.microsoft.com/office/drawing/2014/main" id="{EE5F418D-0D7F-3D09-80B5-BAED41E4DA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74" y="1511488"/>
            <a:ext cx="7016765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274" name="Google Shape;342;p41">
            <a:extLst>
              <a:ext uri="{FF2B5EF4-FFF2-40B4-BE49-F238E27FC236}">
                <a16:creationId xmlns:a16="http://schemas.microsoft.com/office/drawing/2014/main" id="{435DE7D0-268E-5DB4-3AD7-B4F542C00B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504" y="1620731"/>
            <a:ext cx="57949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What tasks does the user wish to accomplish?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75" name="Google Shape;310;p40">
            <a:extLst>
              <a:ext uri="{FF2B5EF4-FFF2-40B4-BE49-F238E27FC236}">
                <a16:creationId xmlns:a16="http://schemas.microsoft.com/office/drawing/2014/main" id="{263C198B-FF4B-5E0D-DC66-7B4014B7407A}"/>
              </a:ext>
            </a:extLst>
          </p:cNvPr>
          <p:cNvGrpSpPr/>
          <p:nvPr/>
        </p:nvGrpSpPr>
        <p:grpSpPr>
          <a:xfrm>
            <a:off x="885139" y="1352937"/>
            <a:ext cx="1097280" cy="1097280"/>
            <a:chOff x="3850103" y="1375690"/>
            <a:chExt cx="1443680" cy="1474076"/>
          </a:xfrm>
        </p:grpSpPr>
        <p:grpSp>
          <p:nvGrpSpPr>
            <p:cNvPr id="276" name="Google Shape;311;p40">
              <a:extLst>
                <a:ext uri="{FF2B5EF4-FFF2-40B4-BE49-F238E27FC236}">
                  <a16:creationId xmlns:a16="http://schemas.microsoft.com/office/drawing/2014/main" id="{DB898AA6-12C9-76EE-CA2C-C6046B94C511}"/>
                </a:ext>
              </a:extLst>
            </p:cNvPr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280" name="Google Shape;312;p40">
                <a:extLst>
                  <a:ext uri="{FF2B5EF4-FFF2-40B4-BE49-F238E27FC236}">
                    <a16:creationId xmlns:a16="http://schemas.microsoft.com/office/drawing/2014/main" id="{01079B8B-47C6-0C9D-567A-8F8634CB3140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313;p40">
                <a:extLst>
                  <a:ext uri="{FF2B5EF4-FFF2-40B4-BE49-F238E27FC236}">
                    <a16:creationId xmlns:a16="http://schemas.microsoft.com/office/drawing/2014/main" id="{363E92A1-E4D5-17C9-B553-BAAEDD035BC5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314;p40">
              <a:extLst>
                <a:ext uri="{FF2B5EF4-FFF2-40B4-BE49-F238E27FC236}">
                  <a16:creationId xmlns:a16="http://schemas.microsoft.com/office/drawing/2014/main" id="{A94F9D7F-189E-DFCD-86A7-88D7BE115644}"/>
                </a:ext>
              </a:extLst>
            </p:cNvPr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278" name="Google Shape;315;p40">
                <a:extLst>
                  <a:ext uri="{FF2B5EF4-FFF2-40B4-BE49-F238E27FC236}">
                    <a16:creationId xmlns:a16="http://schemas.microsoft.com/office/drawing/2014/main" id="{D8386508-77E7-19EB-8D10-A4556C0CEAC9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16;p40">
                <a:extLst>
                  <a:ext uri="{FF2B5EF4-FFF2-40B4-BE49-F238E27FC236}">
                    <a16:creationId xmlns:a16="http://schemas.microsoft.com/office/drawing/2014/main" id="{EF88AA8F-B09B-9216-6E24-506F623F4CEF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2" name="Google Shape;320;p40">
            <a:extLst>
              <a:ext uri="{FF2B5EF4-FFF2-40B4-BE49-F238E27FC236}">
                <a16:creationId xmlns:a16="http://schemas.microsoft.com/office/drawing/2014/main" id="{8B55789D-C55B-2FC6-75D1-B97B9A0D6157}"/>
              </a:ext>
            </a:extLst>
          </p:cNvPr>
          <p:cNvSpPr txBox="1"/>
          <p:nvPr/>
        </p:nvSpPr>
        <p:spPr>
          <a:xfrm>
            <a:off x="853417" y="1596491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2103302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 rot="16200000">
            <a:off x="7432198" y="2516358"/>
            <a:ext cx="2506130" cy="110796"/>
          </a:xfrm>
          <a:custGeom>
            <a:avLst/>
            <a:gdLst/>
            <a:ahLst/>
            <a:cxnLst/>
            <a:rect l="l" t="t" r="r" b="b"/>
            <a:pathLst>
              <a:path w="50509" h="2233" extrusionOk="0">
                <a:moveTo>
                  <a:pt x="1117" y="0"/>
                </a:moveTo>
                <a:cubicBezTo>
                  <a:pt x="514" y="0"/>
                  <a:pt x="1" y="491"/>
                  <a:pt x="1" y="1116"/>
                </a:cubicBezTo>
                <a:cubicBezTo>
                  <a:pt x="1" y="1741"/>
                  <a:pt x="514" y="2232"/>
                  <a:pt x="1117" y="2232"/>
                </a:cubicBezTo>
                <a:lnTo>
                  <a:pt x="49393" y="2232"/>
                </a:lnTo>
                <a:cubicBezTo>
                  <a:pt x="49995" y="2232"/>
                  <a:pt x="50509" y="1741"/>
                  <a:pt x="50509" y="1116"/>
                </a:cubicBezTo>
                <a:cubicBezTo>
                  <a:pt x="50509" y="491"/>
                  <a:pt x="49995" y="0"/>
                  <a:pt x="4939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42863" dist="28575" dir="36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94" name="Google Shape;294;p39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95" name="Google Shape;295;p39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96" name="Google Shape;296;p39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39">
              <a:hlinkClick r:id="" action="ppaction://noaction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9" name="Google Shape;299;p39">
              <a:hlinkClick r:id="" action="ppaction://noaction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00" name="Google Shape;300;p39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01" name="Google Shape;301;p39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9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39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04" name="Google Shape;304;p39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9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343;p41">
            <a:extLst>
              <a:ext uri="{FF2B5EF4-FFF2-40B4-BE49-F238E27FC236}">
                <a16:creationId xmlns:a16="http://schemas.microsoft.com/office/drawing/2014/main" id="{98A1E1A9-E05C-FECA-4453-50098BB6A8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2519013"/>
            <a:ext cx="6107289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To design an application that is interactive and has a simple interface that can be easily understood by users of different ages; and</a:t>
            </a:r>
          </a:p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to serves its intended purpose.</a:t>
            </a:r>
            <a:endParaRPr lang="en-US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8" name="Google Shape;682;p46">
            <a:extLst>
              <a:ext uri="{FF2B5EF4-FFF2-40B4-BE49-F238E27FC236}">
                <a16:creationId xmlns:a16="http://schemas.microsoft.com/office/drawing/2014/main" id="{7F364CFF-F9C1-E4A1-28B0-FFFE3A59364B}"/>
              </a:ext>
            </a:extLst>
          </p:cNvPr>
          <p:cNvSpPr/>
          <p:nvPr/>
        </p:nvSpPr>
        <p:spPr>
          <a:xfrm>
            <a:off x="8640075" y="1331075"/>
            <a:ext cx="92100" cy="791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100000">
                <a:srgbClr val="67679E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36" name="Google Shape;341;p41">
            <a:extLst>
              <a:ext uri="{FF2B5EF4-FFF2-40B4-BE49-F238E27FC236}">
                <a16:creationId xmlns:a16="http://schemas.microsoft.com/office/drawing/2014/main" id="{DFCB962D-2979-D9B9-D33C-6E4907B04C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74" y="1511488"/>
            <a:ext cx="7016765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37" name="Google Shape;342;p41">
            <a:extLst>
              <a:ext uri="{FF2B5EF4-FFF2-40B4-BE49-F238E27FC236}">
                <a16:creationId xmlns:a16="http://schemas.microsoft.com/office/drawing/2014/main" id="{2D9BB260-5FE2-770C-8AE8-570CC1F94C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504" y="1620731"/>
            <a:ext cx="57949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What does the maker of the software or site </a:t>
            </a:r>
            <a:b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</a:br>
            <a: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wish to accomplish? 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38" name="Google Shape;310;p40">
            <a:extLst>
              <a:ext uri="{FF2B5EF4-FFF2-40B4-BE49-F238E27FC236}">
                <a16:creationId xmlns:a16="http://schemas.microsoft.com/office/drawing/2014/main" id="{70071A22-9F7F-8B5E-D408-5FA787155EFF}"/>
              </a:ext>
            </a:extLst>
          </p:cNvPr>
          <p:cNvGrpSpPr/>
          <p:nvPr/>
        </p:nvGrpSpPr>
        <p:grpSpPr>
          <a:xfrm>
            <a:off x="885139" y="1352937"/>
            <a:ext cx="1097280" cy="1097280"/>
            <a:chOff x="3850103" y="1375690"/>
            <a:chExt cx="1443680" cy="1474076"/>
          </a:xfrm>
        </p:grpSpPr>
        <p:grpSp>
          <p:nvGrpSpPr>
            <p:cNvPr id="39" name="Google Shape;311;p40">
              <a:extLst>
                <a:ext uri="{FF2B5EF4-FFF2-40B4-BE49-F238E27FC236}">
                  <a16:creationId xmlns:a16="http://schemas.microsoft.com/office/drawing/2014/main" id="{692B76D5-04F3-16C8-6257-57842BF774E0}"/>
                </a:ext>
              </a:extLst>
            </p:cNvPr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43" name="Google Shape;312;p40">
                <a:extLst>
                  <a:ext uri="{FF2B5EF4-FFF2-40B4-BE49-F238E27FC236}">
                    <a16:creationId xmlns:a16="http://schemas.microsoft.com/office/drawing/2014/main" id="{36F8370E-2B6D-2813-B0A0-2499DCD09501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13;p40">
                <a:extLst>
                  <a:ext uri="{FF2B5EF4-FFF2-40B4-BE49-F238E27FC236}">
                    <a16:creationId xmlns:a16="http://schemas.microsoft.com/office/drawing/2014/main" id="{3ED1ECBE-15CE-05BF-E6CE-EE38C4D5204C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314;p40">
              <a:extLst>
                <a:ext uri="{FF2B5EF4-FFF2-40B4-BE49-F238E27FC236}">
                  <a16:creationId xmlns:a16="http://schemas.microsoft.com/office/drawing/2014/main" id="{DA5D35D5-FFB6-A894-A446-2752D42F1DBB}"/>
                </a:ext>
              </a:extLst>
            </p:cNvPr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41" name="Google Shape;315;p40">
                <a:extLst>
                  <a:ext uri="{FF2B5EF4-FFF2-40B4-BE49-F238E27FC236}">
                    <a16:creationId xmlns:a16="http://schemas.microsoft.com/office/drawing/2014/main" id="{5649951A-5A7D-453D-B9AF-C99B5DFEBFC4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16;p40">
                <a:extLst>
                  <a:ext uri="{FF2B5EF4-FFF2-40B4-BE49-F238E27FC236}">
                    <a16:creationId xmlns:a16="http://schemas.microsoft.com/office/drawing/2014/main" id="{3A0FC449-2B3C-86B9-5D8D-3EC5E9352E6C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320;p40">
            <a:extLst>
              <a:ext uri="{FF2B5EF4-FFF2-40B4-BE49-F238E27FC236}">
                <a16:creationId xmlns:a16="http://schemas.microsoft.com/office/drawing/2014/main" id="{DEF09D6C-3E6E-3EAB-8EB6-B61585821A5C}"/>
              </a:ext>
            </a:extLst>
          </p:cNvPr>
          <p:cNvSpPr txBox="1"/>
          <p:nvPr/>
        </p:nvSpPr>
        <p:spPr>
          <a:xfrm>
            <a:off x="853417" y="1596491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937906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 rot="16200000">
            <a:off x="7432198" y="2516358"/>
            <a:ext cx="2506130" cy="110796"/>
          </a:xfrm>
          <a:custGeom>
            <a:avLst/>
            <a:gdLst/>
            <a:ahLst/>
            <a:cxnLst/>
            <a:rect l="l" t="t" r="r" b="b"/>
            <a:pathLst>
              <a:path w="50509" h="2233" extrusionOk="0">
                <a:moveTo>
                  <a:pt x="1117" y="0"/>
                </a:moveTo>
                <a:cubicBezTo>
                  <a:pt x="514" y="0"/>
                  <a:pt x="1" y="491"/>
                  <a:pt x="1" y="1116"/>
                </a:cubicBezTo>
                <a:cubicBezTo>
                  <a:pt x="1" y="1741"/>
                  <a:pt x="514" y="2232"/>
                  <a:pt x="1117" y="2232"/>
                </a:cubicBezTo>
                <a:lnTo>
                  <a:pt x="49393" y="2232"/>
                </a:lnTo>
                <a:cubicBezTo>
                  <a:pt x="49995" y="2232"/>
                  <a:pt x="50509" y="1741"/>
                  <a:pt x="50509" y="1116"/>
                </a:cubicBezTo>
                <a:cubicBezTo>
                  <a:pt x="50509" y="491"/>
                  <a:pt x="49995" y="0"/>
                  <a:pt x="4939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42863" dist="28575" dir="36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94" name="Google Shape;294;p39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95" name="Google Shape;295;p39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96" name="Google Shape;296;p39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39">
              <a:hlinkClick r:id="" action="ppaction://noaction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9" name="Google Shape;299;p39">
              <a:hlinkClick r:id="" action="ppaction://noaction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00" name="Google Shape;300;p39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01" name="Google Shape;301;p39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9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39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04" name="Google Shape;304;p39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9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1010;p52">
            <a:extLst>
              <a:ext uri="{FF2B5EF4-FFF2-40B4-BE49-F238E27FC236}">
                <a16:creationId xmlns:a16="http://schemas.microsoft.com/office/drawing/2014/main" id="{D58D4A29-D820-8D37-9A04-0A4CFF1C1BDB}"/>
              </a:ext>
            </a:extLst>
          </p:cNvPr>
          <p:cNvSpPr/>
          <p:nvPr/>
        </p:nvSpPr>
        <p:spPr>
          <a:xfrm>
            <a:off x="8640075" y="1331075"/>
            <a:ext cx="92100" cy="1249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100000">
                <a:srgbClr val="67679E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9" name="Google Shape;341;p41">
            <a:extLst>
              <a:ext uri="{FF2B5EF4-FFF2-40B4-BE49-F238E27FC236}">
                <a16:creationId xmlns:a16="http://schemas.microsoft.com/office/drawing/2014/main" id="{8821960C-8D72-E8E0-1CFA-1EA3512435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74" y="1511488"/>
            <a:ext cx="7016765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10" name="Google Shape;342;p41">
            <a:extLst>
              <a:ext uri="{FF2B5EF4-FFF2-40B4-BE49-F238E27FC236}">
                <a16:creationId xmlns:a16="http://schemas.microsoft.com/office/drawing/2014/main" id="{29DE2EDC-23A3-B8E4-5753-6DF4AD509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504" y="1620731"/>
            <a:ext cx="57949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What technology will be used? 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1" name="Google Shape;310;p40">
            <a:extLst>
              <a:ext uri="{FF2B5EF4-FFF2-40B4-BE49-F238E27FC236}">
                <a16:creationId xmlns:a16="http://schemas.microsoft.com/office/drawing/2014/main" id="{C876342B-7273-9D84-FCB3-49EA53EEBB88}"/>
              </a:ext>
            </a:extLst>
          </p:cNvPr>
          <p:cNvGrpSpPr/>
          <p:nvPr/>
        </p:nvGrpSpPr>
        <p:grpSpPr>
          <a:xfrm>
            <a:off x="885139" y="1352937"/>
            <a:ext cx="1097280" cy="1097280"/>
            <a:chOff x="3850103" y="1375690"/>
            <a:chExt cx="1443680" cy="1474076"/>
          </a:xfrm>
        </p:grpSpPr>
        <p:grpSp>
          <p:nvGrpSpPr>
            <p:cNvPr id="12" name="Google Shape;311;p40">
              <a:extLst>
                <a:ext uri="{FF2B5EF4-FFF2-40B4-BE49-F238E27FC236}">
                  <a16:creationId xmlns:a16="http://schemas.microsoft.com/office/drawing/2014/main" id="{2E5F7966-BE8A-9A6A-C57E-C26D781AA069}"/>
                </a:ext>
              </a:extLst>
            </p:cNvPr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18" name="Google Shape;312;p40">
                <a:extLst>
                  <a:ext uri="{FF2B5EF4-FFF2-40B4-BE49-F238E27FC236}">
                    <a16:creationId xmlns:a16="http://schemas.microsoft.com/office/drawing/2014/main" id="{BD09B0B6-52F4-A633-3C5D-2FACB18BA2E6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3;p40">
                <a:extLst>
                  <a:ext uri="{FF2B5EF4-FFF2-40B4-BE49-F238E27FC236}">
                    <a16:creationId xmlns:a16="http://schemas.microsoft.com/office/drawing/2014/main" id="{FA3936ED-76F1-A229-4DEF-074937CBEA5C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14;p40">
              <a:extLst>
                <a:ext uri="{FF2B5EF4-FFF2-40B4-BE49-F238E27FC236}">
                  <a16:creationId xmlns:a16="http://schemas.microsoft.com/office/drawing/2014/main" id="{C55B39D6-5525-7249-868C-2888F5ED9515}"/>
                </a:ext>
              </a:extLst>
            </p:cNvPr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14" name="Google Shape;315;p40">
                <a:extLst>
                  <a:ext uri="{FF2B5EF4-FFF2-40B4-BE49-F238E27FC236}">
                    <a16:creationId xmlns:a16="http://schemas.microsoft.com/office/drawing/2014/main" id="{C2767819-2F63-A996-ED7E-8C19AEB65338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16;p40">
                <a:extLst>
                  <a:ext uri="{FF2B5EF4-FFF2-40B4-BE49-F238E27FC236}">
                    <a16:creationId xmlns:a16="http://schemas.microsoft.com/office/drawing/2014/main" id="{2C1A7F77-924B-10DD-776C-924C2C045A80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Google Shape;320;p40">
            <a:extLst>
              <a:ext uri="{FF2B5EF4-FFF2-40B4-BE49-F238E27FC236}">
                <a16:creationId xmlns:a16="http://schemas.microsoft.com/office/drawing/2014/main" id="{958A9676-C708-5938-091D-E380AE7907AE}"/>
              </a:ext>
            </a:extLst>
          </p:cNvPr>
          <p:cNvSpPr txBox="1"/>
          <p:nvPr/>
        </p:nvSpPr>
        <p:spPr>
          <a:xfrm>
            <a:off x="853417" y="1596491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4" name="Google Shape;343;p41">
            <a:extLst>
              <a:ext uri="{FF2B5EF4-FFF2-40B4-BE49-F238E27FC236}">
                <a16:creationId xmlns:a16="http://schemas.microsoft.com/office/drawing/2014/main" id="{F5AD3615-EDF1-1BA6-89BD-1B717447EB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52800" y="2527081"/>
            <a:ext cx="3810000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Figma, a collaborative interface design tool, will be used to design this school management application.</a:t>
            </a:r>
            <a:endParaRPr lang="en-US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BA316A-9EF2-ECB8-F23F-D45F837A1537}"/>
              </a:ext>
            </a:extLst>
          </p:cNvPr>
          <p:cNvGrpSpPr/>
          <p:nvPr/>
        </p:nvGrpSpPr>
        <p:grpSpPr>
          <a:xfrm>
            <a:off x="2103120" y="2507656"/>
            <a:ext cx="1097280" cy="1097280"/>
            <a:chOff x="3075239" y="2436392"/>
            <a:chExt cx="1097280" cy="1097280"/>
          </a:xfrm>
        </p:grpSpPr>
        <p:grpSp>
          <p:nvGrpSpPr>
            <p:cNvPr id="8" name="Google Shape;1179;p58">
              <a:extLst>
                <a:ext uri="{FF2B5EF4-FFF2-40B4-BE49-F238E27FC236}">
                  <a16:creationId xmlns:a16="http://schemas.microsoft.com/office/drawing/2014/main" id="{69DA814E-B1DF-5BFB-CF0D-22FCDD6739CE}"/>
                </a:ext>
              </a:extLst>
            </p:cNvPr>
            <p:cNvGrpSpPr/>
            <p:nvPr/>
          </p:nvGrpSpPr>
          <p:grpSpPr>
            <a:xfrm>
              <a:off x="3075239" y="2436392"/>
              <a:ext cx="1097280" cy="1097280"/>
              <a:chOff x="859589" y="1631654"/>
              <a:chExt cx="1137024" cy="1094828"/>
            </a:xfrm>
          </p:grpSpPr>
          <p:sp>
            <p:nvSpPr>
              <p:cNvPr id="15" name="Google Shape;1180;p58">
                <a:extLst>
                  <a:ext uri="{FF2B5EF4-FFF2-40B4-BE49-F238E27FC236}">
                    <a16:creationId xmlns:a16="http://schemas.microsoft.com/office/drawing/2014/main" id="{2203CF1E-E2BD-8F86-28C3-2BF25812C3F0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71438" dist="9525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81;p58">
                <a:extLst>
                  <a:ext uri="{FF2B5EF4-FFF2-40B4-BE49-F238E27FC236}">
                    <a16:creationId xmlns:a16="http://schemas.microsoft.com/office/drawing/2014/main" id="{97197486-5DE2-8835-EEFF-63985973B065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71438" dist="952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19" name="Google Shape;1182;p58">
              <a:extLst>
                <a:ext uri="{FF2B5EF4-FFF2-40B4-BE49-F238E27FC236}">
                  <a16:creationId xmlns:a16="http://schemas.microsoft.com/office/drawing/2014/main" id="{B989E552-C9A7-338F-CC4D-38CD13B185CA}"/>
                </a:ext>
              </a:extLst>
            </p:cNvPr>
            <p:cNvPicPr preferRelativeResize="0"/>
            <p:nvPr/>
          </p:nvPicPr>
          <p:blipFill>
            <a:blip r:embed="rId4"/>
            <a:srcRect l="22587" r="22587"/>
            <a:stretch>
              <a:fillRect/>
            </a:stretch>
          </p:blipFill>
          <p:spPr>
            <a:xfrm>
              <a:off x="3166679" y="2527832"/>
              <a:ext cx="914400" cy="914400"/>
            </a:xfrm>
            <a:prstGeom prst="ellipse">
              <a:avLst/>
            </a:prstGeom>
            <a:noFill/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297190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 rot="16200000">
            <a:off x="7432198" y="2516358"/>
            <a:ext cx="2506130" cy="110796"/>
          </a:xfrm>
          <a:custGeom>
            <a:avLst/>
            <a:gdLst/>
            <a:ahLst/>
            <a:cxnLst/>
            <a:rect l="l" t="t" r="r" b="b"/>
            <a:pathLst>
              <a:path w="50509" h="2233" extrusionOk="0">
                <a:moveTo>
                  <a:pt x="1117" y="0"/>
                </a:moveTo>
                <a:cubicBezTo>
                  <a:pt x="514" y="0"/>
                  <a:pt x="1" y="491"/>
                  <a:pt x="1" y="1116"/>
                </a:cubicBezTo>
                <a:cubicBezTo>
                  <a:pt x="1" y="1741"/>
                  <a:pt x="514" y="2232"/>
                  <a:pt x="1117" y="2232"/>
                </a:cubicBezTo>
                <a:lnTo>
                  <a:pt x="49393" y="2232"/>
                </a:lnTo>
                <a:cubicBezTo>
                  <a:pt x="49995" y="2232"/>
                  <a:pt x="50509" y="1741"/>
                  <a:pt x="50509" y="1116"/>
                </a:cubicBezTo>
                <a:cubicBezTo>
                  <a:pt x="50509" y="491"/>
                  <a:pt x="49995" y="0"/>
                  <a:pt x="4939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42863" dist="28575" dir="36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94" name="Google Shape;294;p39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95" name="Google Shape;295;p39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96" name="Google Shape;296;p39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39">
              <a:hlinkClick r:id="" action="ppaction://noaction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9" name="Google Shape;299;p39">
              <a:hlinkClick r:id="" action="ppaction://noaction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00" name="Google Shape;300;p39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01" name="Google Shape;301;p39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9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39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04" name="Google Shape;304;p39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9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343;p41">
            <a:extLst>
              <a:ext uri="{FF2B5EF4-FFF2-40B4-BE49-F238E27FC236}">
                <a16:creationId xmlns:a16="http://schemas.microsoft.com/office/drawing/2014/main" id="{98A1E1A9-E05C-FECA-4453-50098BB6A8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2519013"/>
            <a:ext cx="6107289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It is easy to use and has a simple interface that can be understood by anyone regardless of age without much difficulty.</a:t>
            </a:r>
          </a:p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It will help them to have all-access school-related information with just one tap or click through an application.</a:t>
            </a:r>
            <a:endParaRPr lang="en-US" sz="1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5" name="Google Shape;1121;p56">
            <a:extLst>
              <a:ext uri="{FF2B5EF4-FFF2-40B4-BE49-F238E27FC236}">
                <a16:creationId xmlns:a16="http://schemas.microsoft.com/office/drawing/2014/main" id="{B2DC719A-6266-233F-E978-2C918AED4419}"/>
              </a:ext>
            </a:extLst>
          </p:cNvPr>
          <p:cNvSpPr/>
          <p:nvPr/>
        </p:nvSpPr>
        <p:spPr>
          <a:xfrm>
            <a:off x="8640075" y="1331075"/>
            <a:ext cx="92100" cy="1552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100000">
                <a:srgbClr val="67679E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8" name="Google Shape;341;p41">
            <a:extLst>
              <a:ext uri="{FF2B5EF4-FFF2-40B4-BE49-F238E27FC236}">
                <a16:creationId xmlns:a16="http://schemas.microsoft.com/office/drawing/2014/main" id="{BD5DF0ED-E522-9FED-2D22-9896F46C72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74" y="1511488"/>
            <a:ext cx="7016765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9" name="Google Shape;342;p41">
            <a:extLst>
              <a:ext uri="{FF2B5EF4-FFF2-40B4-BE49-F238E27FC236}">
                <a16:creationId xmlns:a16="http://schemas.microsoft.com/office/drawing/2014/main" id="{A0C989DE-D5F1-E5A1-0295-AD290EA3D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504" y="1620731"/>
            <a:ext cx="57949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Why would the public use your software or site over another?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" name="Google Shape;310;p40">
            <a:extLst>
              <a:ext uri="{FF2B5EF4-FFF2-40B4-BE49-F238E27FC236}">
                <a16:creationId xmlns:a16="http://schemas.microsoft.com/office/drawing/2014/main" id="{D27564C4-E008-D01E-A76E-219E8F9D4BAF}"/>
              </a:ext>
            </a:extLst>
          </p:cNvPr>
          <p:cNvGrpSpPr/>
          <p:nvPr/>
        </p:nvGrpSpPr>
        <p:grpSpPr>
          <a:xfrm>
            <a:off x="885139" y="1352937"/>
            <a:ext cx="1097280" cy="1097280"/>
            <a:chOff x="3850103" y="1375690"/>
            <a:chExt cx="1443680" cy="1474076"/>
          </a:xfrm>
        </p:grpSpPr>
        <p:grpSp>
          <p:nvGrpSpPr>
            <p:cNvPr id="11" name="Google Shape;311;p40">
              <a:extLst>
                <a:ext uri="{FF2B5EF4-FFF2-40B4-BE49-F238E27FC236}">
                  <a16:creationId xmlns:a16="http://schemas.microsoft.com/office/drawing/2014/main" id="{22017A8F-FD59-21BA-0EB2-33C4D73A288C}"/>
                </a:ext>
              </a:extLst>
            </p:cNvPr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17" name="Google Shape;312;p40">
                <a:extLst>
                  <a:ext uri="{FF2B5EF4-FFF2-40B4-BE49-F238E27FC236}">
                    <a16:creationId xmlns:a16="http://schemas.microsoft.com/office/drawing/2014/main" id="{C1EDF4D9-FC53-2F9F-F53C-F287E540BEE8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3;p40">
                <a:extLst>
                  <a:ext uri="{FF2B5EF4-FFF2-40B4-BE49-F238E27FC236}">
                    <a16:creationId xmlns:a16="http://schemas.microsoft.com/office/drawing/2014/main" id="{E85E9DAE-06B4-CBF8-B631-B3D1D16526DA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14;p40">
              <a:extLst>
                <a:ext uri="{FF2B5EF4-FFF2-40B4-BE49-F238E27FC236}">
                  <a16:creationId xmlns:a16="http://schemas.microsoft.com/office/drawing/2014/main" id="{14E42317-C983-6CD2-92CD-19DC3AE0D730}"/>
                </a:ext>
              </a:extLst>
            </p:cNvPr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13" name="Google Shape;315;p40">
                <a:extLst>
                  <a:ext uri="{FF2B5EF4-FFF2-40B4-BE49-F238E27FC236}">
                    <a16:creationId xmlns:a16="http://schemas.microsoft.com/office/drawing/2014/main" id="{DA8AAA0F-CF3D-E5C7-30C8-0D3DB6819D1B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6;p40">
                <a:extLst>
                  <a:ext uri="{FF2B5EF4-FFF2-40B4-BE49-F238E27FC236}">
                    <a16:creationId xmlns:a16="http://schemas.microsoft.com/office/drawing/2014/main" id="{F0E0C8FC-97E1-84FD-F9C1-242DB2757805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320;p40">
            <a:extLst>
              <a:ext uri="{FF2B5EF4-FFF2-40B4-BE49-F238E27FC236}">
                <a16:creationId xmlns:a16="http://schemas.microsoft.com/office/drawing/2014/main" id="{3978AC75-A1BC-DDDE-511A-A41B66DA5ECB}"/>
              </a:ext>
            </a:extLst>
          </p:cNvPr>
          <p:cNvSpPr txBox="1"/>
          <p:nvPr/>
        </p:nvSpPr>
        <p:spPr>
          <a:xfrm>
            <a:off x="853417" y="1596491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342253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 rot="16200000">
            <a:off x="7432198" y="2516358"/>
            <a:ext cx="2506130" cy="110796"/>
          </a:xfrm>
          <a:custGeom>
            <a:avLst/>
            <a:gdLst/>
            <a:ahLst/>
            <a:cxnLst/>
            <a:rect l="l" t="t" r="r" b="b"/>
            <a:pathLst>
              <a:path w="50509" h="2233" extrusionOk="0">
                <a:moveTo>
                  <a:pt x="1117" y="0"/>
                </a:moveTo>
                <a:cubicBezTo>
                  <a:pt x="514" y="0"/>
                  <a:pt x="1" y="491"/>
                  <a:pt x="1" y="1116"/>
                </a:cubicBezTo>
                <a:cubicBezTo>
                  <a:pt x="1" y="1741"/>
                  <a:pt x="514" y="2232"/>
                  <a:pt x="1117" y="2232"/>
                </a:cubicBezTo>
                <a:lnTo>
                  <a:pt x="49393" y="2232"/>
                </a:lnTo>
                <a:cubicBezTo>
                  <a:pt x="49995" y="2232"/>
                  <a:pt x="50509" y="1741"/>
                  <a:pt x="50509" y="1116"/>
                </a:cubicBezTo>
                <a:cubicBezTo>
                  <a:pt x="50509" y="491"/>
                  <a:pt x="49995" y="0"/>
                  <a:pt x="4939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42863" dist="28575" dir="36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94" name="Google Shape;294;p39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95" name="Google Shape;295;p39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96" name="Google Shape;296;p39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39">
              <a:hlinkClick r:id="" action="ppaction://noaction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9" name="Google Shape;299;p39">
              <a:hlinkClick r:id="" action="ppaction://noaction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00" name="Google Shape;300;p39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01" name="Google Shape;301;p39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9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39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04" name="Google Shape;304;p39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9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343;p41">
            <a:extLst>
              <a:ext uri="{FF2B5EF4-FFF2-40B4-BE49-F238E27FC236}">
                <a16:creationId xmlns:a16="http://schemas.microsoft.com/office/drawing/2014/main" id="{98A1E1A9-E05C-FECA-4453-50098BB6A8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2519013"/>
            <a:ext cx="6107289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 live chat for real-time communication between the students or parents and the school. </a:t>
            </a:r>
          </a:p>
          <a:p>
            <a:pPr marL="285750" marR="0" lvl="0" indent="-285750" algn="just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PH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 data tracker for students’ performance and a noticeboard for school-related information to keep the parents informed.</a:t>
            </a:r>
            <a:endParaRPr lang="en-US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4" name="Google Shape;1250;p60">
            <a:extLst>
              <a:ext uri="{FF2B5EF4-FFF2-40B4-BE49-F238E27FC236}">
                <a16:creationId xmlns:a16="http://schemas.microsoft.com/office/drawing/2014/main" id="{31D7BEE3-B477-37E4-8A51-259178A5735D}"/>
              </a:ext>
            </a:extLst>
          </p:cNvPr>
          <p:cNvSpPr/>
          <p:nvPr/>
        </p:nvSpPr>
        <p:spPr>
          <a:xfrm>
            <a:off x="8640075" y="1331075"/>
            <a:ext cx="92100" cy="1857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100000">
                <a:srgbClr val="67679E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7" name="Google Shape;341;p41">
            <a:extLst>
              <a:ext uri="{FF2B5EF4-FFF2-40B4-BE49-F238E27FC236}">
                <a16:creationId xmlns:a16="http://schemas.microsoft.com/office/drawing/2014/main" id="{96E15DC5-E4EE-D4E0-C36C-4910AB9469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74" y="1511488"/>
            <a:ext cx="7016765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8" name="Google Shape;342;p41">
            <a:extLst>
              <a:ext uri="{FF2B5EF4-FFF2-40B4-BE49-F238E27FC236}">
                <a16:creationId xmlns:a16="http://schemas.microsoft.com/office/drawing/2014/main" id="{3C6F2E1C-FAEE-33E2-D88D-5FB55ED671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504" y="1620731"/>
            <a:ext cx="57949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What is the content needed to support the user </a:t>
            </a:r>
            <a:b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</a:br>
            <a:r>
              <a:rPr lang="en-PH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 accomplishing their goals?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9" name="Google Shape;310;p40">
            <a:extLst>
              <a:ext uri="{FF2B5EF4-FFF2-40B4-BE49-F238E27FC236}">
                <a16:creationId xmlns:a16="http://schemas.microsoft.com/office/drawing/2014/main" id="{C5AEF57D-46ED-678F-8A0D-1CE2BF22245C}"/>
              </a:ext>
            </a:extLst>
          </p:cNvPr>
          <p:cNvGrpSpPr/>
          <p:nvPr/>
        </p:nvGrpSpPr>
        <p:grpSpPr>
          <a:xfrm>
            <a:off x="885139" y="1352937"/>
            <a:ext cx="1097280" cy="1097280"/>
            <a:chOff x="3850103" y="1375690"/>
            <a:chExt cx="1443680" cy="1474076"/>
          </a:xfrm>
        </p:grpSpPr>
        <p:grpSp>
          <p:nvGrpSpPr>
            <p:cNvPr id="10" name="Google Shape;311;p40">
              <a:extLst>
                <a:ext uri="{FF2B5EF4-FFF2-40B4-BE49-F238E27FC236}">
                  <a16:creationId xmlns:a16="http://schemas.microsoft.com/office/drawing/2014/main" id="{CC3EE3A4-D0A2-0B1A-0995-E7EC9D466590}"/>
                </a:ext>
              </a:extLst>
            </p:cNvPr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14" name="Google Shape;312;p40">
                <a:extLst>
                  <a:ext uri="{FF2B5EF4-FFF2-40B4-BE49-F238E27FC236}">
                    <a16:creationId xmlns:a16="http://schemas.microsoft.com/office/drawing/2014/main" id="{54C0E47F-CECA-58EB-6DD6-9419BE436588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13;p40">
                <a:extLst>
                  <a:ext uri="{FF2B5EF4-FFF2-40B4-BE49-F238E27FC236}">
                    <a16:creationId xmlns:a16="http://schemas.microsoft.com/office/drawing/2014/main" id="{AA0CDAFD-20E9-5B9B-795E-EA9C054DF59B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314;p40">
              <a:extLst>
                <a:ext uri="{FF2B5EF4-FFF2-40B4-BE49-F238E27FC236}">
                  <a16:creationId xmlns:a16="http://schemas.microsoft.com/office/drawing/2014/main" id="{A3D868C3-36A2-C41F-D187-D22098828967}"/>
                </a:ext>
              </a:extLst>
            </p:cNvPr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12" name="Google Shape;315;p40">
                <a:extLst>
                  <a:ext uri="{FF2B5EF4-FFF2-40B4-BE49-F238E27FC236}">
                    <a16:creationId xmlns:a16="http://schemas.microsoft.com/office/drawing/2014/main" id="{7938B16D-E54F-D846-D23D-D418AD7F0C39}"/>
                  </a:ext>
                </a:extLst>
              </p:cNvPr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38100" dir="13560000" algn="bl" rotWithShape="0">
                  <a:srgbClr val="C4BBF5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16;p40">
                <a:extLst>
                  <a:ext uri="{FF2B5EF4-FFF2-40B4-BE49-F238E27FC236}">
                    <a16:creationId xmlns:a16="http://schemas.microsoft.com/office/drawing/2014/main" id="{0E34E327-C738-A4A3-3348-BA91E9F4A6C1}"/>
                  </a:ext>
                </a:extLst>
              </p:cNvPr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66675" dir="3960000" algn="bl" rotWithShape="0">
                  <a:srgbClr val="3E3E7A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320;p40">
            <a:extLst>
              <a:ext uri="{FF2B5EF4-FFF2-40B4-BE49-F238E27FC236}">
                <a16:creationId xmlns:a16="http://schemas.microsoft.com/office/drawing/2014/main" id="{C8ECAC0E-6A45-82B0-A67D-8801F519F319}"/>
              </a:ext>
            </a:extLst>
          </p:cNvPr>
          <p:cNvSpPr txBox="1"/>
          <p:nvPr/>
        </p:nvSpPr>
        <p:spPr>
          <a:xfrm>
            <a:off x="853417" y="1596491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69443223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1.0.1022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432</Words>
  <Application>Microsoft Office PowerPoint</Application>
  <PresentationFormat>On-screen Show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Bebas Neue</vt:lpstr>
      <vt:lpstr>Calibri</vt:lpstr>
      <vt:lpstr>Century Gothic</vt:lpstr>
      <vt:lpstr>Montserrat</vt:lpstr>
      <vt:lpstr>Nunito Sans</vt:lpstr>
      <vt:lpstr>Poppins</vt:lpstr>
      <vt:lpstr>Source Serif Pro SemiBold</vt:lpstr>
      <vt:lpstr>Office Theme</vt:lpstr>
      <vt:lpstr>simple-light-2</vt:lpstr>
      <vt:lpstr>simple-light-2</vt:lpstr>
      <vt:lpstr>simple-light-2</vt:lpstr>
      <vt:lpstr>3Ps  (Parents &amp; Pupils Portal) School Management Application</vt:lpstr>
      <vt:lpstr>PowerPoint Presentation</vt:lpstr>
      <vt:lpstr>PowerPoint Presentation</vt:lpstr>
      <vt:lpstr>Who is going to use this software or site?</vt:lpstr>
      <vt:lpstr>What tasks does the user wish to accomplish?</vt:lpstr>
      <vt:lpstr>What does the maker of the software or site  wish to accomplish? </vt:lpstr>
      <vt:lpstr>What technology will be used? </vt:lpstr>
      <vt:lpstr>Why would the public use your software or site over another?</vt:lpstr>
      <vt:lpstr>What is the content needed to support the user  in accomplishing their goals?</vt:lpstr>
      <vt:lpstr>What existing features or complexities are hampering or otherwise negatively affecting the user experience?</vt:lpstr>
      <vt:lpstr>What additional features would the user or publisher find helpful in this product?</vt:lpstr>
      <vt:lpstr>What additional features would the user or publisher find helpful in this product?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Application</dc:title>
  <cp:lastModifiedBy>Rosh Torres</cp:lastModifiedBy>
  <cp:revision>30</cp:revision>
  <cp:lastPrinted>2022-09-21T08:41:24Z</cp:lastPrinted>
  <dcterms:created xsi:type="dcterms:W3CDTF">2022-09-21T08:41:24Z</dcterms:created>
  <dcterms:modified xsi:type="dcterms:W3CDTF">2022-10-12T08:11:26Z</dcterms:modified>
</cp:coreProperties>
</file>