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5"/>
  </p:notesMasterIdLst>
  <p:sldIdLst>
    <p:sldId id="335" r:id="rId2"/>
    <p:sldId id="336" r:id="rId3"/>
    <p:sldId id="256" r:id="rId4"/>
    <p:sldId id="322" r:id="rId5"/>
    <p:sldId id="323" r:id="rId6"/>
    <p:sldId id="334" r:id="rId7"/>
    <p:sldId id="324" r:id="rId8"/>
    <p:sldId id="327" r:id="rId9"/>
    <p:sldId id="328" r:id="rId10"/>
    <p:sldId id="330" r:id="rId11"/>
    <p:sldId id="331" r:id="rId12"/>
    <p:sldId id="332" r:id="rId13"/>
    <p:sldId id="33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261AE-CE62-4910-BADC-77FD35C74174}">
  <a:tblStyle styleId="{5FC261AE-CE62-4910-BADC-77FD35C741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77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25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9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4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6" name="Google Shape;3696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3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67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6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21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21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2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5" r:id="rId7"/>
    <p:sldLayoutId id="2147483666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926617" y="3034214"/>
            <a:ext cx="3242851" cy="8566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5459" y="3332236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Submitted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Jannah R. Soriano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Theory of Programming Languages (Lab)</a:t>
            </a:r>
            <a:br>
              <a:rPr lang="en" sz="32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3200" dirty="0">
                <a:latin typeface="Poppins" panose="00000500000000000000" pitchFamily="2" charset="0"/>
                <a:cs typeface="Poppins" panose="00000500000000000000" pitchFamily="2" charset="0"/>
              </a:rPr>
              <a:t>Case Study</a:t>
            </a:r>
            <a:endParaRPr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2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p7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COMPILER</a:t>
            </a: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 WINDOW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929" name="Google Shape;4929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0" name="Google Shape;4930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1" name="Google Shape;4931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1" name="Google Shape;4941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2" name="Google Shape;494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Google Shape;3066;p42">
            <a:extLst>
              <a:ext uri="{FF2B5EF4-FFF2-40B4-BE49-F238E27FC236}">
                <a16:creationId xmlns:a16="http://schemas.microsoft.com/office/drawing/2014/main" id="{69E1EF51-3A07-78CF-DA5A-5B0437F47A2F}"/>
              </a:ext>
            </a:extLst>
          </p:cNvPr>
          <p:cNvPicPr preferRelativeResize="0"/>
          <p:nvPr/>
        </p:nvPicPr>
        <p:blipFill>
          <a:blip r:embed="rId3"/>
          <a:srcRect t="365" b="365"/>
          <a:stretch/>
        </p:blipFill>
        <p:spPr>
          <a:xfrm>
            <a:off x="2643707" y="1521778"/>
            <a:ext cx="4846320" cy="30175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13" name="Google Shape;2951;p39">
            <a:extLst>
              <a:ext uri="{FF2B5EF4-FFF2-40B4-BE49-F238E27FC236}">
                <a16:creationId xmlns:a16="http://schemas.microsoft.com/office/drawing/2014/main" id="{586EFE7B-B895-281D-0C3B-9DD5DDB8F6E3}"/>
              </a:ext>
            </a:extLst>
          </p:cNvPr>
          <p:cNvSpPr txBox="1"/>
          <p:nvPr/>
        </p:nvSpPr>
        <p:spPr>
          <a:xfrm>
            <a:off x="237069" y="1851378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Open File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2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15" name="Google Shape;2966;p39">
            <a:extLst>
              <a:ext uri="{FF2B5EF4-FFF2-40B4-BE49-F238E27FC236}">
                <a16:creationId xmlns:a16="http://schemas.microsoft.com/office/drawing/2014/main" id="{BFBC32F9-6AF5-1514-1CA2-E6B8AF94986C}"/>
              </a:ext>
            </a:extLst>
          </p:cNvPr>
          <p:cNvCxnSpPr>
            <a:cxnSpLocks/>
          </p:cNvCxnSpPr>
          <p:nvPr/>
        </p:nvCxnSpPr>
        <p:spPr>
          <a:xfrm>
            <a:off x="1941691" y="2020814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2951;p39">
            <a:extLst>
              <a:ext uri="{FF2B5EF4-FFF2-40B4-BE49-F238E27FC236}">
                <a16:creationId xmlns:a16="http://schemas.microsoft.com/office/drawing/2014/main" id="{34FA5D9F-AA8B-A177-BA9E-26506EB32185}"/>
              </a:ext>
            </a:extLst>
          </p:cNvPr>
          <p:cNvSpPr txBox="1"/>
          <p:nvPr/>
        </p:nvSpPr>
        <p:spPr>
          <a:xfrm>
            <a:off x="237069" y="2359686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Lexical Analysis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2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24" name="Google Shape;2966;p39">
            <a:extLst>
              <a:ext uri="{FF2B5EF4-FFF2-40B4-BE49-F238E27FC236}">
                <a16:creationId xmlns:a16="http://schemas.microsoft.com/office/drawing/2014/main" id="{9EFD42CE-66F1-251C-E3A2-270BD0D78C75}"/>
              </a:ext>
            </a:extLst>
          </p:cNvPr>
          <p:cNvCxnSpPr>
            <a:cxnSpLocks/>
          </p:cNvCxnSpPr>
          <p:nvPr/>
        </p:nvCxnSpPr>
        <p:spPr>
          <a:xfrm>
            <a:off x="1941691" y="2529122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" name="Google Shape;2951;p39">
            <a:extLst>
              <a:ext uri="{FF2B5EF4-FFF2-40B4-BE49-F238E27FC236}">
                <a16:creationId xmlns:a16="http://schemas.microsoft.com/office/drawing/2014/main" id="{5B02BD66-BF77-D74C-D1CC-A0619260ADBD}"/>
              </a:ext>
            </a:extLst>
          </p:cNvPr>
          <p:cNvSpPr txBox="1"/>
          <p:nvPr/>
        </p:nvSpPr>
        <p:spPr>
          <a:xfrm>
            <a:off x="237069" y="2867994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Syntax Analysis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2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26" name="Google Shape;2966;p39">
            <a:extLst>
              <a:ext uri="{FF2B5EF4-FFF2-40B4-BE49-F238E27FC236}">
                <a16:creationId xmlns:a16="http://schemas.microsoft.com/office/drawing/2014/main" id="{2F2036E7-CF02-A78A-D33C-A333F158975A}"/>
              </a:ext>
            </a:extLst>
          </p:cNvPr>
          <p:cNvCxnSpPr>
            <a:cxnSpLocks/>
          </p:cNvCxnSpPr>
          <p:nvPr/>
        </p:nvCxnSpPr>
        <p:spPr>
          <a:xfrm>
            <a:off x="1941691" y="3037430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" name="Google Shape;2951;p39">
            <a:extLst>
              <a:ext uri="{FF2B5EF4-FFF2-40B4-BE49-F238E27FC236}">
                <a16:creationId xmlns:a16="http://schemas.microsoft.com/office/drawing/2014/main" id="{A335DCC9-F11E-8372-B9BC-DCF8A59E71DC}"/>
              </a:ext>
            </a:extLst>
          </p:cNvPr>
          <p:cNvSpPr txBox="1"/>
          <p:nvPr/>
        </p:nvSpPr>
        <p:spPr>
          <a:xfrm>
            <a:off x="237069" y="3376302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Semantic Analysis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2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28" name="Google Shape;2966;p39">
            <a:extLst>
              <a:ext uri="{FF2B5EF4-FFF2-40B4-BE49-F238E27FC236}">
                <a16:creationId xmlns:a16="http://schemas.microsoft.com/office/drawing/2014/main" id="{949F1A55-F21A-3867-2A6C-68150A454A28}"/>
              </a:ext>
            </a:extLst>
          </p:cNvPr>
          <p:cNvCxnSpPr>
            <a:cxnSpLocks/>
          </p:cNvCxnSpPr>
          <p:nvPr/>
        </p:nvCxnSpPr>
        <p:spPr>
          <a:xfrm>
            <a:off x="1941691" y="3545738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Google Shape;2951;p39">
            <a:extLst>
              <a:ext uri="{FF2B5EF4-FFF2-40B4-BE49-F238E27FC236}">
                <a16:creationId xmlns:a16="http://schemas.microsoft.com/office/drawing/2014/main" id="{85A0055B-3FEE-3AC1-FDBA-7750B0EB98CD}"/>
              </a:ext>
            </a:extLst>
          </p:cNvPr>
          <p:cNvSpPr txBox="1"/>
          <p:nvPr/>
        </p:nvSpPr>
        <p:spPr>
          <a:xfrm>
            <a:off x="237069" y="3827959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Clear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</a:p>
        </p:txBody>
      </p:sp>
      <p:cxnSp>
        <p:nvCxnSpPr>
          <p:cNvPr id="31" name="Google Shape;2966;p39">
            <a:extLst>
              <a:ext uri="{FF2B5EF4-FFF2-40B4-BE49-F238E27FC236}">
                <a16:creationId xmlns:a16="http://schemas.microsoft.com/office/drawing/2014/main" id="{72FABF9C-3517-0EF4-4533-94FC2D84C98E}"/>
              </a:ext>
            </a:extLst>
          </p:cNvPr>
          <p:cNvCxnSpPr>
            <a:cxnSpLocks/>
          </p:cNvCxnSpPr>
          <p:nvPr/>
        </p:nvCxnSpPr>
        <p:spPr>
          <a:xfrm>
            <a:off x="1941691" y="3997395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" name="Google Shape;2951;p39">
            <a:extLst>
              <a:ext uri="{FF2B5EF4-FFF2-40B4-BE49-F238E27FC236}">
                <a16:creationId xmlns:a16="http://schemas.microsoft.com/office/drawing/2014/main" id="{8AA7D1F2-AFFE-2089-7D14-717D040B6675}"/>
              </a:ext>
            </a:extLst>
          </p:cNvPr>
          <p:cNvSpPr txBox="1"/>
          <p:nvPr/>
        </p:nvSpPr>
        <p:spPr>
          <a:xfrm>
            <a:off x="8192043" y="2924386"/>
            <a:ext cx="935728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</a:p>
        </p:txBody>
      </p:sp>
      <p:cxnSp>
        <p:nvCxnSpPr>
          <p:cNvPr id="33" name="Google Shape;2966;p39">
            <a:extLst>
              <a:ext uri="{FF2B5EF4-FFF2-40B4-BE49-F238E27FC236}">
                <a16:creationId xmlns:a16="http://schemas.microsoft.com/office/drawing/2014/main" id="{A838C861-32D8-3A06-D232-1A99DBF38F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6725" y="3093822"/>
            <a:ext cx="1115318" cy="11081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120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p7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COMPILER</a:t>
            </a: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 WINDOW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929" name="Google Shape;4929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0" name="Google Shape;4930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1" name="Google Shape;4931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1" name="Google Shape;4941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2" name="Google Shape;494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Google Shape;3066;p42">
            <a:extLst>
              <a:ext uri="{FF2B5EF4-FFF2-40B4-BE49-F238E27FC236}">
                <a16:creationId xmlns:a16="http://schemas.microsoft.com/office/drawing/2014/main" id="{69E1EF51-3A07-78CF-DA5A-5B0437F47A2F}"/>
              </a:ext>
            </a:extLst>
          </p:cNvPr>
          <p:cNvPicPr preferRelativeResize="0"/>
          <p:nvPr/>
        </p:nvPicPr>
        <p:blipFill>
          <a:blip r:embed="rId3"/>
          <a:srcRect t="365" b="365"/>
          <a:stretch/>
        </p:blipFill>
        <p:spPr>
          <a:xfrm>
            <a:off x="1356765" y="1521778"/>
            <a:ext cx="4846320" cy="30175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cxnSp>
        <p:nvCxnSpPr>
          <p:cNvPr id="2" name="Google Shape;2966;p39">
            <a:extLst>
              <a:ext uri="{FF2B5EF4-FFF2-40B4-BE49-F238E27FC236}">
                <a16:creationId xmlns:a16="http://schemas.microsoft.com/office/drawing/2014/main" id="{EB351CD0-4EF6-C1A0-B4B0-2899DD7B4D73}"/>
              </a:ext>
            </a:extLst>
          </p:cNvPr>
          <p:cNvCxnSpPr>
            <a:cxnSpLocks/>
          </p:cNvCxnSpPr>
          <p:nvPr/>
        </p:nvCxnSpPr>
        <p:spPr>
          <a:xfrm flipH="1">
            <a:off x="5825069" y="2526646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2951;p39">
            <a:extLst>
              <a:ext uri="{FF2B5EF4-FFF2-40B4-BE49-F238E27FC236}">
                <a16:creationId xmlns:a16="http://schemas.microsoft.com/office/drawing/2014/main" id="{46997458-F5EC-F16C-C05A-FD81155796D1}"/>
              </a:ext>
            </a:extLst>
          </p:cNvPr>
          <p:cNvSpPr txBox="1"/>
          <p:nvPr/>
        </p:nvSpPr>
        <p:spPr>
          <a:xfrm>
            <a:off x="6908803" y="2357210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Input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t</a:t>
            </a: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ext </a:t>
            </a:r>
            <a:r>
              <a:rPr lang="en" sz="16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area</a:t>
            </a:r>
            <a:endParaRPr sz="16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4" name="Google Shape;2966;p39">
            <a:extLst>
              <a:ext uri="{FF2B5EF4-FFF2-40B4-BE49-F238E27FC236}">
                <a16:creationId xmlns:a16="http://schemas.microsoft.com/office/drawing/2014/main" id="{E30B41E0-F450-8268-657E-885BB3AADDE0}"/>
              </a:ext>
            </a:extLst>
          </p:cNvPr>
          <p:cNvCxnSpPr>
            <a:cxnSpLocks/>
          </p:cNvCxnSpPr>
          <p:nvPr/>
        </p:nvCxnSpPr>
        <p:spPr>
          <a:xfrm flipH="1">
            <a:off x="5823831" y="3012376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2951;p39">
            <a:extLst>
              <a:ext uri="{FF2B5EF4-FFF2-40B4-BE49-F238E27FC236}">
                <a16:creationId xmlns:a16="http://schemas.microsoft.com/office/drawing/2014/main" id="{1301ACF7-D45E-8EFF-F7D0-6C6E2348AAD9}"/>
              </a:ext>
            </a:extLst>
          </p:cNvPr>
          <p:cNvSpPr txBox="1"/>
          <p:nvPr/>
        </p:nvSpPr>
        <p:spPr>
          <a:xfrm>
            <a:off x="6907565" y="2842940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Result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t</a:t>
            </a: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ext area</a:t>
            </a:r>
            <a:endParaRPr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7" name="Google Shape;2966;p39">
            <a:extLst>
              <a:ext uri="{FF2B5EF4-FFF2-40B4-BE49-F238E27FC236}">
                <a16:creationId xmlns:a16="http://schemas.microsoft.com/office/drawing/2014/main" id="{A9A0677D-3D9A-9475-49DB-4BE112F1FB51}"/>
              </a:ext>
            </a:extLst>
          </p:cNvPr>
          <p:cNvCxnSpPr>
            <a:cxnSpLocks/>
          </p:cNvCxnSpPr>
          <p:nvPr/>
        </p:nvCxnSpPr>
        <p:spPr>
          <a:xfrm flipH="1">
            <a:off x="5823831" y="3520478"/>
            <a:ext cx="1083734" cy="1127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Google Shape;2951;p39">
            <a:extLst>
              <a:ext uri="{FF2B5EF4-FFF2-40B4-BE49-F238E27FC236}">
                <a16:creationId xmlns:a16="http://schemas.microsoft.com/office/drawing/2014/main" id="{CB815E14-20F5-3D25-77F7-3C486CD0E4BD}"/>
              </a:ext>
            </a:extLst>
          </p:cNvPr>
          <p:cNvSpPr txBox="1"/>
          <p:nvPr/>
        </p:nvSpPr>
        <p:spPr>
          <a:xfrm>
            <a:off x="6907565" y="3351042"/>
            <a:ext cx="1704622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Code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t</a:t>
            </a:r>
            <a:r>
              <a:rPr lang="en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ext area</a:t>
            </a:r>
            <a:endParaRPr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1481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150850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DEMONSTRATION</a:t>
            </a:r>
            <a:endParaRPr sz="60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9" name="Google Shape;4929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0" name="Google Shape;4930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1" name="Google Shape;4931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1" name="Google Shape;4941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2" name="Google Shape;494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53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</a:t>
            </a:r>
            <a:r>
              <a:rPr lang="en" sz="6000" dirty="0">
                <a:latin typeface="Poppins" panose="00000500000000000000" pitchFamily="2" charset="0"/>
                <a:cs typeface="Poppins" panose="00000500000000000000" pitchFamily="2" charset="0"/>
              </a:rPr>
              <a:t>you!</a:t>
            </a:r>
            <a:endParaRPr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699" name="Google Shape;3699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0" name="Google Shape;3700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6" name="Google Shape;3706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7" name="Google Shape;3707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8" name="Google Shape;3708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8" name="Google Shape;3718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19" name="Google Shape;371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9" name="Google Shape;3729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0" name="Google Shape;3730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64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926617" y="3034214"/>
            <a:ext cx="3242851" cy="8566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5459" y="3309406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Jannah R. Soriano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COMPILER</a:t>
            </a:r>
            <a:br>
              <a:rPr lang="en" sz="58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800" dirty="0">
                <a:latin typeface="Poppins" panose="00000500000000000000" pitchFamily="2" charset="0"/>
                <a:cs typeface="Poppins" panose="00000500000000000000" pitchFamily="2" charset="0"/>
              </a:rPr>
              <a:t>LEXICAL | SYNTAX | SEMANTICS</a:t>
            </a:r>
            <a:endParaRPr sz="5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 panose="00000500000000000000" pitchFamily="2" charset="0"/>
                <a:cs typeface="Poppins" panose="00000500000000000000" pitchFamily="2" charset="0"/>
              </a:rPr>
              <a:t>WHAT IS A </a:t>
            </a:r>
            <a:r>
              <a:rPr lang="en" sz="2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COMPILER?</a:t>
            </a:r>
            <a:endParaRPr sz="24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special program that translates a programming language's source code into machine code, bytecode or another programming language.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60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 panose="00000500000000000000" pitchFamily="2" charset="0"/>
                <a:cs typeface="Poppins" panose="00000500000000000000" pitchFamily="2" charset="0"/>
              </a:rPr>
              <a:t>WHAT ARE THE PHASES OF </a:t>
            </a:r>
            <a:r>
              <a:rPr lang="en" sz="2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COMPILER?</a:t>
            </a:r>
            <a:endParaRPr sz="24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Lexical Analysis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 First phase when compiler scans the source code.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Syntax Analysis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All about discovering structure in code.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Semantic Analysis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Checks the semantic consistency of the code.</a:t>
            </a:r>
            <a:endParaRPr sz="1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Poppins" panose="00000500000000000000" pitchFamily="2" charset="0"/>
                <a:cs typeface="Poppins" panose="00000500000000000000" pitchFamily="2" charset="0"/>
              </a:rPr>
              <a:t>Intermediate Code Generator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Generates intermediate code for the target machine.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Code Optimizer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Removes unnecessary code line and arranges the sequence of statements.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Code Generator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Produces the page code or object code as a result. </a:t>
            </a:r>
            <a:endParaRPr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90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1819864" y="18851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2057164" y="1948181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Home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3066;p42">
            <a:extLst>
              <a:ext uri="{FF2B5EF4-FFF2-40B4-BE49-F238E27FC236}">
                <a16:creationId xmlns:a16="http://schemas.microsoft.com/office/drawing/2014/main" id="{4B405190-8FAA-5872-93C2-881F64415E48}"/>
              </a:ext>
            </a:extLst>
          </p:cNvPr>
          <p:cNvPicPr preferRelativeResize="0"/>
          <p:nvPr/>
        </p:nvPicPr>
        <p:blipFill rotWithShape="1">
          <a:blip r:embed="rId3"/>
          <a:srcRect t="173" b="1202"/>
          <a:stretch/>
        </p:blipFill>
        <p:spPr>
          <a:xfrm>
            <a:off x="1624557" y="2492906"/>
            <a:ext cx="2743200" cy="1689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12" name="Google Shape;3059;p42">
            <a:extLst>
              <a:ext uri="{FF2B5EF4-FFF2-40B4-BE49-F238E27FC236}">
                <a16:creationId xmlns:a16="http://schemas.microsoft.com/office/drawing/2014/main" id="{7127E4D9-D1FC-41F7-0ADD-AC635E9DB541}"/>
              </a:ext>
            </a:extLst>
          </p:cNvPr>
          <p:cNvSpPr/>
          <p:nvPr/>
        </p:nvSpPr>
        <p:spPr>
          <a:xfrm>
            <a:off x="4973405" y="288590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4;p42">
            <a:extLst>
              <a:ext uri="{FF2B5EF4-FFF2-40B4-BE49-F238E27FC236}">
                <a16:creationId xmlns:a16="http://schemas.microsoft.com/office/drawing/2014/main" id="{1288C2E6-4B0C-DDED-D0AB-B802831D5FB0}"/>
              </a:ext>
            </a:extLst>
          </p:cNvPr>
          <p:cNvSpPr txBox="1">
            <a:spLocks/>
          </p:cNvSpPr>
          <p:nvPr/>
        </p:nvSpPr>
        <p:spPr>
          <a:xfrm>
            <a:off x="5210705" y="2948889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Compiler</a:t>
            </a:r>
          </a:p>
        </p:txBody>
      </p:sp>
      <p:pic>
        <p:nvPicPr>
          <p:cNvPr id="14" name="Google Shape;3066;p42">
            <a:extLst>
              <a:ext uri="{FF2B5EF4-FFF2-40B4-BE49-F238E27FC236}">
                <a16:creationId xmlns:a16="http://schemas.microsoft.com/office/drawing/2014/main" id="{C7D68658-56D0-8049-E64E-D3501F551B64}"/>
              </a:ext>
            </a:extLst>
          </p:cNvPr>
          <p:cNvPicPr preferRelativeResize="0"/>
          <p:nvPr/>
        </p:nvPicPr>
        <p:blipFill>
          <a:blip r:embed="rId4"/>
          <a:srcRect t="904" b="904"/>
          <a:stretch/>
        </p:blipFill>
        <p:spPr>
          <a:xfrm>
            <a:off x="4776245" y="964903"/>
            <a:ext cx="2743200" cy="1689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15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150850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Poppins" panose="00000500000000000000" pitchFamily="2" charset="0"/>
                <a:cs typeface="Poppins" panose="00000500000000000000" pitchFamily="2" charset="0"/>
              </a:rPr>
              <a:t>HOME</a:t>
            </a:r>
            <a:br>
              <a:rPr lang="en" sz="6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6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WINDOW</a:t>
            </a:r>
            <a:endParaRPr sz="60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p7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HOME</a:t>
            </a: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 WINDOW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929" name="Google Shape;4929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0" name="Google Shape;4930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1" name="Google Shape;4931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1" name="Google Shape;4941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2" name="Google Shape;494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Google Shape;3066;p42">
            <a:extLst>
              <a:ext uri="{FF2B5EF4-FFF2-40B4-BE49-F238E27FC236}">
                <a16:creationId xmlns:a16="http://schemas.microsoft.com/office/drawing/2014/main" id="{69E1EF51-3A07-78CF-DA5A-5B0437F47A2F}"/>
              </a:ext>
            </a:extLst>
          </p:cNvPr>
          <p:cNvPicPr preferRelativeResize="0"/>
          <p:nvPr/>
        </p:nvPicPr>
        <p:blipFill rotWithShape="1">
          <a:blip r:embed="rId3"/>
          <a:srcRect t="173" b="1202"/>
          <a:stretch/>
        </p:blipFill>
        <p:spPr>
          <a:xfrm>
            <a:off x="2146991" y="1521778"/>
            <a:ext cx="4846320" cy="30175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13" name="Google Shape;2951;p39">
            <a:extLst>
              <a:ext uri="{FF2B5EF4-FFF2-40B4-BE49-F238E27FC236}">
                <a16:creationId xmlns:a16="http://schemas.microsoft.com/office/drawing/2014/main" id="{586EFE7B-B895-281D-0C3B-9DD5DDB8F6E3}"/>
              </a:ext>
            </a:extLst>
          </p:cNvPr>
          <p:cNvSpPr txBox="1"/>
          <p:nvPr/>
        </p:nvSpPr>
        <p:spPr>
          <a:xfrm>
            <a:off x="-3429" y="2861102"/>
            <a:ext cx="1641646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Proceed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8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15" name="Google Shape;2966;p39">
            <a:extLst>
              <a:ext uri="{FF2B5EF4-FFF2-40B4-BE49-F238E27FC236}">
                <a16:creationId xmlns:a16="http://schemas.microsoft.com/office/drawing/2014/main" id="{BFBC32F9-6AF5-1514-1CA2-E6B8AF94986C}"/>
              </a:ext>
            </a:extLst>
          </p:cNvPr>
          <p:cNvCxnSpPr>
            <a:cxnSpLocks/>
          </p:cNvCxnSpPr>
          <p:nvPr/>
        </p:nvCxnSpPr>
        <p:spPr>
          <a:xfrm>
            <a:off x="1659467" y="3030538"/>
            <a:ext cx="1349068" cy="10074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2951;p39">
            <a:extLst>
              <a:ext uri="{FF2B5EF4-FFF2-40B4-BE49-F238E27FC236}">
                <a16:creationId xmlns:a16="http://schemas.microsoft.com/office/drawing/2014/main" id="{25FDE458-A842-1FD0-105F-18177652CFD1}"/>
              </a:ext>
            </a:extLst>
          </p:cNvPr>
          <p:cNvSpPr txBox="1"/>
          <p:nvPr/>
        </p:nvSpPr>
        <p:spPr>
          <a:xfrm>
            <a:off x="7477132" y="2861102"/>
            <a:ext cx="1641646" cy="3388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Exit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 panose="00000500000000000000" pitchFamily="2" charset="0"/>
                <a:ea typeface="Exo"/>
                <a:cs typeface="Poppins" panose="00000500000000000000" pitchFamily="2" charset="0"/>
                <a:sym typeface="Exo"/>
              </a:rPr>
              <a:t>button</a:t>
            </a:r>
            <a:endParaRPr sz="1800" b="1" dirty="0">
              <a:solidFill>
                <a:schemeClr val="accent2"/>
              </a:solidFill>
              <a:latin typeface="Poppins" panose="00000500000000000000" pitchFamily="2" charset="0"/>
              <a:ea typeface="Exo"/>
              <a:cs typeface="Poppins" panose="00000500000000000000" pitchFamily="2" charset="0"/>
              <a:sym typeface="Exo"/>
            </a:endParaRPr>
          </a:p>
        </p:txBody>
      </p:sp>
      <p:cxnSp>
        <p:nvCxnSpPr>
          <p:cNvPr id="37" name="Google Shape;2966;p39">
            <a:extLst>
              <a:ext uri="{FF2B5EF4-FFF2-40B4-BE49-F238E27FC236}">
                <a16:creationId xmlns:a16="http://schemas.microsoft.com/office/drawing/2014/main" id="{01817FB8-B107-E75C-258A-1B825E25F182}"/>
              </a:ext>
            </a:extLst>
          </p:cNvPr>
          <p:cNvCxnSpPr>
            <a:cxnSpLocks/>
          </p:cNvCxnSpPr>
          <p:nvPr/>
        </p:nvCxnSpPr>
        <p:spPr>
          <a:xfrm flipH="1">
            <a:off x="6131767" y="3030537"/>
            <a:ext cx="1349068" cy="10074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76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150850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Poppins" panose="00000500000000000000" pitchFamily="2" charset="0"/>
                <a:cs typeface="Poppins" panose="00000500000000000000" pitchFamily="2" charset="0"/>
              </a:rPr>
              <a:t>COMPILER </a:t>
            </a:r>
            <a:r>
              <a:rPr lang="en" sz="6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WINDOW</a:t>
            </a:r>
            <a:endParaRPr sz="60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0694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195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Exo</vt:lpstr>
      <vt:lpstr>Poppins</vt:lpstr>
      <vt:lpstr>PT Sans</vt:lpstr>
      <vt:lpstr>Data Center Business Plan by Slidesgo</vt:lpstr>
      <vt:lpstr>Theory of Programming Languages (Lab) Case Study</vt:lpstr>
      <vt:lpstr>Thank you!</vt:lpstr>
      <vt:lpstr>COMPILER LEXICAL | SYNTAX | SEMANTICS</vt:lpstr>
      <vt:lpstr>WHAT IS A COMPILER?</vt:lpstr>
      <vt:lpstr>WHAT ARE THE PHASES OF COMPILER?</vt:lpstr>
      <vt:lpstr>Home</vt:lpstr>
      <vt:lpstr>HOME WINDOW</vt:lpstr>
      <vt:lpstr>HOME WINDOW</vt:lpstr>
      <vt:lpstr>COMPILER WINDOW</vt:lpstr>
      <vt:lpstr>COMPILER WINDOW</vt:lpstr>
      <vt:lpstr>COMPILER WINDOW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LEXICAL | SYNTAX | SEMANTICS</dc:title>
  <cp:lastModifiedBy>Rosh Torres</cp:lastModifiedBy>
  <cp:revision>11</cp:revision>
  <dcterms:modified xsi:type="dcterms:W3CDTF">2022-12-17T14:45:11Z</dcterms:modified>
</cp:coreProperties>
</file>