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4" r:id="rId5"/>
    <p:sldId id="265" r:id="rId6"/>
    <p:sldId id="274" r:id="rId7"/>
    <p:sldId id="267" r:id="rId8"/>
    <p:sldId id="268" r:id="rId9"/>
    <p:sldId id="275" r:id="rId10"/>
    <p:sldId id="276" r:id="rId11"/>
    <p:sldId id="270" r:id="rId12"/>
    <p:sldId id="271" r:id="rId13"/>
    <p:sldId id="273"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3" d="100"/>
          <a:sy n="103" d="100"/>
        </p:scale>
        <p:origin x="81"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DBB77D-EDA8-42A1-91DD-5136D7C19053}"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9534-5C87-4A2C-89B3-48646799C236}" type="slidenum">
              <a:rPr lang="en-IN" smtClean="0"/>
              <a:t>‹#›</a:t>
            </a:fld>
            <a:endParaRPr lang="en-IN"/>
          </a:p>
        </p:txBody>
      </p:sp>
    </p:spTree>
    <p:extLst>
      <p:ext uri="{BB962C8B-B14F-4D97-AF65-F5344CB8AC3E}">
        <p14:creationId xmlns:p14="http://schemas.microsoft.com/office/powerpoint/2010/main" val="3957508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BB77D-EDA8-42A1-91DD-5136D7C19053}"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9534-5C87-4A2C-89B3-48646799C236}" type="slidenum">
              <a:rPr lang="en-IN" smtClean="0"/>
              <a:t>‹#›</a:t>
            </a:fld>
            <a:endParaRPr lang="en-IN"/>
          </a:p>
        </p:txBody>
      </p:sp>
    </p:spTree>
    <p:extLst>
      <p:ext uri="{BB962C8B-B14F-4D97-AF65-F5344CB8AC3E}">
        <p14:creationId xmlns:p14="http://schemas.microsoft.com/office/powerpoint/2010/main" val="246792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BB77D-EDA8-42A1-91DD-5136D7C19053}"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9534-5C87-4A2C-89B3-48646799C23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02154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BB77D-EDA8-42A1-91DD-5136D7C19053}"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9534-5C87-4A2C-89B3-48646799C236}" type="slidenum">
              <a:rPr lang="en-IN" smtClean="0"/>
              <a:t>‹#›</a:t>
            </a:fld>
            <a:endParaRPr lang="en-IN"/>
          </a:p>
        </p:txBody>
      </p:sp>
    </p:spTree>
    <p:extLst>
      <p:ext uri="{BB962C8B-B14F-4D97-AF65-F5344CB8AC3E}">
        <p14:creationId xmlns:p14="http://schemas.microsoft.com/office/powerpoint/2010/main" val="1070730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BB77D-EDA8-42A1-91DD-5136D7C19053}"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9534-5C87-4A2C-89B3-48646799C23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461667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BB77D-EDA8-42A1-91DD-5136D7C19053}"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9534-5C87-4A2C-89B3-48646799C236}" type="slidenum">
              <a:rPr lang="en-IN" smtClean="0"/>
              <a:t>‹#›</a:t>
            </a:fld>
            <a:endParaRPr lang="en-IN"/>
          </a:p>
        </p:txBody>
      </p:sp>
    </p:spTree>
    <p:extLst>
      <p:ext uri="{BB962C8B-B14F-4D97-AF65-F5344CB8AC3E}">
        <p14:creationId xmlns:p14="http://schemas.microsoft.com/office/powerpoint/2010/main" val="40122304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BB77D-EDA8-42A1-91DD-5136D7C19053}"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9534-5C87-4A2C-89B3-48646799C236}" type="slidenum">
              <a:rPr lang="en-IN" smtClean="0"/>
              <a:t>‹#›</a:t>
            </a:fld>
            <a:endParaRPr lang="en-IN"/>
          </a:p>
        </p:txBody>
      </p:sp>
    </p:spTree>
    <p:extLst>
      <p:ext uri="{BB962C8B-B14F-4D97-AF65-F5344CB8AC3E}">
        <p14:creationId xmlns:p14="http://schemas.microsoft.com/office/powerpoint/2010/main" val="2522922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BB77D-EDA8-42A1-91DD-5136D7C19053}"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9534-5C87-4A2C-89B3-48646799C236}" type="slidenum">
              <a:rPr lang="en-IN" smtClean="0"/>
              <a:t>‹#›</a:t>
            </a:fld>
            <a:endParaRPr lang="en-IN"/>
          </a:p>
        </p:txBody>
      </p:sp>
    </p:spTree>
    <p:extLst>
      <p:ext uri="{BB962C8B-B14F-4D97-AF65-F5344CB8AC3E}">
        <p14:creationId xmlns:p14="http://schemas.microsoft.com/office/powerpoint/2010/main" val="1426966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DBB77D-EDA8-42A1-91DD-5136D7C19053}"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9534-5C87-4A2C-89B3-48646799C236}" type="slidenum">
              <a:rPr lang="en-IN" smtClean="0"/>
              <a:t>‹#›</a:t>
            </a:fld>
            <a:endParaRPr lang="en-IN"/>
          </a:p>
        </p:txBody>
      </p:sp>
    </p:spTree>
    <p:extLst>
      <p:ext uri="{BB962C8B-B14F-4D97-AF65-F5344CB8AC3E}">
        <p14:creationId xmlns:p14="http://schemas.microsoft.com/office/powerpoint/2010/main" val="2305480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DBB77D-EDA8-42A1-91DD-5136D7C19053}"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559534-5C87-4A2C-89B3-48646799C236}" type="slidenum">
              <a:rPr lang="en-IN" smtClean="0"/>
              <a:t>‹#›</a:t>
            </a:fld>
            <a:endParaRPr lang="en-IN"/>
          </a:p>
        </p:txBody>
      </p:sp>
    </p:spTree>
    <p:extLst>
      <p:ext uri="{BB962C8B-B14F-4D97-AF65-F5344CB8AC3E}">
        <p14:creationId xmlns:p14="http://schemas.microsoft.com/office/powerpoint/2010/main" val="2014237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DBB77D-EDA8-42A1-91DD-5136D7C19053}"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59534-5C87-4A2C-89B3-48646799C236}" type="slidenum">
              <a:rPr lang="en-IN" smtClean="0"/>
              <a:t>‹#›</a:t>
            </a:fld>
            <a:endParaRPr lang="en-IN"/>
          </a:p>
        </p:txBody>
      </p:sp>
    </p:spTree>
    <p:extLst>
      <p:ext uri="{BB962C8B-B14F-4D97-AF65-F5344CB8AC3E}">
        <p14:creationId xmlns:p14="http://schemas.microsoft.com/office/powerpoint/2010/main" val="359656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DBB77D-EDA8-42A1-91DD-5136D7C19053}" type="datetimeFigureOut">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559534-5C87-4A2C-89B3-48646799C236}" type="slidenum">
              <a:rPr lang="en-IN" smtClean="0"/>
              <a:t>‹#›</a:t>
            </a:fld>
            <a:endParaRPr lang="en-IN"/>
          </a:p>
        </p:txBody>
      </p:sp>
    </p:spTree>
    <p:extLst>
      <p:ext uri="{BB962C8B-B14F-4D97-AF65-F5344CB8AC3E}">
        <p14:creationId xmlns:p14="http://schemas.microsoft.com/office/powerpoint/2010/main" val="3306932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DBB77D-EDA8-42A1-91DD-5136D7C19053}"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559534-5C87-4A2C-89B3-48646799C236}" type="slidenum">
              <a:rPr lang="en-IN" smtClean="0"/>
              <a:t>‹#›</a:t>
            </a:fld>
            <a:endParaRPr lang="en-IN"/>
          </a:p>
        </p:txBody>
      </p:sp>
    </p:spTree>
    <p:extLst>
      <p:ext uri="{BB962C8B-B14F-4D97-AF65-F5344CB8AC3E}">
        <p14:creationId xmlns:p14="http://schemas.microsoft.com/office/powerpoint/2010/main" val="89848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BB77D-EDA8-42A1-91DD-5136D7C19053}" type="datetimeFigureOut">
              <a:rPr lang="en-IN" smtClean="0"/>
              <a:t>27-08-2024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559534-5C87-4A2C-89B3-48646799C236}" type="slidenum">
              <a:rPr lang="en-IN" smtClean="0"/>
              <a:t>‹#›</a:t>
            </a:fld>
            <a:endParaRPr lang="en-IN"/>
          </a:p>
        </p:txBody>
      </p:sp>
    </p:spTree>
    <p:extLst>
      <p:ext uri="{BB962C8B-B14F-4D97-AF65-F5344CB8AC3E}">
        <p14:creationId xmlns:p14="http://schemas.microsoft.com/office/powerpoint/2010/main" val="2747658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DBB77D-EDA8-42A1-91DD-5136D7C19053}"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59534-5C87-4A2C-89B3-48646799C236}" type="slidenum">
              <a:rPr lang="en-IN" smtClean="0"/>
              <a:t>‹#›</a:t>
            </a:fld>
            <a:endParaRPr lang="en-IN"/>
          </a:p>
        </p:txBody>
      </p:sp>
    </p:spTree>
    <p:extLst>
      <p:ext uri="{BB962C8B-B14F-4D97-AF65-F5344CB8AC3E}">
        <p14:creationId xmlns:p14="http://schemas.microsoft.com/office/powerpoint/2010/main" val="30334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DBB77D-EDA8-42A1-91DD-5136D7C19053}"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559534-5C87-4A2C-89B3-48646799C236}" type="slidenum">
              <a:rPr lang="en-IN" smtClean="0"/>
              <a:t>‹#›</a:t>
            </a:fld>
            <a:endParaRPr lang="en-IN"/>
          </a:p>
        </p:txBody>
      </p:sp>
    </p:spTree>
    <p:extLst>
      <p:ext uri="{BB962C8B-B14F-4D97-AF65-F5344CB8AC3E}">
        <p14:creationId xmlns:p14="http://schemas.microsoft.com/office/powerpoint/2010/main" val="172001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EDBB77D-EDA8-42A1-91DD-5136D7C19053}" type="datetimeFigureOut">
              <a:rPr lang="en-IN" smtClean="0"/>
              <a:t>27-08-2024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2559534-5C87-4A2C-89B3-48646799C236}" type="slidenum">
              <a:rPr lang="en-IN" smtClean="0"/>
              <a:t>‹#›</a:t>
            </a:fld>
            <a:endParaRPr lang="en-IN"/>
          </a:p>
        </p:txBody>
      </p:sp>
    </p:spTree>
    <p:extLst>
      <p:ext uri="{BB962C8B-B14F-4D97-AF65-F5344CB8AC3E}">
        <p14:creationId xmlns:p14="http://schemas.microsoft.com/office/powerpoint/2010/main" val="2875656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zaurbegiev/my-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4861-3AED-51FA-2206-F03A511CEFBB}"/>
              </a:ext>
            </a:extLst>
          </p:cNvPr>
          <p:cNvSpPr>
            <a:spLocks noGrp="1"/>
          </p:cNvSpPr>
          <p:nvPr>
            <p:ph type="ctrTitle"/>
          </p:nvPr>
        </p:nvSpPr>
        <p:spPr>
          <a:xfrm>
            <a:off x="1511709" y="1536550"/>
            <a:ext cx="7766936" cy="1646302"/>
          </a:xfrm>
        </p:spPr>
        <p:txBody>
          <a:bodyPr>
            <a:noAutofit/>
          </a:bodyPr>
          <a:lstStyle/>
          <a:p>
            <a:pPr algn="ctr"/>
            <a:r>
              <a:rPr lang="en-US" sz="4400" dirty="0"/>
              <a:t>Unlocking Financial Futures: Harnessing Machine Learning and Deep Learning Model to Predict Loan Status </a:t>
            </a:r>
            <a:endParaRPr lang="en-IN" sz="4400" dirty="0"/>
          </a:p>
        </p:txBody>
      </p:sp>
      <p:sp>
        <p:nvSpPr>
          <p:cNvPr id="3" name="TextBox 2">
            <a:extLst>
              <a:ext uri="{FF2B5EF4-FFF2-40B4-BE49-F238E27FC236}">
                <a16:creationId xmlns:a16="http://schemas.microsoft.com/office/drawing/2014/main" id="{B4A75590-F497-256D-256D-C63A2D1849E4}"/>
              </a:ext>
            </a:extLst>
          </p:cNvPr>
          <p:cNvSpPr txBox="1"/>
          <p:nvPr/>
        </p:nvSpPr>
        <p:spPr>
          <a:xfrm>
            <a:off x="4147581" y="5321450"/>
            <a:ext cx="4883709" cy="1200329"/>
          </a:xfrm>
          <a:prstGeom prst="rect">
            <a:avLst/>
          </a:prstGeom>
          <a:noFill/>
        </p:spPr>
        <p:txBody>
          <a:bodyPr wrap="none" rtlCol="0">
            <a:spAutoFit/>
          </a:bodyPr>
          <a:lstStyle/>
          <a:p>
            <a:r>
              <a:rPr lang="en-IN" sz="2400" dirty="0">
                <a:solidFill>
                  <a:schemeClr val="accent1"/>
                </a:solidFill>
                <a:latin typeface="+mj-lt"/>
                <a:ea typeface="+mj-ea"/>
                <a:cs typeface="+mj-cs"/>
              </a:rPr>
              <a:t>Name : Roshni Solanki</a:t>
            </a:r>
          </a:p>
          <a:p>
            <a:r>
              <a:rPr lang="en-IN" sz="2400" dirty="0">
                <a:solidFill>
                  <a:schemeClr val="accent1"/>
                </a:solidFill>
                <a:latin typeface="+mj-lt"/>
                <a:ea typeface="+mj-ea"/>
                <a:cs typeface="+mj-cs"/>
              </a:rPr>
              <a:t>Student Id : 10608946</a:t>
            </a:r>
          </a:p>
          <a:p>
            <a:r>
              <a:rPr lang="en-IN" sz="2400" dirty="0">
                <a:solidFill>
                  <a:schemeClr val="accent1"/>
                </a:solidFill>
                <a:latin typeface="+mj-lt"/>
                <a:ea typeface="+mj-ea"/>
                <a:cs typeface="+mj-cs"/>
              </a:rPr>
              <a:t>Supervisor : </a:t>
            </a:r>
            <a:r>
              <a:rPr lang="en-US" sz="2400" dirty="0">
                <a:solidFill>
                  <a:schemeClr val="accent1"/>
                </a:solidFill>
                <a:latin typeface="+mj-lt"/>
                <a:ea typeface="+mj-ea"/>
                <a:cs typeface="+mj-cs"/>
              </a:rPr>
              <a:t>Prof. Anesu </a:t>
            </a:r>
            <a:r>
              <a:rPr lang="en-US" sz="2400" dirty="0" err="1">
                <a:solidFill>
                  <a:schemeClr val="accent1"/>
                </a:solidFill>
                <a:latin typeface="+mj-lt"/>
                <a:ea typeface="+mj-ea"/>
                <a:cs typeface="+mj-cs"/>
              </a:rPr>
              <a:t>Nyabadza</a:t>
            </a:r>
            <a:endParaRPr lang="en-IN" sz="2400" dirty="0">
              <a:solidFill>
                <a:schemeClr val="accent1"/>
              </a:solidFill>
              <a:latin typeface="+mj-lt"/>
              <a:ea typeface="+mj-ea"/>
              <a:cs typeface="+mj-cs"/>
            </a:endParaRPr>
          </a:p>
        </p:txBody>
      </p:sp>
    </p:spTree>
    <p:extLst>
      <p:ext uri="{BB962C8B-B14F-4D97-AF65-F5344CB8AC3E}">
        <p14:creationId xmlns:p14="http://schemas.microsoft.com/office/powerpoint/2010/main" val="1548493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7A52-4942-5114-60D4-0AE5D9F57C17}"/>
              </a:ext>
            </a:extLst>
          </p:cNvPr>
          <p:cNvSpPr>
            <a:spLocks noGrp="1"/>
          </p:cNvSpPr>
          <p:nvPr>
            <p:ph type="title"/>
          </p:nvPr>
        </p:nvSpPr>
        <p:spPr>
          <a:xfrm>
            <a:off x="691259" y="502842"/>
            <a:ext cx="8596668" cy="1320800"/>
          </a:xfrm>
        </p:spPr>
        <p:txBody>
          <a:bodyPr/>
          <a:lstStyle/>
          <a:p>
            <a:r>
              <a:rPr lang="en-US" dirty="0"/>
              <a:t>Exploratory Data Analysis</a:t>
            </a:r>
            <a:endParaRPr lang="en-IN" dirty="0"/>
          </a:p>
        </p:txBody>
      </p:sp>
      <p:sp>
        <p:nvSpPr>
          <p:cNvPr id="5" name="TextBox 4">
            <a:extLst>
              <a:ext uri="{FF2B5EF4-FFF2-40B4-BE49-F238E27FC236}">
                <a16:creationId xmlns:a16="http://schemas.microsoft.com/office/drawing/2014/main" id="{4FAA2635-A3C2-F11E-1577-496FAA6AB8BC}"/>
              </a:ext>
            </a:extLst>
          </p:cNvPr>
          <p:cNvSpPr txBox="1"/>
          <p:nvPr/>
        </p:nvSpPr>
        <p:spPr>
          <a:xfrm>
            <a:off x="838237" y="6132035"/>
            <a:ext cx="9285146" cy="369332"/>
          </a:xfrm>
          <a:prstGeom prst="rect">
            <a:avLst/>
          </a:prstGeom>
          <a:noFill/>
        </p:spPr>
        <p:txBody>
          <a:bodyPr wrap="square" rtlCol="0">
            <a:spAutoFit/>
          </a:bodyPr>
          <a:lstStyle/>
          <a:p>
            <a:r>
              <a:rPr lang="en-US" kern="100" dirty="0">
                <a:solidFill>
                  <a:srgbClr val="000000"/>
                </a:solidFill>
                <a:latin typeface="Times New Roman" panose="02020603050405020304" pitchFamily="18" charset="0"/>
                <a:ea typeface="Calibri" panose="020F0502020204030204" pitchFamily="34" charset="0"/>
                <a:cs typeface="Mangal" panose="02040503050203030202" pitchFamily="18" charset="0"/>
              </a:rPr>
              <a:t>                                               		</a:t>
            </a:r>
            <a:r>
              <a:rPr lang="en-GB" kern="100" dirty="0">
                <a:solidFill>
                  <a:srgbClr val="000000"/>
                </a:solidFill>
                <a:latin typeface="Times New Roman" panose="02020603050405020304" pitchFamily="18" charset="0"/>
                <a:ea typeface="Calibri" panose="020F0502020204030204" pitchFamily="34" charset="0"/>
                <a:cs typeface="Mangal" panose="02040503050203030202" pitchFamily="18" charset="0"/>
              </a:rPr>
              <a:t>Figure 6: </a:t>
            </a:r>
            <a:r>
              <a:rPr lang="en-IN" kern="100" dirty="0">
                <a:solidFill>
                  <a:srgbClr val="000000"/>
                </a:solidFill>
                <a:latin typeface="Times New Roman" panose="02020603050405020304" pitchFamily="18" charset="0"/>
                <a:ea typeface="Calibri" panose="020F0502020204030204" pitchFamily="34" charset="0"/>
                <a:cs typeface="Mangal" panose="02040503050203030202" pitchFamily="18" charset="0"/>
              </a:rPr>
              <a:t>Correlation </a:t>
            </a:r>
            <a:r>
              <a:rPr lang="en-IN" kern="100" dirty="0" err="1">
                <a:solidFill>
                  <a:srgbClr val="000000"/>
                </a:solidFill>
                <a:latin typeface="Times New Roman" panose="02020603050405020304" pitchFamily="18" charset="0"/>
                <a:ea typeface="Calibri" panose="020F0502020204030204" pitchFamily="34" charset="0"/>
                <a:cs typeface="Mangal" panose="02040503050203030202" pitchFamily="18" charset="0"/>
              </a:rPr>
              <a:t>Matrics</a:t>
            </a:r>
            <a:endParaRPr lang="en-IN" kern="100" dirty="0">
              <a:solidFill>
                <a:srgbClr val="000000"/>
              </a:solidFill>
              <a:latin typeface="Times New Roman" panose="02020603050405020304" pitchFamily="18" charset="0"/>
              <a:ea typeface="Calibri" panose="020F0502020204030204" pitchFamily="34" charset="0"/>
              <a:cs typeface="Mangal" panose="02040503050203030202" pitchFamily="18" charset="0"/>
            </a:endParaRPr>
          </a:p>
        </p:txBody>
      </p:sp>
      <p:pic>
        <p:nvPicPr>
          <p:cNvPr id="3" name="Picture 2">
            <a:extLst>
              <a:ext uri="{FF2B5EF4-FFF2-40B4-BE49-F238E27FC236}">
                <a16:creationId xmlns:a16="http://schemas.microsoft.com/office/drawing/2014/main" id="{42CE7633-5468-DD95-D45D-D7F37AE7E0A2}"/>
              </a:ext>
            </a:extLst>
          </p:cNvPr>
          <p:cNvPicPr>
            <a:picLocks noChangeAspect="1"/>
          </p:cNvPicPr>
          <p:nvPr/>
        </p:nvPicPr>
        <p:blipFill>
          <a:blip r:embed="rId2"/>
          <a:stretch>
            <a:fillRect/>
          </a:stretch>
        </p:blipFill>
        <p:spPr>
          <a:xfrm>
            <a:off x="1125594" y="1248596"/>
            <a:ext cx="8003232" cy="4734458"/>
          </a:xfrm>
          <a:prstGeom prst="rect">
            <a:avLst/>
          </a:prstGeom>
        </p:spPr>
      </p:pic>
    </p:spTree>
    <p:extLst>
      <p:ext uri="{BB962C8B-B14F-4D97-AF65-F5344CB8AC3E}">
        <p14:creationId xmlns:p14="http://schemas.microsoft.com/office/powerpoint/2010/main" val="229047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0B86-66B8-27EA-7357-BF0DB57DD791}"/>
              </a:ext>
            </a:extLst>
          </p:cNvPr>
          <p:cNvSpPr>
            <a:spLocks noGrp="1"/>
          </p:cNvSpPr>
          <p:nvPr>
            <p:ph type="title"/>
          </p:nvPr>
        </p:nvSpPr>
        <p:spPr/>
        <p:txBody>
          <a:bodyPr/>
          <a:lstStyle/>
          <a:p>
            <a:r>
              <a:rPr lang="en-US" dirty="0"/>
              <a:t>RESULTS</a:t>
            </a:r>
            <a:endParaRPr lang="en-IN" dirty="0"/>
          </a:p>
        </p:txBody>
      </p:sp>
      <p:graphicFrame>
        <p:nvGraphicFramePr>
          <p:cNvPr id="4" name="Content Placeholder 3">
            <a:extLst>
              <a:ext uri="{FF2B5EF4-FFF2-40B4-BE49-F238E27FC236}">
                <a16:creationId xmlns:a16="http://schemas.microsoft.com/office/drawing/2014/main" id="{3D73F5E2-CD83-9F41-8082-B4C50AE48EAF}"/>
              </a:ext>
            </a:extLst>
          </p:cNvPr>
          <p:cNvGraphicFramePr>
            <a:graphicFrameLocks noGrp="1"/>
          </p:cNvGraphicFramePr>
          <p:nvPr>
            <p:ph idx="1"/>
            <p:extLst>
              <p:ext uri="{D42A27DB-BD31-4B8C-83A1-F6EECF244321}">
                <p14:modId xmlns:p14="http://schemas.microsoft.com/office/powerpoint/2010/main" val="256441947"/>
              </p:ext>
            </p:extLst>
          </p:nvPr>
        </p:nvGraphicFramePr>
        <p:xfrm>
          <a:off x="1404949" y="1677040"/>
          <a:ext cx="8885463" cy="2311374"/>
        </p:xfrm>
        <a:graphic>
          <a:graphicData uri="http://schemas.openxmlformats.org/drawingml/2006/table">
            <a:tbl>
              <a:tblPr firstRow="1" firstCol="1" bandRow="1">
                <a:tableStyleId>{5C22544A-7EE6-4342-B048-85BDC9FD1C3A}</a:tableStyleId>
              </a:tblPr>
              <a:tblGrid>
                <a:gridCol w="2781150">
                  <a:extLst>
                    <a:ext uri="{9D8B030D-6E8A-4147-A177-3AD203B41FA5}">
                      <a16:colId xmlns:a16="http://schemas.microsoft.com/office/drawing/2014/main" val="3509151284"/>
                    </a:ext>
                  </a:extLst>
                </a:gridCol>
                <a:gridCol w="1654473">
                  <a:extLst>
                    <a:ext uri="{9D8B030D-6E8A-4147-A177-3AD203B41FA5}">
                      <a16:colId xmlns:a16="http://schemas.microsoft.com/office/drawing/2014/main" val="4040112193"/>
                    </a:ext>
                  </a:extLst>
                </a:gridCol>
                <a:gridCol w="1666913">
                  <a:extLst>
                    <a:ext uri="{9D8B030D-6E8A-4147-A177-3AD203B41FA5}">
                      <a16:colId xmlns:a16="http://schemas.microsoft.com/office/drawing/2014/main" val="443475070"/>
                    </a:ext>
                  </a:extLst>
                </a:gridCol>
                <a:gridCol w="1229748">
                  <a:extLst>
                    <a:ext uri="{9D8B030D-6E8A-4147-A177-3AD203B41FA5}">
                      <a16:colId xmlns:a16="http://schemas.microsoft.com/office/drawing/2014/main" val="203350475"/>
                    </a:ext>
                  </a:extLst>
                </a:gridCol>
                <a:gridCol w="1553179">
                  <a:extLst>
                    <a:ext uri="{9D8B030D-6E8A-4147-A177-3AD203B41FA5}">
                      <a16:colId xmlns:a16="http://schemas.microsoft.com/office/drawing/2014/main" val="3114116021"/>
                    </a:ext>
                  </a:extLst>
                </a:gridCol>
              </a:tblGrid>
              <a:tr h="364954">
                <a:tc>
                  <a:txBody>
                    <a:bodyPr/>
                    <a:lstStyle/>
                    <a:p>
                      <a:pPr algn="ctr">
                        <a:lnSpc>
                          <a:spcPct val="150000"/>
                        </a:lnSpc>
                      </a:pPr>
                      <a:r>
                        <a:rPr lang="en-IN" sz="1600" dirty="0"/>
                        <a:t>Model</a:t>
                      </a:r>
                    </a:p>
                  </a:txBody>
                  <a:tcPr marL="60826" marR="60826" marT="0" marB="0"/>
                </a:tc>
                <a:tc>
                  <a:txBody>
                    <a:bodyPr/>
                    <a:lstStyle/>
                    <a:p>
                      <a:pPr algn="ctr">
                        <a:lnSpc>
                          <a:spcPct val="150000"/>
                        </a:lnSpc>
                      </a:pPr>
                      <a:r>
                        <a:rPr lang="en-IN" sz="1600"/>
                        <a:t>Accuracy</a:t>
                      </a:r>
                    </a:p>
                  </a:txBody>
                  <a:tcPr marL="60826" marR="60826" marT="0" marB="0"/>
                </a:tc>
                <a:tc>
                  <a:txBody>
                    <a:bodyPr/>
                    <a:lstStyle/>
                    <a:p>
                      <a:pPr algn="ctr">
                        <a:lnSpc>
                          <a:spcPct val="150000"/>
                        </a:lnSpc>
                      </a:pPr>
                      <a:r>
                        <a:rPr lang="en-IN" sz="1600" dirty="0"/>
                        <a:t>Precision</a:t>
                      </a:r>
                    </a:p>
                  </a:txBody>
                  <a:tcPr marL="60826" marR="60826" marT="0" marB="0"/>
                </a:tc>
                <a:tc>
                  <a:txBody>
                    <a:bodyPr/>
                    <a:lstStyle/>
                    <a:p>
                      <a:pPr algn="ctr">
                        <a:lnSpc>
                          <a:spcPct val="150000"/>
                        </a:lnSpc>
                      </a:pPr>
                      <a:r>
                        <a:rPr lang="en-IN" sz="1600"/>
                        <a:t>Recall</a:t>
                      </a:r>
                    </a:p>
                  </a:txBody>
                  <a:tcPr marL="60826" marR="60826" marT="0" marB="0"/>
                </a:tc>
                <a:tc>
                  <a:txBody>
                    <a:bodyPr/>
                    <a:lstStyle/>
                    <a:p>
                      <a:pPr algn="ctr">
                        <a:lnSpc>
                          <a:spcPct val="150000"/>
                        </a:lnSpc>
                      </a:pPr>
                      <a:r>
                        <a:rPr lang="en-IN" sz="1600"/>
                        <a:t>F1 Score</a:t>
                      </a:r>
                    </a:p>
                  </a:txBody>
                  <a:tcPr marL="60826" marR="60826" marT="0" marB="0"/>
                </a:tc>
                <a:extLst>
                  <a:ext uri="{0D108BD9-81ED-4DB2-BD59-A6C34878D82A}">
                    <a16:rowId xmlns:a16="http://schemas.microsoft.com/office/drawing/2014/main" val="1092659027"/>
                  </a:ext>
                </a:extLst>
              </a:tr>
              <a:tr h="486605">
                <a:tc>
                  <a:txBody>
                    <a:bodyPr/>
                    <a:lstStyle/>
                    <a:p>
                      <a:pPr algn="ctr">
                        <a:lnSpc>
                          <a:spcPct val="150000"/>
                        </a:lnSpc>
                      </a:pPr>
                      <a:r>
                        <a:rPr lang="en-GB" sz="1600" dirty="0"/>
                        <a:t>Gradient Boosting</a:t>
                      </a:r>
                      <a:endParaRPr lang="en-IN" sz="1600" dirty="0"/>
                    </a:p>
                  </a:txBody>
                  <a:tcPr marL="60826" marR="60826" marT="0" marB="0"/>
                </a:tc>
                <a:tc>
                  <a:txBody>
                    <a:bodyPr/>
                    <a:lstStyle/>
                    <a:p>
                      <a:pPr algn="ctr">
                        <a:lnSpc>
                          <a:spcPct val="200000"/>
                        </a:lnSpc>
                        <a:spcAft>
                          <a:spcPts val="0"/>
                        </a:spcAft>
                      </a:pPr>
                      <a:r>
                        <a:rPr lang="en-GB" sz="1600" dirty="0"/>
                        <a:t>0.69</a:t>
                      </a:r>
                      <a:endParaRPr lang="en-IN" sz="1600" dirty="0"/>
                    </a:p>
                  </a:txBody>
                  <a:tcPr marL="60826" marR="60826" marT="0" marB="0"/>
                </a:tc>
                <a:tc>
                  <a:txBody>
                    <a:bodyPr/>
                    <a:lstStyle/>
                    <a:p>
                      <a:pPr algn="ctr">
                        <a:lnSpc>
                          <a:spcPct val="200000"/>
                        </a:lnSpc>
                        <a:spcAft>
                          <a:spcPts val="0"/>
                        </a:spcAft>
                      </a:pPr>
                      <a:r>
                        <a:rPr lang="en-GB" sz="1600" dirty="0"/>
                        <a:t>0.66</a:t>
                      </a:r>
                      <a:endParaRPr lang="en-IN" sz="1600" dirty="0"/>
                    </a:p>
                  </a:txBody>
                  <a:tcPr marL="60826" marR="60826" marT="0" marB="0"/>
                </a:tc>
                <a:tc>
                  <a:txBody>
                    <a:bodyPr/>
                    <a:lstStyle/>
                    <a:p>
                      <a:pPr algn="ctr">
                        <a:lnSpc>
                          <a:spcPct val="200000"/>
                        </a:lnSpc>
                        <a:spcAft>
                          <a:spcPts val="0"/>
                        </a:spcAft>
                      </a:pPr>
                      <a:r>
                        <a:rPr lang="en-GB" sz="1600"/>
                        <a:t>0.69</a:t>
                      </a:r>
                      <a:endParaRPr lang="en-IN" sz="1600"/>
                    </a:p>
                  </a:txBody>
                  <a:tcPr marL="60826" marR="60826" marT="0" marB="0"/>
                </a:tc>
                <a:tc>
                  <a:txBody>
                    <a:bodyPr/>
                    <a:lstStyle/>
                    <a:p>
                      <a:pPr algn="ctr">
                        <a:lnSpc>
                          <a:spcPct val="200000"/>
                        </a:lnSpc>
                        <a:spcAft>
                          <a:spcPts val="0"/>
                        </a:spcAft>
                      </a:pPr>
                      <a:r>
                        <a:rPr lang="en-GB" sz="1600"/>
                        <a:t>0.67</a:t>
                      </a:r>
                      <a:endParaRPr lang="en-IN" sz="1600"/>
                    </a:p>
                  </a:txBody>
                  <a:tcPr marL="60826" marR="60826" marT="0" marB="0"/>
                </a:tc>
                <a:extLst>
                  <a:ext uri="{0D108BD9-81ED-4DB2-BD59-A6C34878D82A}">
                    <a16:rowId xmlns:a16="http://schemas.microsoft.com/office/drawing/2014/main" val="2798796461"/>
                  </a:ext>
                </a:extLst>
              </a:tr>
              <a:tr h="486605">
                <a:tc>
                  <a:txBody>
                    <a:bodyPr/>
                    <a:lstStyle/>
                    <a:p>
                      <a:pPr algn="ctr">
                        <a:lnSpc>
                          <a:spcPct val="150000"/>
                        </a:lnSpc>
                      </a:pPr>
                      <a:r>
                        <a:rPr lang="en-GB" sz="1600"/>
                        <a:t>XGBoost</a:t>
                      </a:r>
                      <a:endParaRPr lang="en-IN" sz="1600"/>
                    </a:p>
                  </a:txBody>
                  <a:tcPr marL="60826" marR="60826" marT="0" marB="0"/>
                </a:tc>
                <a:tc>
                  <a:txBody>
                    <a:bodyPr/>
                    <a:lstStyle/>
                    <a:p>
                      <a:pPr algn="ctr">
                        <a:lnSpc>
                          <a:spcPct val="200000"/>
                        </a:lnSpc>
                        <a:spcAft>
                          <a:spcPts val="0"/>
                        </a:spcAft>
                      </a:pPr>
                      <a:r>
                        <a:rPr lang="en-GB" sz="1600"/>
                        <a:t>0.71</a:t>
                      </a:r>
                      <a:endParaRPr lang="en-IN" sz="1600"/>
                    </a:p>
                  </a:txBody>
                  <a:tcPr marL="60826" marR="60826" marT="0" marB="0"/>
                </a:tc>
                <a:tc>
                  <a:txBody>
                    <a:bodyPr/>
                    <a:lstStyle/>
                    <a:p>
                      <a:pPr algn="ctr">
                        <a:lnSpc>
                          <a:spcPct val="200000"/>
                        </a:lnSpc>
                        <a:spcAft>
                          <a:spcPts val="0"/>
                        </a:spcAft>
                      </a:pPr>
                      <a:r>
                        <a:rPr lang="en-GB" sz="1600" dirty="0"/>
                        <a:t>0.66</a:t>
                      </a:r>
                      <a:endParaRPr lang="en-IN" sz="1600" dirty="0"/>
                    </a:p>
                  </a:txBody>
                  <a:tcPr marL="60826" marR="60826" marT="0" marB="0"/>
                </a:tc>
                <a:tc>
                  <a:txBody>
                    <a:bodyPr/>
                    <a:lstStyle/>
                    <a:p>
                      <a:pPr algn="ctr">
                        <a:lnSpc>
                          <a:spcPct val="200000"/>
                        </a:lnSpc>
                        <a:spcAft>
                          <a:spcPts val="0"/>
                        </a:spcAft>
                      </a:pPr>
                      <a:r>
                        <a:rPr lang="en-GB" sz="1600" dirty="0"/>
                        <a:t>0.71</a:t>
                      </a:r>
                      <a:endParaRPr lang="en-IN" sz="1600" dirty="0"/>
                    </a:p>
                  </a:txBody>
                  <a:tcPr marL="60826" marR="60826" marT="0" marB="0"/>
                </a:tc>
                <a:tc>
                  <a:txBody>
                    <a:bodyPr/>
                    <a:lstStyle/>
                    <a:p>
                      <a:pPr algn="ctr">
                        <a:lnSpc>
                          <a:spcPct val="200000"/>
                        </a:lnSpc>
                        <a:spcAft>
                          <a:spcPts val="0"/>
                        </a:spcAft>
                      </a:pPr>
                      <a:r>
                        <a:rPr lang="en-GB" sz="1600"/>
                        <a:t>0.67</a:t>
                      </a:r>
                      <a:endParaRPr lang="en-IN" sz="1600"/>
                    </a:p>
                  </a:txBody>
                  <a:tcPr marL="60826" marR="60826" marT="0" marB="0"/>
                </a:tc>
                <a:extLst>
                  <a:ext uri="{0D108BD9-81ED-4DB2-BD59-A6C34878D82A}">
                    <a16:rowId xmlns:a16="http://schemas.microsoft.com/office/drawing/2014/main" val="256312293"/>
                  </a:ext>
                </a:extLst>
              </a:tr>
              <a:tr h="486605">
                <a:tc>
                  <a:txBody>
                    <a:bodyPr/>
                    <a:lstStyle/>
                    <a:p>
                      <a:pPr algn="ctr">
                        <a:lnSpc>
                          <a:spcPct val="150000"/>
                        </a:lnSpc>
                      </a:pPr>
                      <a:r>
                        <a:rPr lang="en-GB" sz="1600"/>
                        <a:t>CNN</a:t>
                      </a:r>
                      <a:endParaRPr lang="en-IN" sz="1600"/>
                    </a:p>
                  </a:txBody>
                  <a:tcPr marL="60826" marR="60826" marT="0" marB="0"/>
                </a:tc>
                <a:tc>
                  <a:txBody>
                    <a:bodyPr/>
                    <a:lstStyle/>
                    <a:p>
                      <a:pPr algn="ctr">
                        <a:lnSpc>
                          <a:spcPct val="200000"/>
                        </a:lnSpc>
                        <a:spcAft>
                          <a:spcPts val="0"/>
                        </a:spcAft>
                      </a:pPr>
                      <a:r>
                        <a:rPr lang="en-GB" sz="1600"/>
                        <a:t>0.70</a:t>
                      </a:r>
                      <a:endParaRPr lang="en-IN" sz="1600"/>
                    </a:p>
                  </a:txBody>
                  <a:tcPr marL="60826" marR="60826" marT="0" marB="0"/>
                </a:tc>
                <a:tc>
                  <a:txBody>
                    <a:bodyPr/>
                    <a:lstStyle/>
                    <a:p>
                      <a:pPr algn="ctr">
                        <a:lnSpc>
                          <a:spcPct val="200000"/>
                        </a:lnSpc>
                        <a:spcAft>
                          <a:spcPts val="0"/>
                        </a:spcAft>
                      </a:pPr>
                      <a:r>
                        <a:rPr lang="en-GB" sz="1600"/>
                        <a:t>0.76</a:t>
                      </a:r>
                      <a:endParaRPr lang="en-IN" sz="1600"/>
                    </a:p>
                  </a:txBody>
                  <a:tcPr marL="60826" marR="60826" marT="0" marB="0"/>
                </a:tc>
                <a:tc>
                  <a:txBody>
                    <a:bodyPr/>
                    <a:lstStyle/>
                    <a:p>
                      <a:pPr algn="ctr">
                        <a:lnSpc>
                          <a:spcPct val="200000"/>
                        </a:lnSpc>
                        <a:spcAft>
                          <a:spcPts val="0"/>
                        </a:spcAft>
                      </a:pPr>
                      <a:r>
                        <a:rPr lang="en-GB" sz="1600" dirty="0"/>
                        <a:t>0.88</a:t>
                      </a:r>
                      <a:endParaRPr lang="en-IN" sz="1600" dirty="0"/>
                    </a:p>
                  </a:txBody>
                  <a:tcPr marL="60826" marR="60826" marT="0" marB="0"/>
                </a:tc>
                <a:tc>
                  <a:txBody>
                    <a:bodyPr/>
                    <a:lstStyle/>
                    <a:p>
                      <a:pPr algn="ctr">
                        <a:lnSpc>
                          <a:spcPct val="200000"/>
                        </a:lnSpc>
                        <a:spcAft>
                          <a:spcPts val="0"/>
                        </a:spcAft>
                      </a:pPr>
                      <a:r>
                        <a:rPr lang="en-GB" sz="1600" dirty="0"/>
                        <a:t>0.82</a:t>
                      </a:r>
                      <a:endParaRPr lang="en-IN" sz="1600" dirty="0"/>
                    </a:p>
                  </a:txBody>
                  <a:tcPr marL="60826" marR="60826" marT="0" marB="0"/>
                </a:tc>
                <a:extLst>
                  <a:ext uri="{0D108BD9-81ED-4DB2-BD59-A6C34878D82A}">
                    <a16:rowId xmlns:a16="http://schemas.microsoft.com/office/drawing/2014/main" val="190952998"/>
                  </a:ext>
                </a:extLst>
              </a:tr>
              <a:tr h="486605">
                <a:tc>
                  <a:txBody>
                    <a:bodyPr/>
                    <a:lstStyle/>
                    <a:p>
                      <a:pPr algn="ctr">
                        <a:lnSpc>
                          <a:spcPct val="150000"/>
                        </a:lnSpc>
                      </a:pPr>
                      <a:r>
                        <a:rPr lang="en-GB" sz="1600"/>
                        <a:t>LSTM</a:t>
                      </a:r>
                      <a:endParaRPr lang="en-IN" sz="1600"/>
                    </a:p>
                  </a:txBody>
                  <a:tcPr marL="60826" marR="60826" marT="0" marB="0"/>
                </a:tc>
                <a:tc>
                  <a:txBody>
                    <a:bodyPr/>
                    <a:lstStyle/>
                    <a:p>
                      <a:pPr algn="ctr">
                        <a:lnSpc>
                          <a:spcPct val="200000"/>
                        </a:lnSpc>
                        <a:spcAft>
                          <a:spcPts val="0"/>
                        </a:spcAft>
                      </a:pPr>
                      <a:r>
                        <a:rPr lang="en-GB" sz="1600"/>
                        <a:t>0.70</a:t>
                      </a:r>
                      <a:endParaRPr lang="en-IN" sz="1600"/>
                    </a:p>
                  </a:txBody>
                  <a:tcPr marL="60826" marR="60826" marT="0" marB="0"/>
                </a:tc>
                <a:tc>
                  <a:txBody>
                    <a:bodyPr/>
                    <a:lstStyle/>
                    <a:p>
                      <a:pPr algn="ctr">
                        <a:lnSpc>
                          <a:spcPct val="200000"/>
                        </a:lnSpc>
                        <a:spcAft>
                          <a:spcPts val="0"/>
                        </a:spcAft>
                      </a:pPr>
                      <a:r>
                        <a:rPr lang="en-GB" sz="1600"/>
                        <a:t>0.75</a:t>
                      </a:r>
                      <a:endParaRPr lang="en-IN" sz="1600"/>
                    </a:p>
                  </a:txBody>
                  <a:tcPr marL="60826" marR="60826" marT="0" marB="0"/>
                </a:tc>
                <a:tc>
                  <a:txBody>
                    <a:bodyPr/>
                    <a:lstStyle/>
                    <a:p>
                      <a:pPr algn="ctr">
                        <a:lnSpc>
                          <a:spcPct val="200000"/>
                        </a:lnSpc>
                        <a:spcAft>
                          <a:spcPts val="0"/>
                        </a:spcAft>
                      </a:pPr>
                      <a:r>
                        <a:rPr lang="en-GB" sz="1600"/>
                        <a:t>0.87</a:t>
                      </a:r>
                      <a:endParaRPr lang="en-IN" sz="1600"/>
                    </a:p>
                  </a:txBody>
                  <a:tcPr marL="60826" marR="60826" marT="0" marB="0"/>
                </a:tc>
                <a:tc>
                  <a:txBody>
                    <a:bodyPr/>
                    <a:lstStyle/>
                    <a:p>
                      <a:pPr algn="ctr">
                        <a:lnSpc>
                          <a:spcPct val="200000"/>
                        </a:lnSpc>
                        <a:spcAft>
                          <a:spcPts val="0"/>
                        </a:spcAft>
                      </a:pPr>
                      <a:r>
                        <a:rPr lang="en-GB" sz="1600" dirty="0"/>
                        <a:t>0.81</a:t>
                      </a:r>
                      <a:endParaRPr lang="en-IN" sz="1600" dirty="0"/>
                    </a:p>
                  </a:txBody>
                  <a:tcPr marL="60826" marR="60826" marT="0" marB="0"/>
                </a:tc>
                <a:extLst>
                  <a:ext uri="{0D108BD9-81ED-4DB2-BD59-A6C34878D82A}">
                    <a16:rowId xmlns:a16="http://schemas.microsoft.com/office/drawing/2014/main" val="1392126876"/>
                  </a:ext>
                </a:extLst>
              </a:tr>
            </a:tbl>
          </a:graphicData>
        </a:graphic>
      </p:graphicFrame>
      <p:pic>
        <p:nvPicPr>
          <p:cNvPr id="5" name="Picture 4"/>
          <p:cNvPicPr/>
          <p:nvPr/>
        </p:nvPicPr>
        <p:blipFill>
          <a:blip r:embed="rId2"/>
          <a:stretch>
            <a:fillRect/>
          </a:stretch>
        </p:blipFill>
        <p:spPr>
          <a:xfrm>
            <a:off x="224807" y="4380135"/>
            <a:ext cx="2541619" cy="2078255"/>
          </a:xfrm>
          <a:prstGeom prst="rect">
            <a:avLst/>
          </a:prstGeom>
        </p:spPr>
      </p:pic>
      <p:pic>
        <p:nvPicPr>
          <p:cNvPr id="6" name="Picture 5"/>
          <p:cNvPicPr/>
          <p:nvPr/>
        </p:nvPicPr>
        <p:blipFill>
          <a:blip r:embed="rId3"/>
          <a:stretch>
            <a:fillRect/>
          </a:stretch>
        </p:blipFill>
        <p:spPr>
          <a:xfrm>
            <a:off x="3093947" y="4380135"/>
            <a:ext cx="2565112" cy="2102485"/>
          </a:xfrm>
          <a:prstGeom prst="rect">
            <a:avLst/>
          </a:prstGeom>
        </p:spPr>
      </p:pic>
      <p:pic>
        <p:nvPicPr>
          <p:cNvPr id="7" name="Picture 6"/>
          <p:cNvPicPr/>
          <p:nvPr/>
        </p:nvPicPr>
        <p:blipFill>
          <a:blip r:embed="rId4"/>
          <a:stretch>
            <a:fillRect/>
          </a:stretch>
        </p:blipFill>
        <p:spPr>
          <a:xfrm>
            <a:off x="6174940" y="4399503"/>
            <a:ext cx="2583180" cy="2102485"/>
          </a:xfrm>
          <a:prstGeom prst="rect">
            <a:avLst/>
          </a:prstGeom>
        </p:spPr>
      </p:pic>
      <p:pic>
        <p:nvPicPr>
          <p:cNvPr id="8" name="Picture 7"/>
          <p:cNvPicPr/>
          <p:nvPr/>
        </p:nvPicPr>
        <p:blipFill>
          <a:blip r:embed="rId5"/>
          <a:stretch>
            <a:fillRect/>
          </a:stretch>
        </p:blipFill>
        <p:spPr>
          <a:xfrm>
            <a:off x="9274002" y="4380135"/>
            <a:ext cx="2667700" cy="2121853"/>
          </a:xfrm>
          <a:prstGeom prst="rect">
            <a:avLst/>
          </a:prstGeom>
        </p:spPr>
      </p:pic>
    </p:spTree>
    <p:extLst>
      <p:ext uri="{BB962C8B-B14F-4D97-AF65-F5344CB8AC3E}">
        <p14:creationId xmlns:p14="http://schemas.microsoft.com/office/powerpoint/2010/main" val="1551813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8CC98-2ECF-902D-BA84-7EB3816125F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3F00FC3-18EF-1B31-51E4-CA755D8D613A}"/>
              </a:ext>
            </a:extLst>
          </p:cNvPr>
          <p:cNvSpPr>
            <a:spLocks noGrp="1"/>
          </p:cNvSpPr>
          <p:nvPr>
            <p:ph idx="1"/>
          </p:nvPr>
        </p:nvSpPr>
        <p:spPr/>
        <p:txBody>
          <a:bodyPr/>
          <a:lstStyle/>
          <a:p>
            <a:r>
              <a:rPr lang="en-US" dirty="0"/>
              <a:t>This analysis tells us that in this classification task deep learning models working better than classical ensemble methods like Gradient Boosting or </a:t>
            </a:r>
            <a:r>
              <a:rPr lang="en-US" dirty="0" err="1"/>
              <a:t>XGBoost</a:t>
            </a:r>
            <a:r>
              <a:rPr lang="en-US" dirty="0"/>
              <a:t>. The CNN model has demonstrated the best performance in terms of precision, which also suggests that it is good at reducing false positives. CNN and LSTM models show high recall (the ability to find positives) along with F1 Scores suggesting that they correctly identify positive cases further maintaining decent trade-off with precision.</a:t>
            </a:r>
            <a:endParaRPr lang="en-IN" dirty="0"/>
          </a:p>
        </p:txBody>
      </p:sp>
    </p:spTree>
    <p:extLst>
      <p:ext uri="{BB962C8B-B14F-4D97-AF65-F5344CB8AC3E}">
        <p14:creationId xmlns:p14="http://schemas.microsoft.com/office/powerpoint/2010/main" val="260542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B4768-5BC3-EC1B-F10A-D76474F498A9}"/>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C790E9B3-B10E-5BD4-7308-9C349EE5DB23}"/>
              </a:ext>
            </a:extLst>
          </p:cNvPr>
          <p:cNvSpPr>
            <a:spLocks noGrp="1"/>
          </p:cNvSpPr>
          <p:nvPr>
            <p:ph idx="1"/>
          </p:nvPr>
        </p:nvSpPr>
        <p:spPr>
          <a:xfrm>
            <a:off x="746958" y="1445779"/>
            <a:ext cx="8596668" cy="3880773"/>
          </a:xfrm>
        </p:spPr>
        <p:txBody>
          <a:bodyPr>
            <a:normAutofit fontScale="25000" lnSpcReduction="20000"/>
          </a:bodyPr>
          <a:lstStyle/>
          <a:p>
            <a:pPr algn="just">
              <a:lnSpc>
                <a:spcPct val="200000"/>
              </a:lnSpc>
            </a:pPr>
            <a:r>
              <a:rPr lang="en-GB" sz="3800" dirty="0"/>
              <a:t>Anand, M., </a:t>
            </a:r>
            <a:r>
              <a:rPr lang="en-GB" sz="3800" dirty="0" err="1"/>
              <a:t>Velu</a:t>
            </a:r>
            <a:r>
              <a:rPr lang="en-GB" sz="3800" dirty="0"/>
              <a:t>, A., &amp; Whig, P. (2022). Prediction of Loan Behaviour with Machine Learning Models for Secure Banking. Journal of Computer Science and Engineering, 3(1), 1-13. </a:t>
            </a:r>
          </a:p>
          <a:p>
            <a:pPr algn="just">
              <a:lnSpc>
                <a:spcPct val="200000"/>
              </a:lnSpc>
            </a:pPr>
            <a:r>
              <a:rPr lang="en-GB" sz="3800" dirty="0"/>
              <a:t>Arora, S., Bindra, S., Singh, S., &amp; </a:t>
            </a:r>
            <a:r>
              <a:rPr lang="en-GB" sz="3800" dirty="0" err="1"/>
              <a:t>Nassa</a:t>
            </a:r>
            <a:r>
              <a:rPr lang="en-GB" sz="3800" dirty="0"/>
              <a:t>, V. K. (2021). Prediction of credit card defaults through data analysis and machine learning techniques. Materials Today: Proceedings</a:t>
            </a:r>
          </a:p>
          <a:p>
            <a:pPr algn="just">
              <a:lnSpc>
                <a:spcPct val="200000"/>
              </a:lnSpc>
            </a:pPr>
            <a:r>
              <a:rPr lang="en-GB" sz="3800" dirty="0"/>
              <a:t>Gupta, A., Pant, V., Kumar, S., &amp; Bansal, P. (2020). Bank Loan Prediction System using Machine Learning. In Proceedings of the 9th International Conference on System </a:t>
            </a:r>
            <a:r>
              <a:rPr lang="en-GB" sz="3800" dirty="0" err="1"/>
              <a:t>Modeling</a:t>
            </a:r>
            <a:r>
              <a:rPr lang="en-GB" sz="3800" dirty="0"/>
              <a:t> &amp; Advancement in Research Trends (SMART-2020), IEEE, pp. 423-426. </a:t>
            </a:r>
          </a:p>
          <a:p>
            <a:pPr algn="just">
              <a:lnSpc>
                <a:spcPct val="200000"/>
              </a:lnSpc>
            </a:pPr>
            <a:r>
              <a:rPr lang="en-GB" sz="3800" dirty="0"/>
              <a:t>Kadam, A.S., </a:t>
            </a:r>
            <a:r>
              <a:rPr lang="en-GB" sz="3800" dirty="0" err="1"/>
              <a:t>Nikam</a:t>
            </a:r>
            <a:r>
              <a:rPr lang="en-GB" sz="3800" dirty="0"/>
              <a:t>, S.R., </a:t>
            </a:r>
            <a:r>
              <a:rPr lang="en-GB" sz="3800" dirty="0" err="1"/>
              <a:t>Aher</a:t>
            </a:r>
            <a:r>
              <a:rPr lang="en-GB" sz="3800" dirty="0"/>
              <a:t>, A.A., </a:t>
            </a:r>
            <a:r>
              <a:rPr lang="en-GB" sz="3800" dirty="0" err="1"/>
              <a:t>Shelke</a:t>
            </a:r>
            <a:r>
              <a:rPr lang="en-GB" sz="3800" dirty="0"/>
              <a:t>, G.V., &amp; </a:t>
            </a:r>
            <a:r>
              <a:rPr lang="en-GB" sz="3800" dirty="0" err="1"/>
              <a:t>Chandgude</a:t>
            </a:r>
            <a:r>
              <a:rPr lang="en-GB" sz="3800" dirty="0"/>
              <a:t>, A.S. (2021). Prediction for Loan Approval using Machine Learning Algorithm. International Research Journal of Engineering and Technology, 8(4), 4089-4092. </a:t>
            </a:r>
          </a:p>
          <a:p>
            <a:pPr algn="just">
              <a:lnSpc>
                <a:spcPct val="200000"/>
              </a:lnSpc>
            </a:pPr>
            <a:r>
              <a:rPr lang="en-GB" sz="3800" dirty="0" err="1"/>
              <a:t>Mahbobi</a:t>
            </a:r>
            <a:r>
              <a:rPr lang="en-GB" sz="3800" dirty="0"/>
              <a:t>, M., </a:t>
            </a:r>
            <a:r>
              <a:rPr lang="en-GB" sz="3800" dirty="0" err="1"/>
              <a:t>Kimiagari</a:t>
            </a:r>
            <a:r>
              <a:rPr lang="en-GB" sz="3800" dirty="0"/>
              <a:t>, S. and Vasudevan, M., 2023. Credit risk classification: an integrated predictive accuracy algorithm using artificial and deep neural networks. Annals of Operations Research, 330(1), pp.609-637. </a:t>
            </a:r>
          </a:p>
          <a:p>
            <a:pPr algn="just">
              <a:lnSpc>
                <a:spcPct val="200000"/>
              </a:lnSpc>
            </a:pPr>
            <a:r>
              <a:rPr lang="en-GB" sz="3800" dirty="0" err="1"/>
              <a:t>Viswanatha</a:t>
            </a:r>
            <a:r>
              <a:rPr lang="en-GB" sz="3800" dirty="0"/>
              <a:t>, V., Ramachandra, A.C., Vishwas, K.N., &amp; Adithya, G. (2023). Prediction of Loan Approval in Banks using Machine Learning Approach. International Journal of Engineering and Management Research, 13(4), 7-9.</a:t>
            </a:r>
            <a:endParaRPr lang="en-US" sz="3800" dirty="0"/>
          </a:p>
          <a:p>
            <a:endParaRPr lang="en-US" dirty="0"/>
          </a:p>
          <a:p>
            <a:endParaRPr lang="en-US" dirty="0"/>
          </a:p>
          <a:p>
            <a:endParaRPr lang="en-IN" dirty="0"/>
          </a:p>
        </p:txBody>
      </p:sp>
    </p:spTree>
    <p:extLst>
      <p:ext uri="{BB962C8B-B14F-4D97-AF65-F5344CB8AC3E}">
        <p14:creationId xmlns:p14="http://schemas.microsoft.com/office/powerpoint/2010/main" val="218788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6076D-DFD6-E76B-375A-601007C8D383}"/>
              </a:ext>
            </a:extLst>
          </p:cNvPr>
          <p:cNvSpPr>
            <a:spLocks noGrp="1"/>
          </p:cNvSpPr>
          <p:nvPr>
            <p:ph type="title"/>
          </p:nvPr>
        </p:nvSpPr>
        <p:spPr>
          <a:xfrm>
            <a:off x="342744" y="2998300"/>
            <a:ext cx="10515600" cy="1325563"/>
          </a:xfrm>
        </p:spPr>
        <p:txBody>
          <a:bodyPr/>
          <a:lstStyle/>
          <a:p>
            <a:r>
              <a:rPr lang="en-US" dirty="0"/>
              <a:t>                              Thank You</a:t>
            </a:r>
            <a:endParaRPr lang="en-IN" dirty="0"/>
          </a:p>
        </p:txBody>
      </p:sp>
    </p:spTree>
    <p:extLst>
      <p:ext uri="{BB962C8B-B14F-4D97-AF65-F5344CB8AC3E}">
        <p14:creationId xmlns:p14="http://schemas.microsoft.com/office/powerpoint/2010/main" val="3678102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E24EB-25A1-BBFA-2258-6A9F19A3EEF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A1846854-DEBD-62A0-2724-E280B31FF111}"/>
              </a:ext>
            </a:extLst>
          </p:cNvPr>
          <p:cNvSpPr>
            <a:spLocks noGrp="1"/>
          </p:cNvSpPr>
          <p:nvPr>
            <p:ph idx="1"/>
          </p:nvPr>
        </p:nvSpPr>
        <p:spPr/>
        <p:txBody>
          <a:bodyPr/>
          <a:lstStyle/>
          <a:p>
            <a:r>
              <a:rPr lang="en-US" dirty="0"/>
              <a:t>Loan approvals are critical for financial institutions, affecting both profitability and macroeconomic stability.</a:t>
            </a:r>
          </a:p>
          <a:p>
            <a:r>
              <a:rPr lang="en-US" dirty="0"/>
              <a:t>Traditional credit scoring models like logistic and linear regression struggle with the complex, non-linear nature of modern financial data.</a:t>
            </a:r>
          </a:p>
          <a:p>
            <a:r>
              <a:rPr lang="en-US" dirty="0"/>
              <a:t>Recent advancements emphasize using machine learning and deep learning techniques to improve loan status prediction.</a:t>
            </a:r>
          </a:p>
          <a:p>
            <a:r>
              <a:rPr lang="en-US" dirty="0"/>
              <a:t>This research aims to leverage these advanced algorithms for more accurate predictions, enhancing risk management and decision-making processes.</a:t>
            </a:r>
            <a:endParaRPr lang="en-IN" dirty="0"/>
          </a:p>
        </p:txBody>
      </p:sp>
    </p:spTree>
    <p:extLst>
      <p:ext uri="{BB962C8B-B14F-4D97-AF65-F5344CB8AC3E}">
        <p14:creationId xmlns:p14="http://schemas.microsoft.com/office/powerpoint/2010/main" val="259556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9A2A5-7F5E-2666-6824-6FBE387864B1}"/>
              </a:ext>
            </a:extLst>
          </p:cNvPr>
          <p:cNvSpPr>
            <a:spLocks noGrp="1"/>
          </p:cNvSpPr>
          <p:nvPr>
            <p:ph type="title"/>
          </p:nvPr>
        </p:nvSpPr>
        <p:spPr/>
        <p:txBody>
          <a:bodyPr/>
          <a:lstStyle/>
          <a:p>
            <a:r>
              <a:rPr lang="en-US" dirty="0"/>
              <a:t>Research Question</a:t>
            </a:r>
            <a:endParaRPr lang="en-IN" dirty="0"/>
          </a:p>
        </p:txBody>
      </p:sp>
      <p:sp>
        <p:nvSpPr>
          <p:cNvPr id="3" name="Content Placeholder 2">
            <a:extLst>
              <a:ext uri="{FF2B5EF4-FFF2-40B4-BE49-F238E27FC236}">
                <a16:creationId xmlns:a16="http://schemas.microsoft.com/office/drawing/2014/main" id="{2AEB1389-2092-A37D-EBBC-5D688E761B3A}"/>
              </a:ext>
            </a:extLst>
          </p:cNvPr>
          <p:cNvSpPr>
            <a:spLocks noGrp="1"/>
          </p:cNvSpPr>
          <p:nvPr>
            <p:ph idx="1"/>
          </p:nvPr>
        </p:nvSpPr>
        <p:spPr/>
        <p:txBody>
          <a:bodyPr/>
          <a:lstStyle/>
          <a:p>
            <a:r>
              <a:rPr lang="en-US" dirty="0"/>
              <a:t>How do state-of-the-art machine learning and deep learning models, such as Gradient Boosting, XGBoost, LSTM, and CNN, compare in terms of accuracy and effectiveness in predicting loan status? </a:t>
            </a:r>
          </a:p>
          <a:p>
            <a:r>
              <a:rPr lang="en-US" dirty="0"/>
              <a:t>Which features play the most significant role in influencing the accuracy of loan status predictions across different models? </a:t>
            </a:r>
          </a:p>
          <a:p>
            <a:r>
              <a:rPr lang="en-US" dirty="0"/>
              <a:t>How can the findings from model performance and feature importance analyses be used to improve loan approval processes and reduce financial risks in financial institutions</a:t>
            </a:r>
            <a:endParaRPr lang="en-IN" dirty="0"/>
          </a:p>
        </p:txBody>
      </p:sp>
    </p:spTree>
    <p:extLst>
      <p:ext uri="{BB962C8B-B14F-4D97-AF65-F5344CB8AC3E}">
        <p14:creationId xmlns:p14="http://schemas.microsoft.com/office/powerpoint/2010/main" val="159327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AC8C-C412-1181-011B-3DA8CEC9B2B9}"/>
              </a:ext>
            </a:extLst>
          </p:cNvPr>
          <p:cNvSpPr>
            <a:spLocks noGrp="1"/>
          </p:cNvSpPr>
          <p:nvPr>
            <p:ph type="title"/>
          </p:nvPr>
        </p:nvSpPr>
        <p:spPr/>
        <p:txBody>
          <a:bodyPr/>
          <a:lstStyle/>
          <a:p>
            <a:r>
              <a:rPr lang="en-US" dirty="0"/>
              <a:t>Literature Review</a:t>
            </a:r>
            <a:endParaRPr lang="en-IN" dirty="0"/>
          </a:p>
        </p:txBody>
      </p:sp>
      <p:graphicFrame>
        <p:nvGraphicFramePr>
          <p:cNvPr id="4" name="Content Placeholder 3">
            <a:extLst>
              <a:ext uri="{FF2B5EF4-FFF2-40B4-BE49-F238E27FC236}">
                <a16:creationId xmlns:a16="http://schemas.microsoft.com/office/drawing/2014/main" id="{1B21ECEB-AC48-489A-69C3-982E5450D886}"/>
              </a:ext>
            </a:extLst>
          </p:cNvPr>
          <p:cNvGraphicFramePr>
            <a:graphicFrameLocks noGrp="1"/>
          </p:cNvGraphicFramePr>
          <p:nvPr>
            <p:ph idx="1"/>
            <p:extLst>
              <p:ext uri="{D42A27DB-BD31-4B8C-83A1-F6EECF244321}">
                <p14:modId xmlns:p14="http://schemas.microsoft.com/office/powerpoint/2010/main" val="1900546681"/>
              </p:ext>
            </p:extLst>
          </p:nvPr>
        </p:nvGraphicFramePr>
        <p:xfrm>
          <a:off x="759540" y="1422502"/>
          <a:ext cx="10515600" cy="53035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038471913"/>
                    </a:ext>
                  </a:extLst>
                </a:gridCol>
                <a:gridCol w="3505200">
                  <a:extLst>
                    <a:ext uri="{9D8B030D-6E8A-4147-A177-3AD203B41FA5}">
                      <a16:colId xmlns:a16="http://schemas.microsoft.com/office/drawing/2014/main" val="3330335505"/>
                    </a:ext>
                  </a:extLst>
                </a:gridCol>
                <a:gridCol w="3505200">
                  <a:extLst>
                    <a:ext uri="{9D8B030D-6E8A-4147-A177-3AD203B41FA5}">
                      <a16:colId xmlns:a16="http://schemas.microsoft.com/office/drawing/2014/main" val="634172105"/>
                    </a:ext>
                  </a:extLst>
                </a:gridCol>
              </a:tblGrid>
              <a:tr h="309035">
                <a:tc>
                  <a:txBody>
                    <a:bodyPr/>
                    <a:lstStyle/>
                    <a:p>
                      <a:r>
                        <a:rPr lang="en-IN" b="1" dirty="0"/>
                        <a:t>Authors</a:t>
                      </a:r>
                      <a:endParaRPr lang="en-IN" dirty="0"/>
                    </a:p>
                  </a:txBody>
                  <a:tcPr anchor="ctr"/>
                </a:tc>
                <a:tc>
                  <a:txBody>
                    <a:bodyPr/>
                    <a:lstStyle/>
                    <a:p>
                      <a:r>
                        <a:rPr lang="en-IN" b="1"/>
                        <a:t>Models Used</a:t>
                      </a:r>
                      <a:endParaRPr lang="en-IN"/>
                    </a:p>
                  </a:txBody>
                  <a:tcPr anchor="ctr"/>
                </a:tc>
                <a:tc>
                  <a:txBody>
                    <a:bodyPr/>
                    <a:lstStyle/>
                    <a:p>
                      <a:r>
                        <a:rPr lang="en-IN" b="1"/>
                        <a:t>Results</a:t>
                      </a:r>
                      <a:endParaRPr lang="en-IN"/>
                    </a:p>
                  </a:txBody>
                  <a:tcPr anchor="ctr"/>
                </a:tc>
                <a:extLst>
                  <a:ext uri="{0D108BD9-81ED-4DB2-BD59-A6C34878D82A}">
                    <a16:rowId xmlns:a16="http://schemas.microsoft.com/office/drawing/2014/main" val="3850151817"/>
                  </a:ext>
                </a:extLst>
              </a:tr>
              <a:tr h="772588">
                <a:tc>
                  <a:txBody>
                    <a:bodyPr/>
                    <a:lstStyle/>
                    <a:p>
                      <a:r>
                        <a:rPr lang="en-IN" dirty="0"/>
                        <a:t>Anand et al. (2022)</a:t>
                      </a:r>
                    </a:p>
                  </a:txBody>
                  <a:tcPr anchor="ctr"/>
                </a:tc>
                <a:tc>
                  <a:txBody>
                    <a:bodyPr/>
                    <a:lstStyle/>
                    <a:p>
                      <a:r>
                        <a:rPr lang="en-US" dirty="0"/>
                        <a:t>Logistic Regression, Decision Tree, Random Forest, Gaussian Naive Bayes, SVM</a:t>
                      </a:r>
                    </a:p>
                  </a:txBody>
                  <a:tcPr anchor="ctr"/>
                </a:tc>
                <a:tc>
                  <a:txBody>
                    <a:bodyPr/>
                    <a:lstStyle/>
                    <a:p>
                      <a:r>
                        <a:rPr lang="en-US" dirty="0"/>
                        <a:t>Random Forest: 86.17% accuracy, Extra Trees Classifier: 85.55% accuracy</a:t>
                      </a:r>
                    </a:p>
                  </a:txBody>
                  <a:tcPr anchor="ctr"/>
                </a:tc>
                <a:extLst>
                  <a:ext uri="{0D108BD9-81ED-4DB2-BD59-A6C34878D82A}">
                    <a16:rowId xmlns:a16="http://schemas.microsoft.com/office/drawing/2014/main" val="2172005976"/>
                  </a:ext>
                </a:extLst>
              </a:tr>
              <a:tr h="772588">
                <a:tc>
                  <a:txBody>
                    <a:bodyPr/>
                    <a:lstStyle/>
                    <a:p>
                      <a:r>
                        <a:rPr lang="en-IN" dirty="0" err="1"/>
                        <a:t>Viswanatha</a:t>
                      </a:r>
                      <a:r>
                        <a:rPr lang="en-IN" dirty="0"/>
                        <a:t> et al. (2023)</a:t>
                      </a:r>
                    </a:p>
                  </a:txBody>
                  <a:tcPr anchor="ctr"/>
                </a:tc>
                <a:tc>
                  <a:txBody>
                    <a:bodyPr/>
                    <a:lstStyle/>
                    <a:p>
                      <a:r>
                        <a:rPr lang="en-US" dirty="0"/>
                        <a:t>Random Forest, Naive Bayes, Decision Tree, K-Nearest Neighbors (KNN)</a:t>
                      </a:r>
                    </a:p>
                  </a:txBody>
                  <a:tcPr anchor="ctr"/>
                </a:tc>
                <a:tc>
                  <a:txBody>
                    <a:bodyPr/>
                    <a:lstStyle/>
                    <a:p>
                      <a:r>
                        <a:rPr lang="en-IN"/>
                        <a:t>Naive Bayes: 83.73% accuracy</a:t>
                      </a:r>
                    </a:p>
                  </a:txBody>
                  <a:tcPr anchor="ctr"/>
                </a:tc>
                <a:extLst>
                  <a:ext uri="{0D108BD9-81ED-4DB2-BD59-A6C34878D82A}">
                    <a16:rowId xmlns:a16="http://schemas.microsoft.com/office/drawing/2014/main" val="284232085"/>
                  </a:ext>
                </a:extLst>
              </a:tr>
              <a:tr h="772588">
                <a:tc>
                  <a:txBody>
                    <a:bodyPr/>
                    <a:lstStyle/>
                    <a:p>
                      <a:r>
                        <a:rPr lang="en-IN" dirty="0" err="1"/>
                        <a:t>Mahbobi</a:t>
                      </a:r>
                      <a:r>
                        <a:rPr lang="en-IN" dirty="0"/>
                        <a:t> et al. (2021)</a:t>
                      </a:r>
                    </a:p>
                  </a:txBody>
                  <a:tcPr anchor="ctr"/>
                </a:tc>
                <a:tc>
                  <a:txBody>
                    <a:bodyPr/>
                    <a:lstStyle/>
                    <a:p>
                      <a:r>
                        <a:rPr lang="en-IN" dirty="0"/>
                        <a:t>Neural Networks</a:t>
                      </a:r>
                    </a:p>
                  </a:txBody>
                  <a:tcPr anchor="ctr"/>
                </a:tc>
                <a:tc>
                  <a:txBody>
                    <a:bodyPr/>
                    <a:lstStyle/>
                    <a:p>
                      <a:r>
                        <a:rPr lang="en-US"/>
                        <a:t>89.3% accuracy, highlighting the effectiveness of deep learning models for large datasets</a:t>
                      </a:r>
                    </a:p>
                  </a:txBody>
                  <a:tcPr anchor="ctr"/>
                </a:tc>
                <a:extLst>
                  <a:ext uri="{0D108BD9-81ED-4DB2-BD59-A6C34878D82A}">
                    <a16:rowId xmlns:a16="http://schemas.microsoft.com/office/drawing/2014/main" val="2297702979"/>
                  </a:ext>
                </a:extLst>
              </a:tr>
              <a:tr h="540812">
                <a:tc>
                  <a:txBody>
                    <a:bodyPr/>
                    <a:lstStyle/>
                    <a:p>
                      <a:r>
                        <a:rPr lang="en-IN"/>
                        <a:t>Arora et al. (2021)</a:t>
                      </a:r>
                    </a:p>
                  </a:txBody>
                  <a:tcPr anchor="ctr"/>
                </a:tc>
                <a:tc>
                  <a:txBody>
                    <a:bodyPr/>
                    <a:lstStyle/>
                    <a:p>
                      <a:r>
                        <a:rPr lang="fr-FR" dirty="0"/>
                        <a:t>KNN, Ensemble Techniques, Neural Networks</a:t>
                      </a:r>
                    </a:p>
                  </a:txBody>
                  <a:tcPr anchor="ctr"/>
                </a:tc>
                <a:tc>
                  <a:txBody>
                    <a:bodyPr/>
                    <a:lstStyle/>
                    <a:p>
                      <a:r>
                        <a:rPr lang="en-US"/>
                        <a:t>Neural Network: 93% accuracy in credit card default prediction</a:t>
                      </a:r>
                    </a:p>
                  </a:txBody>
                  <a:tcPr anchor="ctr"/>
                </a:tc>
                <a:extLst>
                  <a:ext uri="{0D108BD9-81ED-4DB2-BD59-A6C34878D82A}">
                    <a16:rowId xmlns:a16="http://schemas.microsoft.com/office/drawing/2014/main" val="3454722199"/>
                  </a:ext>
                </a:extLst>
              </a:tr>
              <a:tr h="540812">
                <a:tc>
                  <a:txBody>
                    <a:bodyPr/>
                    <a:lstStyle/>
                    <a:p>
                      <a:r>
                        <a:rPr lang="en-IN"/>
                        <a:t>Gupta et al. (2020)</a:t>
                      </a:r>
                    </a:p>
                  </a:txBody>
                  <a:tcPr anchor="ctr"/>
                </a:tc>
                <a:tc>
                  <a:txBody>
                    <a:bodyPr/>
                    <a:lstStyle/>
                    <a:p>
                      <a:r>
                        <a:rPr lang="en-US" dirty="0"/>
                        <a:t>Logistic Regression, Random Forest, Django Framework</a:t>
                      </a:r>
                    </a:p>
                  </a:txBody>
                  <a:tcPr anchor="ctr"/>
                </a:tc>
                <a:tc>
                  <a:txBody>
                    <a:bodyPr/>
                    <a:lstStyle/>
                    <a:p>
                      <a:r>
                        <a:rPr lang="en-IN" dirty="0"/>
                        <a:t>Random Forest: 85% accuracy</a:t>
                      </a:r>
                    </a:p>
                  </a:txBody>
                  <a:tcPr anchor="ctr"/>
                </a:tc>
                <a:extLst>
                  <a:ext uri="{0D108BD9-81ED-4DB2-BD59-A6C34878D82A}">
                    <a16:rowId xmlns:a16="http://schemas.microsoft.com/office/drawing/2014/main" val="343482225"/>
                  </a:ext>
                </a:extLst>
              </a:tr>
              <a:tr h="772588">
                <a:tc>
                  <a:txBody>
                    <a:bodyPr/>
                    <a:lstStyle/>
                    <a:p>
                      <a:r>
                        <a:rPr lang="en-IN"/>
                        <a:t>Kadam et al. (2021)</a:t>
                      </a:r>
                    </a:p>
                  </a:txBody>
                  <a:tcPr anchor="ctr"/>
                </a:tc>
                <a:tc>
                  <a:txBody>
                    <a:bodyPr/>
                    <a:lstStyle/>
                    <a:p>
                      <a:r>
                        <a:rPr lang="en-IN"/>
                        <a:t>SVM, Naive Bayes</a:t>
                      </a:r>
                    </a:p>
                  </a:txBody>
                  <a:tcPr anchor="ctr"/>
                </a:tc>
                <a:tc>
                  <a:txBody>
                    <a:bodyPr/>
                    <a:lstStyle/>
                    <a:p>
                      <a:r>
                        <a:rPr lang="en-IN" dirty="0"/>
                        <a:t>Naive Bayes: 78% accuracy, beneficial for categorical financial data</a:t>
                      </a:r>
                    </a:p>
                  </a:txBody>
                  <a:tcPr anchor="ctr"/>
                </a:tc>
                <a:extLst>
                  <a:ext uri="{0D108BD9-81ED-4DB2-BD59-A6C34878D82A}">
                    <a16:rowId xmlns:a16="http://schemas.microsoft.com/office/drawing/2014/main" val="1317321072"/>
                  </a:ext>
                </a:extLst>
              </a:tr>
            </a:tbl>
          </a:graphicData>
        </a:graphic>
      </p:graphicFrame>
    </p:spTree>
    <p:extLst>
      <p:ext uri="{BB962C8B-B14F-4D97-AF65-F5344CB8AC3E}">
        <p14:creationId xmlns:p14="http://schemas.microsoft.com/office/powerpoint/2010/main" val="108333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B20C-F772-FE7C-F4A3-75178580E960}"/>
              </a:ext>
            </a:extLst>
          </p:cNvPr>
          <p:cNvSpPr>
            <a:spLocks noGrp="1"/>
          </p:cNvSpPr>
          <p:nvPr>
            <p:ph type="title"/>
          </p:nvPr>
        </p:nvSpPr>
        <p:spPr/>
        <p:txBody>
          <a:bodyPr/>
          <a:lstStyle/>
          <a:p>
            <a:r>
              <a:rPr lang="en-US" dirty="0"/>
              <a:t>Methodology</a:t>
            </a:r>
            <a:endParaRPr lang="en-IN" dirty="0"/>
          </a:p>
        </p:txBody>
      </p:sp>
      <p:pic>
        <p:nvPicPr>
          <p:cNvPr id="1026" name="Picture 2">
            <a:extLst>
              <a:ext uri="{FF2B5EF4-FFF2-40B4-BE49-F238E27FC236}">
                <a16:creationId xmlns:a16="http://schemas.microsoft.com/office/drawing/2014/main" id="{A3DD753E-88DE-BD98-0318-835AB32DDEE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4762" y="1527094"/>
            <a:ext cx="4730906" cy="39407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RAJESHREE\Downloads\Roshni.drawio.png">
            <a:extLst>
              <a:ext uri="{FF2B5EF4-FFF2-40B4-BE49-F238E27FC236}">
                <a16:creationId xmlns:a16="http://schemas.microsoft.com/office/drawing/2014/main" id="{79103094-A3CB-C148-C3D2-0674D63C8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1994" y="1045525"/>
            <a:ext cx="5343525" cy="47669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C04E9F2-D993-3C7E-EC9B-1B695A0EC9B0}"/>
              </a:ext>
            </a:extLst>
          </p:cNvPr>
          <p:cNvSpPr txBox="1"/>
          <p:nvPr/>
        </p:nvSpPr>
        <p:spPr>
          <a:xfrm>
            <a:off x="1146481" y="5703126"/>
            <a:ext cx="2771913" cy="307777"/>
          </a:xfrm>
          <a:prstGeom prst="rect">
            <a:avLst/>
          </a:prstGeom>
          <a:noFill/>
        </p:spPr>
        <p:txBody>
          <a:bodyPr wrap="none" rtlCol="0">
            <a:spAutoFit/>
          </a:bodyPr>
          <a:lstStyle/>
          <a:p>
            <a:r>
              <a:rPr lang="en-IN" sz="1400" dirty="0"/>
              <a:t>Figure 1: CRISP-DM Methodology</a:t>
            </a:r>
          </a:p>
        </p:txBody>
      </p:sp>
      <p:sp>
        <p:nvSpPr>
          <p:cNvPr id="9" name="TextBox 8">
            <a:extLst>
              <a:ext uri="{FF2B5EF4-FFF2-40B4-BE49-F238E27FC236}">
                <a16:creationId xmlns:a16="http://schemas.microsoft.com/office/drawing/2014/main" id="{6251C548-3603-CE86-AD11-1DFB551A8EC6}"/>
              </a:ext>
            </a:extLst>
          </p:cNvPr>
          <p:cNvSpPr txBox="1"/>
          <p:nvPr/>
        </p:nvSpPr>
        <p:spPr>
          <a:xfrm>
            <a:off x="7394820" y="5997751"/>
            <a:ext cx="2601610" cy="307777"/>
          </a:xfrm>
          <a:prstGeom prst="rect">
            <a:avLst/>
          </a:prstGeom>
          <a:noFill/>
        </p:spPr>
        <p:txBody>
          <a:bodyPr wrap="none" rtlCol="0">
            <a:spAutoFit/>
          </a:bodyPr>
          <a:lstStyle/>
          <a:p>
            <a:r>
              <a:rPr lang="en-IN" sz="1400" dirty="0"/>
              <a:t>Figure 2: Project Methodology</a:t>
            </a:r>
          </a:p>
        </p:txBody>
      </p:sp>
    </p:spTree>
    <p:extLst>
      <p:ext uri="{BB962C8B-B14F-4D97-AF65-F5344CB8AC3E}">
        <p14:creationId xmlns:p14="http://schemas.microsoft.com/office/powerpoint/2010/main" val="180785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B20C-F772-FE7C-F4A3-75178580E960}"/>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921F2DE4-F6F8-F0B3-AB73-90277CFAD4B9}"/>
              </a:ext>
            </a:extLst>
          </p:cNvPr>
          <p:cNvSpPr>
            <a:spLocks noGrp="1"/>
          </p:cNvSpPr>
          <p:nvPr>
            <p:ph idx="1"/>
          </p:nvPr>
        </p:nvSpPr>
        <p:spPr>
          <a:xfrm>
            <a:off x="719108" y="2745433"/>
            <a:ext cx="8596668" cy="3880773"/>
          </a:xfrm>
        </p:spPr>
        <p:txBody>
          <a:bodyPr>
            <a:normAutofit/>
          </a:bodyPr>
          <a:lstStyle/>
          <a:p>
            <a:r>
              <a:rPr lang="en-US" b="1" dirty="0"/>
              <a:t>Data Collection: </a:t>
            </a:r>
            <a:r>
              <a:rPr lang="en-US" dirty="0"/>
              <a:t>Gather loan-related datasets from reliable sources like Kaggle, including features such as borrower characteristics, income, loan amount, and credit history.</a:t>
            </a:r>
          </a:p>
          <a:p>
            <a:r>
              <a:rPr lang="en-US" b="1" dirty="0"/>
              <a:t>Data Preprocessing: </a:t>
            </a:r>
            <a:r>
              <a:rPr lang="en-US" dirty="0"/>
              <a:t>Clean and preprocess the data by handling missing values, normalizing data, and encoding categorical variables.</a:t>
            </a:r>
          </a:p>
          <a:p>
            <a:r>
              <a:rPr lang="en-US" b="1" dirty="0"/>
              <a:t>Model Selection: </a:t>
            </a:r>
            <a:r>
              <a:rPr lang="en-US" dirty="0"/>
              <a:t>Implement machine learning models like Gradient Boosting, XGBoost, CNN, and LSTM, and compare their performance.</a:t>
            </a:r>
          </a:p>
          <a:p>
            <a:r>
              <a:rPr lang="en-US" b="1" dirty="0"/>
              <a:t>Model Evaluation: </a:t>
            </a:r>
            <a:r>
              <a:rPr lang="en-US" dirty="0"/>
              <a:t>Assess model performance using metrics like accuracy, precision, recall, and F1 score.</a:t>
            </a:r>
            <a:endParaRPr lang="en-IN" dirty="0"/>
          </a:p>
        </p:txBody>
      </p:sp>
      <p:sp>
        <p:nvSpPr>
          <p:cNvPr id="4" name="TextBox 3">
            <a:extLst>
              <a:ext uri="{FF2B5EF4-FFF2-40B4-BE49-F238E27FC236}">
                <a16:creationId xmlns:a16="http://schemas.microsoft.com/office/drawing/2014/main" id="{C12394DD-2879-4127-9A66-5FBE92281403}"/>
              </a:ext>
            </a:extLst>
          </p:cNvPr>
          <p:cNvSpPr txBox="1"/>
          <p:nvPr/>
        </p:nvSpPr>
        <p:spPr>
          <a:xfrm>
            <a:off x="404111" y="1593601"/>
            <a:ext cx="8455776" cy="923330"/>
          </a:xfrm>
          <a:prstGeom prst="rect">
            <a:avLst/>
          </a:prstGeom>
          <a:noFill/>
        </p:spPr>
        <p:txBody>
          <a:bodyPr wrap="none" rtlCol="0">
            <a:spAutoFit/>
          </a:bodyPr>
          <a:lstStyle/>
          <a:p>
            <a:r>
              <a:rPr lang="en-US" b="1" dirty="0"/>
              <a:t>Data Description:</a:t>
            </a:r>
          </a:p>
          <a:p>
            <a:pPr marL="742950" lvl="1" indent="-285750">
              <a:buFont typeface="Arial" pitchFamily="34" charset="0"/>
              <a:buChar char="•"/>
            </a:pPr>
            <a:r>
              <a:rPr lang="en-US" dirty="0"/>
              <a:t>Dataset link: </a:t>
            </a:r>
            <a:r>
              <a:rPr lang="en-US" dirty="0">
                <a:hlinkClick r:id="rId2"/>
              </a:rPr>
              <a:t>https://www.kaggle.com/datasets/zaurbegiev/my-dataset</a:t>
            </a:r>
            <a:endParaRPr lang="en-US" dirty="0"/>
          </a:p>
          <a:p>
            <a:pPr marL="742950" lvl="1" indent="-285750">
              <a:buFont typeface="Arial" pitchFamily="34" charset="0"/>
              <a:buChar char="•"/>
            </a:pPr>
            <a:r>
              <a:rPr lang="en-US" dirty="0"/>
              <a:t>It contains19 Columns and </a:t>
            </a:r>
            <a:r>
              <a:rPr lang="en-IN" dirty="0"/>
              <a:t>100514 Rows</a:t>
            </a:r>
          </a:p>
        </p:txBody>
      </p:sp>
    </p:spTree>
    <p:extLst>
      <p:ext uri="{BB962C8B-B14F-4D97-AF65-F5344CB8AC3E}">
        <p14:creationId xmlns:p14="http://schemas.microsoft.com/office/powerpoint/2010/main" val="3171134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ED5EC-C5DD-C282-89E7-15D54AF17D70}"/>
              </a:ext>
            </a:extLst>
          </p:cNvPr>
          <p:cNvSpPr>
            <a:spLocks noGrp="1"/>
          </p:cNvSpPr>
          <p:nvPr>
            <p:ph type="title"/>
          </p:nvPr>
        </p:nvSpPr>
        <p:spPr/>
        <p:txBody>
          <a:bodyPr/>
          <a:lstStyle/>
          <a:p>
            <a:r>
              <a:rPr lang="en-US" dirty="0"/>
              <a:t>Exploratory Data Analysis</a:t>
            </a:r>
            <a:endParaRPr lang="en-IN" dirty="0"/>
          </a:p>
        </p:txBody>
      </p:sp>
      <p:sp>
        <p:nvSpPr>
          <p:cNvPr id="3" name="Content Placeholder 2">
            <a:extLst>
              <a:ext uri="{FF2B5EF4-FFF2-40B4-BE49-F238E27FC236}">
                <a16:creationId xmlns:a16="http://schemas.microsoft.com/office/drawing/2014/main" id="{E39D0F66-EE03-EE05-359F-A395FF682836}"/>
              </a:ext>
            </a:extLst>
          </p:cNvPr>
          <p:cNvSpPr>
            <a:spLocks noGrp="1"/>
          </p:cNvSpPr>
          <p:nvPr>
            <p:ph idx="1"/>
          </p:nvPr>
        </p:nvSpPr>
        <p:spPr>
          <a:xfrm>
            <a:off x="677333" y="1508529"/>
            <a:ext cx="8777655" cy="4532834"/>
          </a:xfrm>
        </p:spPr>
        <p:txBody>
          <a:bodyPr>
            <a:normAutofit/>
          </a:bodyPr>
          <a:lstStyle/>
          <a:p>
            <a:pPr marL="0" indent="0">
              <a:lnSpc>
                <a:spcPct val="150000"/>
              </a:lnSpc>
              <a:buNone/>
            </a:pPr>
            <a:r>
              <a:rPr lang="en-US" dirty="0"/>
              <a:t>Exploratory Data Analysis (EDA) is the process of analyzing and visualizing data to uncover patterns, trends, and insights before applying formal modeling techniques.</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89815D9-B85C-FB05-FA2D-B33F33884645}"/>
              </a:ext>
            </a:extLst>
          </p:cNvPr>
          <p:cNvSpPr txBox="1"/>
          <p:nvPr/>
        </p:nvSpPr>
        <p:spPr>
          <a:xfrm>
            <a:off x="520312" y="5812158"/>
            <a:ext cx="8976452" cy="872483"/>
          </a:xfrm>
          <a:prstGeom prst="rect">
            <a:avLst/>
          </a:prstGeom>
          <a:noFill/>
        </p:spPr>
        <p:txBody>
          <a:bodyPr wrap="square">
            <a:spAutoFit/>
          </a:bodyPr>
          <a:lstStyle/>
          <a:p>
            <a:pPr>
              <a:lnSpc>
                <a:spcPct val="150000"/>
              </a:lnSpc>
              <a:spcBef>
                <a:spcPts val="1000"/>
              </a:spcBef>
              <a:buClr>
                <a:schemeClr val="accent1"/>
              </a:buClr>
              <a:buSzPct val="80000"/>
            </a:pPr>
            <a:r>
              <a:rPr lang="en-GB" dirty="0">
                <a:solidFill>
                  <a:schemeClr val="tx1">
                    <a:lumMod val="75000"/>
                    <a:lumOff val="25000"/>
                  </a:schemeClr>
                </a:solidFill>
              </a:rPr>
              <a:t>Loan amounts distribution - </a:t>
            </a:r>
            <a:r>
              <a:rPr lang="en-US" dirty="0">
                <a:solidFill>
                  <a:schemeClr val="tx1">
                    <a:lumMod val="75000"/>
                    <a:lumOff val="25000"/>
                  </a:schemeClr>
                </a:solidFill>
              </a:rPr>
              <a:t>This visualization helps to quickly understand the distribution and imbalance, if any, in loan status categories within the dataset.</a:t>
            </a:r>
            <a:endParaRPr lang="en-IN" dirty="0">
              <a:solidFill>
                <a:schemeClr val="tx1">
                  <a:lumMod val="75000"/>
                  <a:lumOff val="25000"/>
                </a:schemeClr>
              </a:solidFill>
            </a:endParaRPr>
          </a:p>
        </p:txBody>
      </p:sp>
      <p:sp>
        <p:nvSpPr>
          <p:cNvPr id="7" name="TextBox 6">
            <a:extLst>
              <a:ext uri="{FF2B5EF4-FFF2-40B4-BE49-F238E27FC236}">
                <a16:creationId xmlns:a16="http://schemas.microsoft.com/office/drawing/2014/main" id="{FD7F7AE2-FAF8-011E-DEB6-BF33FCE7608F}"/>
              </a:ext>
            </a:extLst>
          </p:cNvPr>
          <p:cNvSpPr txBox="1"/>
          <p:nvPr/>
        </p:nvSpPr>
        <p:spPr>
          <a:xfrm>
            <a:off x="2979357" y="5349471"/>
            <a:ext cx="3086681" cy="375937"/>
          </a:xfrm>
          <a:prstGeom prst="rect">
            <a:avLst/>
          </a:prstGeom>
          <a:noFill/>
        </p:spPr>
        <p:txBody>
          <a:bodyPr wrap="square">
            <a:spAutoFit/>
          </a:bodyPr>
          <a:lstStyle/>
          <a:p>
            <a:pPr>
              <a:lnSpc>
                <a:spcPct val="150000"/>
              </a:lnSpc>
              <a:spcAft>
                <a:spcPts val="1000"/>
              </a:spcAft>
            </a:pPr>
            <a:r>
              <a:rPr lang="en-GB" sz="1400" dirty="0"/>
              <a:t>Figure 3: Distribution of Loan Status</a:t>
            </a:r>
            <a:endParaRPr lang="en-IN" sz="1400" dirty="0"/>
          </a:p>
        </p:txBody>
      </p:sp>
      <p:pic>
        <p:nvPicPr>
          <p:cNvPr id="8" name="Picture 7">
            <a:extLst>
              <a:ext uri="{FF2B5EF4-FFF2-40B4-BE49-F238E27FC236}">
                <a16:creationId xmlns:a16="http://schemas.microsoft.com/office/drawing/2014/main" id="{B3EA132A-11CC-4B04-BF65-666A7853BCD5}"/>
              </a:ext>
            </a:extLst>
          </p:cNvPr>
          <p:cNvPicPr>
            <a:picLocks noChangeAspect="1"/>
          </p:cNvPicPr>
          <p:nvPr/>
        </p:nvPicPr>
        <p:blipFill>
          <a:blip r:embed="rId2"/>
          <a:stretch>
            <a:fillRect/>
          </a:stretch>
        </p:blipFill>
        <p:spPr>
          <a:xfrm>
            <a:off x="1570370" y="2551336"/>
            <a:ext cx="5904656" cy="2763323"/>
          </a:xfrm>
          <a:prstGeom prst="rect">
            <a:avLst/>
          </a:prstGeom>
        </p:spPr>
      </p:pic>
    </p:spTree>
    <p:extLst>
      <p:ext uri="{BB962C8B-B14F-4D97-AF65-F5344CB8AC3E}">
        <p14:creationId xmlns:p14="http://schemas.microsoft.com/office/powerpoint/2010/main" val="2158044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7A52-4942-5114-60D4-0AE5D9F57C17}"/>
              </a:ext>
            </a:extLst>
          </p:cNvPr>
          <p:cNvSpPr>
            <a:spLocks noGrp="1"/>
          </p:cNvSpPr>
          <p:nvPr>
            <p:ph type="title"/>
          </p:nvPr>
        </p:nvSpPr>
        <p:spPr/>
        <p:txBody>
          <a:bodyPr/>
          <a:lstStyle/>
          <a:p>
            <a:r>
              <a:rPr lang="en-US" dirty="0"/>
              <a:t>Exploratory Data Analysis</a:t>
            </a:r>
            <a:endParaRPr lang="en-IN" dirty="0"/>
          </a:p>
        </p:txBody>
      </p:sp>
      <p:pic>
        <p:nvPicPr>
          <p:cNvPr id="4" name="Content Placeholder 3">
            <a:extLst>
              <a:ext uri="{FF2B5EF4-FFF2-40B4-BE49-F238E27FC236}">
                <a16:creationId xmlns:a16="http://schemas.microsoft.com/office/drawing/2014/main" id="{4603BAEF-E564-ED80-CE44-3331A5A812E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4979" y="1560154"/>
            <a:ext cx="7436000" cy="3002014"/>
          </a:xfrm>
          <a:prstGeom prst="rect">
            <a:avLst/>
          </a:prstGeom>
          <a:noFill/>
          <a:ln>
            <a:noFill/>
          </a:ln>
        </p:spPr>
      </p:pic>
      <p:sp>
        <p:nvSpPr>
          <p:cNvPr id="5" name="TextBox 4">
            <a:extLst>
              <a:ext uri="{FF2B5EF4-FFF2-40B4-BE49-F238E27FC236}">
                <a16:creationId xmlns:a16="http://schemas.microsoft.com/office/drawing/2014/main" id="{4FAA2635-A3C2-F11E-1577-496FAA6AB8BC}"/>
              </a:ext>
            </a:extLst>
          </p:cNvPr>
          <p:cNvSpPr txBox="1"/>
          <p:nvPr/>
        </p:nvSpPr>
        <p:spPr>
          <a:xfrm>
            <a:off x="963561" y="4778477"/>
            <a:ext cx="10972800" cy="1477328"/>
          </a:xfrm>
          <a:prstGeom prst="rect">
            <a:avLst/>
          </a:prstGeom>
          <a:noFill/>
        </p:spPr>
        <p:txBody>
          <a:bodyPr wrap="square" rtlCol="0">
            <a:spAutoFit/>
          </a:bodyPr>
          <a:lstStyle/>
          <a:p>
            <a:r>
              <a:rPr lang="en-US" kern="100" dirty="0">
                <a:solidFill>
                  <a:srgbClr val="000000"/>
                </a:solidFill>
                <a:latin typeface="Times New Roman" panose="02020603050405020304" pitchFamily="18" charset="0"/>
                <a:ea typeface="Calibri" panose="020F0502020204030204" pitchFamily="34" charset="0"/>
                <a:cs typeface="Mangal" panose="02040503050203030202" pitchFamily="18" charset="0"/>
              </a:rPr>
              <a:t>                                               		</a:t>
            </a:r>
            <a:r>
              <a:rPr lang="en-GB" kern="100" dirty="0">
                <a:solidFill>
                  <a:srgbClr val="000000"/>
                </a:solidFill>
                <a:latin typeface="Times New Roman" panose="02020603050405020304" pitchFamily="18" charset="0"/>
                <a:ea typeface="Calibri" panose="020F0502020204030204" pitchFamily="34" charset="0"/>
                <a:cs typeface="Mangal" panose="02040503050203030202" pitchFamily="18" charset="0"/>
              </a:rPr>
              <a:t>Figure 4: Purpose Of Loans</a:t>
            </a:r>
            <a:endParaRPr lang="en-IN" kern="100" dirty="0">
              <a:solidFill>
                <a:srgbClr val="000000"/>
              </a:solidFill>
              <a:latin typeface="Times New Roman" panose="02020603050405020304" pitchFamily="18" charset="0"/>
              <a:ea typeface="Calibri" panose="020F0502020204030204" pitchFamily="34" charset="0"/>
              <a:cs typeface="Mangal" panose="02040503050203030202" pitchFamily="18" charset="0"/>
            </a:endParaRPr>
          </a:p>
          <a:p>
            <a:endParaRPr lang="en-US" kern="100" dirty="0">
              <a:solidFill>
                <a:srgbClr val="000000"/>
              </a:solidFill>
              <a:latin typeface="Times New Roman" panose="02020603050405020304" pitchFamily="18" charset="0"/>
              <a:ea typeface="Calibri" panose="020F0502020204030204" pitchFamily="34" charset="0"/>
              <a:cs typeface="Mangal" panose="02040503050203030202" pitchFamily="18" charset="0"/>
            </a:endParaRPr>
          </a:p>
          <a:p>
            <a:r>
              <a:rPr lang="en-US" dirty="0">
                <a:solidFill>
                  <a:schemeClr val="tx1">
                    <a:lumMod val="75000"/>
                    <a:lumOff val="25000"/>
                  </a:schemeClr>
                </a:solidFill>
              </a:rPr>
              <a:t>Visual representation of the loans, disbursed across different applications for various loan status. This visualization will show you the Most Common Value of Loan Purpose and how it impacts the loan status this insight might help to understand, various borrowing trends significant risk factors.</a:t>
            </a:r>
            <a:endParaRPr lang="en-IN" dirty="0">
              <a:solidFill>
                <a:schemeClr val="tx1">
                  <a:lumMod val="75000"/>
                  <a:lumOff val="25000"/>
                </a:schemeClr>
              </a:solidFill>
            </a:endParaRPr>
          </a:p>
        </p:txBody>
      </p:sp>
    </p:spTree>
    <p:extLst>
      <p:ext uri="{BB962C8B-B14F-4D97-AF65-F5344CB8AC3E}">
        <p14:creationId xmlns:p14="http://schemas.microsoft.com/office/powerpoint/2010/main" val="350134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97A52-4942-5114-60D4-0AE5D9F57C17}"/>
              </a:ext>
            </a:extLst>
          </p:cNvPr>
          <p:cNvSpPr>
            <a:spLocks noGrp="1"/>
          </p:cNvSpPr>
          <p:nvPr>
            <p:ph type="title"/>
          </p:nvPr>
        </p:nvSpPr>
        <p:spPr/>
        <p:txBody>
          <a:bodyPr/>
          <a:lstStyle/>
          <a:p>
            <a:r>
              <a:rPr lang="en-US" dirty="0"/>
              <a:t>Exploratory Data Analysis</a:t>
            </a:r>
            <a:endParaRPr lang="en-IN" dirty="0"/>
          </a:p>
        </p:txBody>
      </p:sp>
      <p:sp>
        <p:nvSpPr>
          <p:cNvPr id="5" name="TextBox 4">
            <a:extLst>
              <a:ext uri="{FF2B5EF4-FFF2-40B4-BE49-F238E27FC236}">
                <a16:creationId xmlns:a16="http://schemas.microsoft.com/office/drawing/2014/main" id="{4FAA2635-A3C2-F11E-1577-496FAA6AB8BC}"/>
              </a:ext>
            </a:extLst>
          </p:cNvPr>
          <p:cNvSpPr txBox="1"/>
          <p:nvPr/>
        </p:nvSpPr>
        <p:spPr>
          <a:xfrm>
            <a:off x="824312" y="4762005"/>
            <a:ext cx="9285146" cy="1200329"/>
          </a:xfrm>
          <a:prstGeom prst="rect">
            <a:avLst/>
          </a:prstGeom>
          <a:noFill/>
        </p:spPr>
        <p:txBody>
          <a:bodyPr wrap="square" rtlCol="0">
            <a:spAutoFit/>
          </a:bodyPr>
          <a:lstStyle/>
          <a:p>
            <a:r>
              <a:rPr lang="en-US" kern="100" dirty="0">
                <a:solidFill>
                  <a:srgbClr val="000000"/>
                </a:solidFill>
                <a:latin typeface="Times New Roman" panose="02020603050405020304" pitchFamily="18" charset="0"/>
                <a:ea typeface="Calibri" panose="020F0502020204030204" pitchFamily="34" charset="0"/>
                <a:cs typeface="Mangal" panose="02040503050203030202" pitchFamily="18" charset="0"/>
              </a:rPr>
              <a:t>                                               		</a:t>
            </a:r>
            <a:r>
              <a:rPr lang="en-GB" kern="100" dirty="0">
                <a:solidFill>
                  <a:srgbClr val="000000"/>
                </a:solidFill>
                <a:latin typeface="Times New Roman" panose="02020603050405020304" pitchFamily="18" charset="0"/>
                <a:ea typeface="Calibri" panose="020F0502020204030204" pitchFamily="34" charset="0"/>
                <a:cs typeface="Mangal" panose="02040503050203030202" pitchFamily="18" charset="0"/>
              </a:rPr>
              <a:t>Figure 5: </a:t>
            </a:r>
            <a:r>
              <a:rPr lang="en-IN" kern="100" dirty="0">
                <a:solidFill>
                  <a:srgbClr val="000000"/>
                </a:solidFill>
                <a:latin typeface="Times New Roman" panose="02020603050405020304" pitchFamily="18" charset="0"/>
                <a:ea typeface="Calibri" panose="020F0502020204030204" pitchFamily="34" charset="0"/>
                <a:cs typeface="Mangal" panose="02040503050203030202" pitchFamily="18" charset="0"/>
              </a:rPr>
              <a:t>Years in current year</a:t>
            </a:r>
          </a:p>
          <a:p>
            <a:endParaRPr lang="en-US" kern="100" dirty="0">
              <a:solidFill>
                <a:srgbClr val="000000"/>
              </a:solidFill>
              <a:latin typeface="Times New Roman" panose="02020603050405020304" pitchFamily="18" charset="0"/>
              <a:ea typeface="Calibri" panose="020F0502020204030204" pitchFamily="34" charset="0"/>
              <a:cs typeface="Mangal" panose="02040503050203030202" pitchFamily="18" charset="0"/>
            </a:endParaRPr>
          </a:p>
          <a:p>
            <a:r>
              <a:rPr lang="en-US" dirty="0">
                <a:solidFill>
                  <a:schemeClr val="tx1">
                    <a:lumMod val="75000"/>
                    <a:lumOff val="25000"/>
                  </a:schemeClr>
                </a:solidFill>
              </a:rPr>
              <a:t>This count plot from Seaborn visualizes the distribution of loan statuses (Loan Status) across different categories of 'Years in current job' in the </a:t>
            </a:r>
            <a:r>
              <a:rPr lang="en-US" dirty="0" err="1">
                <a:solidFill>
                  <a:schemeClr val="tx1">
                    <a:lumMod val="75000"/>
                    <a:lumOff val="25000"/>
                  </a:schemeClr>
                </a:solidFill>
              </a:rPr>
              <a:t>Loan_data_train</a:t>
            </a:r>
            <a:r>
              <a:rPr lang="en-US" dirty="0">
                <a:solidFill>
                  <a:schemeClr val="tx1">
                    <a:lumMod val="75000"/>
                    <a:lumOff val="25000"/>
                  </a:schemeClr>
                </a:solidFill>
              </a:rPr>
              <a:t> dataset</a:t>
            </a:r>
            <a:endParaRPr lang="en-IN" dirty="0">
              <a:solidFill>
                <a:schemeClr val="tx1">
                  <a:lumMod val="75000"/>
                  <a:lumOff val="25000"/>
                </a:schemeClr>
              </a:solidFill>
            </a:endParaRPr>
          </a:p>
        </p:txBody>
      </p:sp>
      <p:pic>
        <p:nvPicPr>
          <p:cNvPr id="7" name="Picture 6">
            <a:extLst>
              <a:ext uri="{FF2B5EF4-FFF2-40B4-BE49-F238E27FC236}">
                <a16:creationId xmlns:a16="http://schemas.microsoft.com/office/drawing/2014/main" id="{B2C2CDD3-F156-B2D9-7D83-7E9922F4D63A}"/>
              </a:ext>
            </a:extLst>
          </p:cNvPr>
          <p:cNvPicPr>
            <a:picLocks noChangeAspect="1"/>
          </p:cNvPicPr>
          <p:nvPr/>
        </p:nvPicPr>
        <p:blipFill>
          <a:blip r:embed="rId2"/>
          <a:stretch>
            <a:fillRect/>
          </a:stretch>
        </p:blipFill>
        <p:spPr>
          <a:xfrm>
            <a:off x="1123240" y="1495830"/>
            <a:ext cx="7704856" cy="3167613"/>
          </a:xfrm>
          <a:prstGeom prst="rect">
            <a:avLst/>
          </a:prstGeom>
        </p:spPr>
      </p:pic>
    </p:spTree>
    <p:extLst>
      <p:ext uri="{BB962C8B-B14F-4D97-AF65-F5344CB8AC3E}">
        <p14:creationId xmlns:p14="http://schemas.microsoft.com/office/powerpoint/2010/main" val="13955191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118</TotalTime>
  <Words>1038</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Times New Roman</vt:lpstr>
      <vt:lpstr>Trebuchet MS</vt:lpstr>
      <vt:lpstr>Wingdings 3</vt:lpstr>
      <vt:lpstr>Facet</vt:lpstr>
      <vt:lpstr>Unlocking Financial Futures: Harnessing Machine Learning and Deep Learning Model to Predict Loan Status </vt:lpstr>
      <vt:lpstr>Introduction</vt:lpstr>
      <vt:lpstr>Research Question</vt:lpstr>
      <vt:lpstr>Literature Review</vt:lpstr>
      <vt:lpstr>Methodology</vt:lpstr>
      <vt:lpstr>Methodology</vt:lpstr>
      <vt:lpstr>Exploratory Data Analysis</vt:lpstr>
      <vt:lpstr>Exploratory Data Analysis</vt:lpstr>
      <vt:lpstr>Exploratory Data Analysis</vt:lpstr>
      <vt:lpstr>Exploratory Data Analysis</vt:lpstr>
      <vt:lpstr>RESULTS</vt:lpstr>
      <vt:lpstr>Conclusion</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Financial Futures: Harnessing Machine Learning to Predict Loan Status</dc:title>
  <dc:creator>Roshni Solanki</dc:creator>
  <cp:lastModifiedBy>Roshni Solanki</cp:lastModifiedBy>
  <cp:revision>13</cp:revision>
  <dcterms:created xsi:type="dcterms:W3CDTF">2024-08-15T08:30:17Z</dcterms:created>
  <dcterms:modified xsi:type="dcterms:W3CDTF">2024-08-27T01:48:43Z</dcterms:modified>
</cp:coreProperties>
</file>