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Lato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BB05CB-6DA9-453E-9EF2-50F8C1D6B1F4}">
  <a:tblStyle styleId="{07BB05CB-6DA9-453E-9EF2-50F8C1D6B1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A947C9D-F06A-4361-9095-267C5AE431D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Nuni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37" Type="http://schemas.openxmlformats.org/officeDocument/2006/relationships/font" Target="fonts/LatoLight-bold.fntdata"/><Relationship Id="rId14" Type="http://schemas.openxmlformats.org/officeDocument/2006/relationships/slide" Target="slides/slide8.xml"/><Relationship Id="rId36" Type="http://schemas.openxmlformats.org/officeDocument/2006/relationships/font" Target="fonts/LatoLight-regular.fntdata"/><Relationship Id="rId17" Type="http://schemas.openxmlformats.org/officeDocument/2006/relationships/slide" Target="slides/slide11.xml"/><Relationship Id="rId39" Type="http://schemas.openxmlformats.org/officeDocument/2006/relationships/font" Target="fonts/LatoLight-boldItalic.fntdata"/><Relationship Id="rId16" Type="http://schemas.openxmlformats.org/officeDocument/2006/relationships/slide" Target="slides/slide10.xml"/><Relationship Id="rId38" Type="http://schemas.openxmlformats.org/officeDocument/2006/relationships/font" Target="fonts/LatoLigh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c354f7608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c354f7608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c354f7608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c354f7608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c354f7608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c354f7608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5bce442f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5bce442f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c2f7ab198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c2f7ab198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c1e9b10c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c1e9b10c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c2f7ab198_6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c2f7ab198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5bce442f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5bce442f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5bce442f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5bce442f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c1e9b10c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c1e9b10c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5bce442f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5bce442f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c1e9b10c2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c1e9b10c2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c354f7608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c354f7608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bce442f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5bce442f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bce442f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5bce442f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c2f7ab19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c2f7ab19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c2f7ab198_3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c2f7ab198_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c354f7608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c354f7608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5bce442f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5bce442f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5bce442f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5bce442f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h4YIrJGY1f8w_sSE81ouhM6icc6Vca9F/view" TargetMode="External"/><Relationship Id="rId4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jrWt51AVdlZ5a3s4gzsszb9trwP7eir1/view" TargetMode="External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Smart Rodent Trap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Diagram</a:t>
            </a:r>
            <a:endParaRPr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238750" y="-1334600"/>
            <a:ext cx="4393050" cy="784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301" y="1229227"/>
            <a:ext cx="1866225" cy="26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6975" y="1045363"/>
            <a:ext cx="3305376" cy="28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273125" y="234775"/>
            <a:ext cx="70290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Relationship Between Our Springs</a:t>
            </a:r>
            <a:endParaRPr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513725" y="2047450"/>
            <a:ext cx="3493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000" y="1467975"/>
            <a:ext cx="37338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1400" y="1067375"/>
            <a:ext cx="2974301" cy="3589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254600" y="262525"/>
            <a:ext cx="43173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Prototype Specifications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03" name="Google Shape;203;p25"/>
          <p:cNvPicPr preferRelativeResize="0"/>
          <p:nvPr/>
        </p:nvPicPr>
        <p:blipFill rotWithShape="1">
          <a:blip r:embed="rId3">
            <a:alphaModFix/>
          </a:blip>
          <a:srcRect b="25711" l="64397" r="762" t="0"/>
          <a:stretch/>
        </p:blipFill>
        <p:spPr>
          <a:xfrm rot="-5400000">
            <a:off x="2198162" y="-910537"/>
            <a:ext cx="2111149" cy="582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5"/>
          <p:cNvPicPr preferRelativeResize="0"/>
          <p:nvPr/>
        </p:nvPicPr>
        <p:blipFill rotWithShape="1">
          <a:blip r:embed="rId3">
            <a:alphaModFix/>
          </a:blip>
          <a:srcRect b="35691" l="0" r="70393" t="0"/>
          <a:stretch/>
        </p:blipFill>
        <p:spPr>
          <a:xfrm rot="-5400000">
            <a:off x="1905324" y="1644850"/>
            <a:ext cx="1640676" cy="460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6"/>
          <p:cNvPicPr preferRelativeResize="0"/>
          <p:nvPr/>
        </p:nvPicPr>
        <p:blipFill rotWithShape="1">
          <a:blip r:embed="rId3">
            <a:alphaModFix/>
          </a:blip>
          <a:srcRect b="0" l="33453" r="36305" t="0"/>
          <a:stretch/>
        </p:blipFill>
        <p:spPr>
          <a:xfrm rot="-5400000">
            <a:off x="3576050" y="-2919299"/>
            <a:ext cx="1980574" cy="846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6"/>
          <p:cNvPicPr preferRelativeResize="0"/>
          <p:nvPr/>
        </p:nvPicPr>
        <p:blipFill rotWithShape="1">
          <a:blip r:embed="rId3">
            <a:alphaModFix/>
          </a:blip>
          <a:srcRect b="79" l="60441" r="764" t="73578"/>
          <a:stretch/>
        </p:blipFill>
        <p:spPr>
          <a:xfrm rot="-5400000">
            <a:off x="421126" y="2447950"/>
            <a:ext cx="2350774" cy="206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6"/>
          <p:cNvPicPr preferRelativeResize="0"/>
          <p:nvPr/>
        </p:nvPicPr>
        <p:blipFill rotWithShape="1">
          <a:blip r:embed="rId3">
            <a:alphaModFix/>
          </a:blip>
          <a:srcRect b="9214" l="0" r="67244" t="64443"/>
          <a:stretch/>
        </p:blipFill>
        <p:spPr>
          <a:xfrm rot="-5400000">
            <a:off x="3135026" y="2532250"/>
            <a:ext cx="1984874" cy="206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291600" y="345825"/>
            <a:ext cx="4243500" cy="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What can we catch?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17" name="Google Shape;217;p27" title="IMG_0036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075" y="1272625"/>
            <a:ext cx="5745173" cy="323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8" title="IMG_0366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0900" y="607725"/>
            <a:ext cx="5237400" cy="39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" name="Google Shape;227;p29"/>
          <p:cNvGraphicFramePr/>
          <p:nvPr/>
        </p:nvGraphicFramePr>
        <p:xfrm>
          <a:off x="369313" y="85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{07BB05CB-6DA9-453E-9EF2-50F8C1D6B1F4}</a:tableStyleId>
              </a:tblPr>
              <a:tblGrid>
                <a:gridCol w="2812825"/>
                <a:gridCol w="55925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Objective</a:t>
                      </a:r>
                      <a:endParaRPr b="1"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Metric</a:t>
                      </a:r>
                      <a:endParaRPr b="1"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Resistant to weather conditions</a:t>
                      </a:r>
                      <a:endParaRPr sz="18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Must be able to function in 5˚C - 40˚C temperature conditions</a:t>
                      </a:r>
                      <a:endParaRPr sz="18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Small</a:t>
                      </a:r>
                      <a:endParaRPr sz="18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Largest dimension no longer than 22in</a:t>
                      </a:r>
                      <a:endParaRPr sz="18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Detect when rodent enters</a:t>
                      </a:r>
                      <a:endParaRPr sz="18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There is at least 4in clearance when rodent inside trap before door closes</a:t>
                      </a:r>
                      <a:endParaRPr sz="18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Must be able to independently control different traps</a:t>
                      </a:r>
                      <a:endParaRPr sz="18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Multiple traps can be operated at the same at different stages in the trapping process</a:t>
                      </a:r>
                      <a:endParaRPr sz="18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" name="Google Shape;232;p30"/>
          <p:cNvGraphicFramePr/>
          <p:nvPr/>
        </p:nvGraphicFramePr>
        <p:xfrm>
          <a:off x="309275" y="96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{07BB05CB-6DA9-453E-9EF2-50F8C1D6B1F4}</a:tableStyleId>
              </a:tblPr>
              <a:tblGrid>
                <a:gridCol w="2886700"/>
                <a:gridCol w="56387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Objective</a:t>
                      </a:r>
                      <a:endParaRPr b="1"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Metric</a:t>
                      </a:r>
                      <a:endParaRPr b="1"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Batteries must be replaced externally</a:t>
                      </a:r>
                      <a:endParaRPr sz="18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Uses disposable batteries</a:t>
                      </a:r>
                      <a:endParaRPr sz="18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Batteries must last for at least a month</a:t>
                      </a:r>
                      <a:endParaRPr sz="18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Should be able to power trap for 35 trapping events</a:t>
                      </a:r>
                      <a:endParaRPr sz="18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Notify human or trapped rodent</a:t>
                      </a:r>
                      <a:endParaRPr sz="18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Human receives notification on their phone via email or text</a:t>
                      </a:r>
                      <a:endParaRPr sz="18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Remote release of rodent</a:t>
                      </a:r>
                      <a:endParaRPr sz="18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Person is able to be at least 5m away when trap opens</a:t>
                      </a:r>
                      <a:endParaRPr sz="18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448950" y="475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Notify User of Trapped Rodent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38" name="Google Shape;238;p31"/>
          <p:cNvPicPr preferRelativeResize="0"/>
          <p:nvPr/>
        </p:nvPicPr>
        <p:blipFill rotWithShape="1">
          <a:blip r:embed="rId3">
            <a:alphaModFix/>
          </a:blip>
          <a:srcRect b="44912" l="0" r="7927" t="0"/>
          <a:stretch/>
        </p:blipFill>
        <p:spPr>
          <a:xfrm>
            <a:off x="315425" y="1301525"/>
            <a:ext cx="4226080" cy="254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1"/>
          <p:cNvPicPr preferRelativeResize="0"/>
          <p:nvPr/>
        </p:nvPicPr>
        <p:blipFill rotWithShape="1">
          <a:blip r:embed="rId3">
            <a:alphaModFix/>
          </a:blip>
          <a:srcRect b="0" l="0" r="11024" t="53823"/>
          <a:stretch/>
        </p:blipFill>
        <p:spPr>
          <a:xfrm>
            <a:off x="4459150" y="1388875"/>
            <a:ext cx="4423921" cy="23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Problem Statement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Lato Light"/>
                <a:ea typeface="Lato Light"/>
                <a:cs typeface="Lato Light"/>
                <a:sym typeface="Lato Light"/>
              </a:rPr>
              <a:t>The </a:t>
            </a:r>
            <a:r>
              <a:rPr lang="en" sz="2400">
                <a:latin typeface="Lato Light"/>
                <a:ea typeface="Lato Light"/>
                <a:cs typeface="Lato Light"/>
                <a:sym typeface="Lato Light"/>
              </a:rPr>
              <a:t>goal of the project is to build a humane trap for rodents (rats, squirrels, mice) with remote release.</a:t>
            </a:r>
            <a:endParaRPr sz="24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Remotely release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723" y="352775"/>
            <a:ext cx="3389175" cy="434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5"/>
          <p:cNvGraphicFramePr/>
          <p:nvPr/>
        </p:nvGraphicFramePr>
        <p:xfrm>
          <a:off x="358925" y="110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{07BB05CB-6DA9-453E-9EF2-50F8C1D6B1F4}</a:tableStyleId>
              </a:tblPr>
              <a:tblGrid>
                <a:gridCol w="8436150"/>
              </a:tblGrid>
              <a:tr h="64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Constraint</a:t>
                      </a:r>
                      <a:endParaRPr b="1"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</a:tr>
              <a:tr h="64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Non Lethal</a:t>
                      </a:r>
                      <a:endParaRPr sz="18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3500" marB="63500" marR="63500" marL="63500"/>
                </a:tc>
              </a:tr>
              <a:tr h="64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Prototype must cost less than $400</a:t>
                      </a:r>
                      <a:endParaRPr sz="18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3500" marB="63500" marR="63500" marL="63500"/>
                </a:tc>
              </a:tr>
              <a:tr h="64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Must be completed in 10 weeks</a:t>
                      </a:r>
                      <a:endParaRPr sz="18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Google Shape;145;p16"/>
          <p:cNvGraphicFramePr/>
          <p:nvPr/>
        </p:nvGraphicFramePr>
        <p:xfrm>
          <a:off x="380075" y="34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{07BB05CB-6DA9-453E-9EF2-50F8C1D6B1F4}</a:tableStyleId>
              </a:tblPr>
              <a:tblGrid>
                <a:gridCol w="3093950"/>
                <a:gridCol w="5289900"/>
              </a:tblGrid>
              <a:tr h="34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Function</a:t>
                      </a:r>
                      <a:endParaRPr b="1"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Means</a:t>
                      </a:r>
                      <a:endParaRPr b="1"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</a:tr>
              <a:tr h="54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Trapping rodent</a:t>
                      </a:r>
                      <a:endParaRPr sz="18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Trap door (spring loaded)</a:t>
                      </a:r>
                      <a:endParaRPr sz="18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3500" marB="63500" marR="63500" marL="63500"/>
                </a:tc>
              </a:tr>
              <a:tr h="54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Enclose rodent</a:t>
                      </a:r>
                      <a:endParaRPr sz="18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Rectangular prism</a:t>
                      </a:r>
                      <a:endParaRPr sz="18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3500" marB="63500" marR="63500" marL="63500"/>
                </a:tc>
              </a:tr>
              <a:tr h="54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Release rodent</a:t>
                      </a:r>
                      <a:endParaRPr sz="18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Electromagnet controlled door</a:t>
                      </a:r>
                      <a:endParaRPr sz="18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3500" marB="63500" marR="63500" marL="63500"/>
                </a:tc>
              </a:tr>
              <a:tr h="54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Alert user of trapped rodent</a:t>
                      </a:r>
                      <a:endParaRPr sz="18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SMS</a:t>
                      </a:r>
                      <a:endParaRPr sz="1800">
                        <a:highlight>
                          <a:srgbClr val="FFFF00"/>
                        </a:highlight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3500" marB="63500" marR="63500" marL="63500"/>
                </a:tc>
              </a:tr>
              <a:tr h="54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Remote control release</a:t>
                      </a:r>
                      <a:endParaRPr sz="18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T</a:t>
                      </a:r>
                      <a:r>
                        <a:rPr lang="en" sz="18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imer button controlling electromagnet and gravity</a:t>
                      </a:r>
                      <a:endParaRPr sz="18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3500" marB="63500" marR="63500" marL="63500"/>
                </a:tc>
              </a:tr>
              <a:tr h="85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Stop door from reopening</a:t>
                      </a:r>
                      <a:endParaRPr sz="18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Door 1: spring and stopper</a:t>
                      </a:r>
                      <a:endParaRPr sz="18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Door 2: mechanical lock</a:t>
                      </a:r>
                      <a:endParaRPr sz="18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3500" marB="63500" marR="63500" marL="63500"/>
                </a:tc>
              </a:tr>
              <a:tr h="46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Sense rodent</a:t>
                      </a:r>
                      <a:endParaRPr sz="18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Mechanical weight sensor</a:t>
                      </a:r>
                      <a:endParaRPr sz="18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243225" y="15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Bill of Materials                                             </a:t>
            </a: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                                  </a:t>
            </a:r>
            <a:r>
              <a:rPr lang="en" sz="900">
                <a:latin typeface="Lato Light"/>
                <a:ea typeface="Lato Light"/>
                <a:cs typeface="Lato Light"/>
                <a:sym typeface="Lato Light"/>
              </a:rPr>
              <a:t>F</a:t>
            </a:r>
            <a:r>
              <a:rPr lang="en" sz="900">
                <a:latin typeface="Lato Light"/>
                <a:ea typeface="Lato Light"/>
                <a:cs typeface="Lato Light"/>
                <a:sym typeface="Lato Light"/>
              </a:rPr>
              <a:t>ree materials supplied by Lab</a:t>
            </a:r>
            <a:endParaRPr sz="900">
              <a:latin typeface="Lato Light"/>
              <a:ea typeface="Lato Light"/>
              <a:cs typeface="Lato Light"/>
              <a:sym typeface="Lato Light"/>
            </a:endParaRPr>
          </a:p>
        </p:txBody>
      </p:sp>
      <p:graphicFrame>
        <p:nvGraphicFramePr>
          <p:cNvPr id="151" name="Google Shape;151;p17"/>
          <p:cNvGraphicFramePr/>
          <p:nvPr/>
        </p:nvGraphicFramePr>
        <p:xfrm>
          <a:off x="283250" y="72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{AA947C9D-F06A-4361-9095-267C5AE431DF}</a:tableStyleId>
              </a:tblPr>
              <a:tblGrid>
                <a:gridCol w="1715500"/>
                <a:gridCol w="1715500"/>
                <a:gridCol w="1715500"/>
                <a:gridCol w="1715500"/>
                <a:gridCol w="1715500"/>
              </a:tblGrid>
              <a:tr h="55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Part name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Quantity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Function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Dimensions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Cost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79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Electromagnet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To keep the trapdoor shut when activated.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1.25”tall</a:t>
                      </a:r>
                      <a:b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</a:b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0.75” diameter</a:t>
                      </a:r>
                      <a:b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</a:b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9lb pull force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$44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123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Fona Arduino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To send a text to the user and regulate how long the electromagnet is active. Also provides power.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$40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55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Relay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To close the circuit when the button is pressed.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5V </a:t>
                      </a:r>
                      <a:b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</a:b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$5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55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Torsion Spring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To close the door when the rodent steps on the plate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Diameter: 0.29 in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Length: 2 in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Custom-made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$20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Google Shape;156;p18"/>
          <p:cNvGraphicFramePr/>
          <p:nvPr/>
        </p:nvGraphicFramePr>
        <p:xfrm>
          <a:off x="311688" y="447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{AA947C9D-F06A-4361-9095-267C5AE431DF}</a:tableStyleId>
              </a:tblPr>
              <a:tblGrid>
                <a:gridCol w="1704125"/>
                <a:gridCol w="1704125"/>
                <a:gridCol w="1704125"/>
                <a:gridCol w="1704125"/>
                <a:gridCol w="1704125"/>
              </a:tblGrid>
              <a:tr h="78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Part name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Quantity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Function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Dimensions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Cost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78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Breadboard 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Connects all the electrical components together and regulates flow of information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400 point breadboard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$6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78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Battery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Supplies power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9V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Free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78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Push Button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Activates the electromagnet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12mm^2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Free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78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Washer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Locks the door when attracted to electromagnet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Free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Google Shape;161;p19"/>
          <p:cNvGraphicFramePr/>
          <p:nvPr/>
        </p:nvGraphicFramePr>
        <p:xfrm>
          <a:off x="952500" y="93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{AA947C9D-F06A-4361-9095-267C5AE431DF}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Part name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Quantity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Function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Dimensions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Cost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Acrylic Sheets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Trap encasing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12”x24”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Free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Joints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6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Hold the trap together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1.5 x 1.5 in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Free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Screws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12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Hold the trap together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Free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Battery Case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Holds the battery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9V Battery Size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Free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Plastic Box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Encloses the circuits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7.8”x4.7”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Free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Switch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Is pressed when door is closed, sends SMS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Free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2" name="Google Shape;162;p19"/>
          <p:cNvSpPr txBox="1"/>
          <p:nvPr/>
        </p:nvSpPr>
        <p:spPr>
          <a:xfrm>
            <a:off x="3572425" y="4568725"/>
            <a:ext cx="19113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Total Cost: $115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311700" y="14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Analysis</a:t>
            </a:r>
            <a:endParaRPr/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50" y="890150"/>
            <a:ext cx="8758902" cy="3996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Modeling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819150" y="1457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Battery Usage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9V battery contains 600mA hours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Fona 800 Board to send a text message:  Uses 200mA run for 1 minute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Electromagnet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to keep backdoor closed:  Uses 1000mA run for 30 seconds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With normal usage the battery should last for over 60 catches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