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77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76" r:id="rId12"/>
    <p:sldId id="278" r:id="rId13"/>
    <p:sldId id="279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11" autoAdjust="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8FBCA8-5509-4CB6-8BCA-BF2A56AB5FB3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2018年5月23日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AC5B93-CA34-49DE-A280-558E83BB834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394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159FE6A-3948-4848-91EB-CAC8FA3BE5C7}" type="datetime2">
              <a:rPr lang="zh-CN" altLang="en-US" smtClean="0"/>
              <a:pPr/>
              <a:t>2018年5月23日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4F3E57-140F-42E5-ACA7-3B197A5F54F0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948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4F3E57-140F-42E5-ACA7-3B197A5F5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0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87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054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461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92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64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15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2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75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388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65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89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75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3248464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5105400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kumimoji="0" lang="zh-CN" altLang="en-US" noProof="0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42A0ABE-31D9-4CE9-AB8B-7D68554C9138}" type="datetime2">
              <a:rPr lang="zh-CN" altLang="en-US" smtClean="0"/>
              <a:pPr/>
              <a:t>2018年5月23日</a:t>
            </a:fld>
            <a:endParaRPr lang="zh-CN" alt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8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5E2AB6-57B3-4D42-B051-B1F11B5DEDE8}" type="datetime2">
              <a:rPr lang="zh-CN" altLang="en-US" smtClean="0"/>
              <a:pPr/>
              <a:t>2018年5月23日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2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4295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914402"/>
            <a:ext cx="6121400" cy="5211763"/>
          </a:xfrm>
        </p:spPr>
        <p:txBody>
          <a:bodyPr vert="eaVert"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DBF645-B642-49F5-95D8-C286E7A05DB8}" type="datetime2">
              <a:rPr lang="zh-CN" altLang="en-US" smtClean="0"/>
              <a:pPr/>
              <a:t>2018年5月23日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3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kumimoji="0"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 marL="2011680" indent="0">
              <a:buNone/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B24FFD-E274-447E-B016-19206191AED9}" type="datetime2">
              <a:rPr lang="zh-CN" altLang="en-US" smtClean="0"/>
              <a:pPr/>
              <a:t>2018年5月23日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5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1316736"/>
            <a:ext cx="90678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kumimoji="0"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2704664"/>
            <a:ext cx="90678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6F19F56-9F2B-4156-9EB2-98609E404A39}" type="datetime2">
              <a:rPr lang="zh-CN" altLang="en-US" smtClean="0"/>
              <a:pPr/>
              <a:t>2018年5月23日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56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kumimoji="0"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22546" y="1920085"/>
            <a:ext cx="4389120" cy="4434840"/>
          </a:xfrm>
        </p:spPr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8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783580" y="1920085"/>
            <a:ext cx="4389120" cy="4434840"/>
          </a:xfrm>
        </p:spPr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8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9B9F5B-00DA-4FF4-9929-34F2BEB6EAAD}" type="datetime2">
              <a:rPr lang="zh-CN" altLang="en-US" smtClean="0"/>
              <a:pPr/>
              <a:t>2018年5月23日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0549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4848" y="704088"/>
            <a:ext cx="9027852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kumimoji="0"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4848" y="1855248"/>
            <a:ext cx="4389120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 hasCustomPrompt="1"/>
          </p:nvPr>
        </p:nvSpPr>
        <p:spPr>
          <a:xfrm>
            <a:off x="1144848" y="2514600"/>
            <a:ext cx="4389120" cy="3845720"/>
          </a:xfrm>
        </p:spPr>
        <p:txBody>
          <a:bodyPr tIns="0" rtlCol="0"/>
          <a:lstStyle>
            <a:lvl1pPr>
              <a:buClr>
                <a:schemeClr val="accent3">
                  <a:lumMod val="50000"/>
                </a:schemeClr>
              </a:buClr>
              <a:defRPr sz="2200"/>
            </a:lvl1pPr>
            <a:lvl2pPr>
              <a:buClr>
                <a:schemeClr val="accent1">
                  <a:lumMod val="50000"/>
                </a:schemeClr>
              </a:buClr>
              <a:defRPr sz="2000"/>
            </a:lvl2pPr>
            <a:lvl3pPr>
              <a:buClr>
                <a:schemeClr val="accent2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6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769260" y="1859758"/>
            <a:ext cx="4389120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769260" y="2514600"/>
            <a:ext cx="4389120" cy="3845720"/>
          </a:xfrm>
        </p:spPr>
        <p:txBody>
          <a:bodyPr tIns="0" rtlCol="0"/>
          <a:lstStyle>
            <a:lvl1pPr>
              <a:buClr>
                <a:schemeClr val="accent3">
                  <a:lumMod val="50000"/>
                </a:schemeClr>
              </a:buClr>
              <a:defRPr sz="2200"/>
            </a:lvl1pPr>
            <a:lvl2pPr>
              <a:buClr>
                <a:schemeClr val="accent1">
                  <a:lumMod val="50000"/>
                </a:schemeClr>
              </a:buClr>
              <a:defRPr sz="2000"/>
            </a:lvl2pPr>
            <a:lvl3pPr>
              <a:buClr>
                <a:schemeClr val="accent2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6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6A76DA-9B43-4D2B-ADDF-A037F7E23F5F}" type="datetime2">
              <a:rPr lang="zh-CN" altLang="en-US" smtClean="0"/>
              <a:pPr/>
              <a:t>2018年5月23日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043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100E413-203D-4071-85E5-20BC83E3667A}" type="datetime2">
              <a:rPr lang="zh-CN" altLang="en-US" smtClean="0"/>
              <a:pPr/>
              <a:t>2018年5月23日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722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5E799E-D7BF-4D12-B307-98BDC9FE104D}" type="datetime2">
              <a:rPr lang="zh-CN" altLang="en-US" smtClean="0"/>
              <a:pPr/>
              <a:t>2018年5月23日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43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2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 hasCustomPrompt="1"/>
          </p:nvPr>
        </p:nvSpPr>
        <p:spPr>
          <a:xfrm>
            <a:off x="5084956" y="1676400"/>
            <a:ext cx="5087744" cy="4572000"/>
          </a:xfrm>
        </p:spPr>
        <p:txBody>
          <a:bodyPr tIns="0" rtlCol="0">
            <a:normAutofit/>
          </a:bodyPr>
          <a:lstStyle>
            <a:lvl1pPr>
              <a:buClr>
                <a:schemeClr val="accent3">
                  <a:lumMod val="50000"/>
                </a:schemeClr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>
                  <a:lumMod val="50000"/>
                </a:schemeClr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2">
                  <a:lumMod val="50000"/>
                </a:schemeClr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3">
                  <a:lumMod val="50000"/>
                </a:schemeClr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4">
                  <a:lumMod val="50000"/>
                </a:schemeClr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7420" y="1676400"/>
            <a:ext cx="3657600" cy="4572000"/>
          </a:xfrm>
        </p:spPr>
        <p:txBody>
          <a:bodyPr lIns="18288" rIns="18288" rtlCol="0">
            <a:normAutofit/>
          </a:bodyPr>
          <a:lstStyle>
            <a:lvl1pPr marL="0" indent="0" algn="l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BD632D-099D-4B8F-AFB0-14E7D73D15CB}" type="datetime2">
              <a:rPr lang="zh-CN" altLang="en-US" smtClean="0"/>
              <a:pPr/>
              <a:t>2018年5月23日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50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028" y="1176997"/>
            <a:ext cx="2950464" cy="1582621"/>
          </a:xfrm>
        </p:spPr>
        <p:txBody>
          <a:bodyPr vert="horz" lIns="45720" tIns="45720" rIns="45720" bIns="45720" rtlCol="0" anchor="b">
            <a:normAutofit/>
          </a:bodyPr>
          <a:lstStyle>
            <a:lvl1pPr algn="l">
              <a:buNone/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9" name="单圆剪角矩形 8"/>
          <p:cNvSpPr/>
          <p:nvPr/>
        </p:nvSpPr>
        <p:spPr>
          <a:xfrm rot="420000" flipV="1">
            <a:off x="4636119" y="1133467"/>
            <a:ext cx="6608172" cy="3878710"/>
          </a:xfrm>
          <a:prstGeom prst="snipRoundRect">
            <a:avLst>
              <a:gd name="adj1" fmla="val 0"/>
              <a:gd name="adj2" fmla="val 3646"/>
            </a:avLst>
          </a:prstGeom>
          <a:solidFill>
            <a:schemeClr val="tx2">
              <a:lumMod val="20000"/>
              <a:lumOff val="80000"/>
            </a:schemeClr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 rot="420000">
            <a:off x="5013414" y="1221883"/>
            <a:ext cx="5803699" cy="370632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kumimoji="0" lang="zh-CN" altLang="en-US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5028" y="2828785"/>
            <a:ext cx="2946400" cy="2179320"/>
          </a:xfrm>
        </p:spPr>
        <p:txBody>
          <a:bodyPr lIns="64008" rIns="45720" bIns="45720" rtlCol="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A68D69-20FB-4D31-B3F5-5F5CDE9930BA}" type="datetime2">
              <a:rPr lang="zh-CN" altLang="en-US" smtClean="0"/>
              <a:pPr/>
              <a:t>2018年5月23日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CN" altLang="en-US" sz="1800" noProof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7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  <a:endParaRPr kumimoji="0"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1104900" y="1935480"/>
            <a:ext cx="9067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  <a:p>
            <a:pPr lvl="1" rtl="0" eaLnBrk="1" latinLnBrk="0" hangingPunct="1"/>
            <a:r>
              <a:rPr lang="zh-CN" altLang="en-US" dirty="0"/>
              <a:t>第二级</a:t>
            </a:r>
          </a:p>
          <a:p>
            <a:pPr lvl="2" rtl="0" eaLnBrk="1" latinLnBrk="0" hangingPunct="1"/>
            <a:r>
              <a:rPr lang="zh-CN" altLang="en-US" dirty="0"/>
              <a:t>第三级</a:t>
            </a:r>
          </a:p>
          <a:p>
            <a:pPr lvl="3" rtl="0" eaLnBrk="1" latinLnBrk="0" hangingPunct="1"/>
            <a:r>
              <a:rPr lang="zh-CN" altLang="en-US" dirty="0"/>
              <a:t>第四级</a:t>
            </a:r>
          </a:p>
          <a:p>
            <a:pPr lvl="4" rtl="0" eaLnBrk="1" latinLnBrk="0" hangingPunct="1"/>
            <a:r>
              <a:rPr lang="zh-CN" altLang="en-US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1104900" y="6356351"/>
            <a:ext cx="2349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60725C-BCA7-454A-B45F-DDA289F882A2}" type="datetime2">
              <a:rPr lang="zh-CN" altLang="en-US" smtClean="0"/>
              <a:pPr/>
              <a:t>2018年5月23日</a:t>
            </a:fld>
            <a:endParaRPr lang="zh-CN" alt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6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912" userDrawn="1">
          <p15:clr>
            <a:srgbClr val="F26B43"/>
          </p15:clr>
        </p15:guide>
        <p15:guide id="1" pos="6408" userDrawn="1">
          <p15:clr>
            <a:srgbClr val="F26B43"/>
          </p15:clr>
        </p15:guide>
        <p15:guide id="2" pos="696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出国申请经验分享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张俊璠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7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1221323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交换的意义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2995164"/>
            <a:ext cx="9067800" cy="4389120"/>
          </a:xfrm>
        </p:spPr>
        <p:txBody>
          <a:bodyPr rtlCol="0"/>
          <a:lstStyle/>
          <a:p>
            <a:pPr lvl="0" rtl="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一个国外学校的成绩单，印证你的学习能力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获得一个教授的推荐信，加分加分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Get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一个科研机会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这个要自己努力，多找老师，多交流）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帮助你的语言成绩，别的不好说，听力肯定有帮助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1221323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交换的意义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2995164"/>
            <a:ext cx="9067800" cy="4389120"/>
          </a:xfrm>
        </p:spPr>
        <p:txBody>
          <a:bodyPr rtlCol="0"/>
          <a:lstStyle/>
          <a:p>
            <a:pPr marL="0" lvl="0" indent="0" rtl="0">
              <a:buNone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很多学校，对交换生不是很友好（因为人太多了），选课的时候交换生的顺位比较靠后，有可能选不到想选的课。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但，研究生的课程基本人较少，且教授话语权较大，可以考虑选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1-2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门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研究生课程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~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证明研究生阶段学习能力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研究生的课大部分是教授在上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课堂人数少，与教授交流机会更多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4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371577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申请和录取的时间线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2043817"/>
            <a:ext cx="9067800" cy="4389120"/>
          </a:xfrm>
        </p:spPr>
        <p:txBody>
          <a:bodyPr rtlCol="0"/>
          <a:lstStyle/>
          <a:p>
            <a:pPr marL="0" lvl="0" indent="0" rtl="0">
              <a:buNone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MS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的项目，我申请的最早的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ddl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是在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12.1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，好像也有学校在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11.15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左右，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Phd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会更早，要提前准备充分。其中，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UCLA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和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Brown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等的生统专业会用到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sophas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系统，首次填写这个系统内的申请时一定要预留充分的事件，非常麻烦，要填写很多时间线和信息。之后的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ddl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陆陆续续到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3-4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月左右。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录取部分，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rolling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的项目的录取在提交后较短事件就能过来，其余的我大概集中在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2-3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月收到。再往后大概就收到的都是拒信了。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2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1304444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申请和录取的时间线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3198362"/>
            <a:ext cx="9067800" cy="4389120"/>
          </a:xfrm>
        </p:spPr>
        <p:txBody>
          <a:bodyPr rtlCol="0"/>
          <a:lstStyle/>
          <a:p>
            <a:pPr marL="0" lvl="0" indent="0" rtl="0">
              <a:buNone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如果在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月底还没有收到满意的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offer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，也不要灰心，同时可以发邮件给小蜜问一下。我还是见到过有人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月拿到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Dream School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的录取的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~</a:t>
            </a:r>
          </a:p>
          <a:p>
            <a:pPr marL="0" lvl="0" indent="0" rtl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相信自己，大家一定都能拿到满意的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ad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或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offer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的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~~~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1156670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包括以下这些内容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2810442"/>
            <a:ext cx="9067800" cy="4389120"/>
          </a:xfrm>
        </p:spPr>
        <p:txBody>
          <a:bodyPr rtlCol="0"/>
          <a:lstStyle/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我的情况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语言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考试的小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tips</a:t>
            </a: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科研与实习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生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统申请的要点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交换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的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意义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申请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和录取的时间线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6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399292"/>
            <a:ext cx="90678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我的情况：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981667"/>
            <a:ext cx="9067800" cy="4389120"/>
          </a:xfrm>
        </p:spPr>
        <p:txBody>
          <a:bodyPr rtlCol="0"/>
          <a:lstStyle/>
          <a:p>
            <a:pPr marL="0" lvl="0" indent="0">
              <a:buNone/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Yale 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MS in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biostatistics</a:t>
            </a:r>
          </a:p>
          <a:p>
            <a:pPr marL="0" lvl="0" indent="0">
              <a:buNone/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UCLA 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MS in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biostatistics</a:t>
            </a:r>
          </a:p>
          <a:p>
            <a:pPr marL="0" lvl="0" indent="0">
              <a:buNone/>
            </a:pP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UMich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MS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 Applied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Statistics</a:t>
            </a:r>
          </a:p>
          <a:p>
            <a:pPr marL="0" lvl="0" indent="0">
              <a:buNone/>
            </a:pP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Upenn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MS in SMART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lang="en-US" altLang="zh-CN" dirty="0"/>
              <a:t>The Master of Science in Education (</a:t>
            </a:r>
            <a:r>
              <a:rPr lang="en-US" altLang="zh-CN" dirty="0" err="1"/>
              <a:t>M.S.Ed</a:t>
            </a:r>
            <a:r>
              <a:rPr lang="en-US" altLang="zh-CN" dirty="0"/>
              <a:t>.) program in Statistics, Measurement, Assessment, and Research Technology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UIUC 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MS in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statistics</a:t>
            </a:r>
          </a:p>
          <a:p>
            <a:pPr marL="0" lvl="0" indent="0">
              <a:buNone/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WUSTL 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AM in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Statiatics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哥大 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MA in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Statistics</a:t>
            </a:r>
          </a:p>
          <a:p>
            <a:pPr marL="0" lvl="0" indent="0">
              <a:buNone/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JHU 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Applied Mathematics and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Statiatics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5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1128963"/>
            <a:ext cx="90678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我的情况：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2840648"/>
            <a:ext cx="9067800" cy="4389120"/>
          </a:xfrm>
        </p:spPr>
        <p:txBody>
          <a:bodyPr rtlCol="0"/>
          <a:lstStyle/>
          <a:p>
            <a:pPr lvl="0" rtl="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GPA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88.6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（对，不是很高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…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105</a:t>
            </a:r>
          </a:p>
          <a:p>
            <a:pPr lvl="0" rtl="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324+3</a:t>
            </a: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两个科研（一个本基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一个校际科研）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三段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实习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5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1221323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语言考试小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tips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2995164"/>
            <a:ext cx="9067800" cy="4389120"/>
          </a:xfrm>
        </p:spPr>
        <p:txBody>
          <a:bodyPr rtlCol="0"/>
          <a:lstStyle/>
          <a:p>
            <a:pPr marL="0" lvl="0" indent="0" rtl="0">
              <a:buNone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TOEFL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听力很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重要，听力很重要，听力很重要！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跟读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TPO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蛮有用的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如果有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机会出去交换，或者暑校，对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TOEFL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帮助还是蛮大的，所以可以考虑先考个成绩，等交换回来再冲一次分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写作如果分不高的话（想我开始一样），可以考虑分类型背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篇左右的范文，直接背，背全文。写作例子很重要，编到人名的那种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3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1221323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语言考试小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tips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2995164"/>
            <a:ext cx="9067800" cy="4389120"/>
          </a:xfrm>
        </p:spPr>
        <p:txBody>
          <a:bodyPr rtlCol="0"/>
          <a:lstStyle/>
          <a:p>
            <a:pPr marL="0" lvl="0" indent="0" rtl="0">
              <a:buNone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GRE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数学可以看几套题，不要像我一样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…</a:t>
            </a:r>
          </a:p>
          <a:p>
            <a:pPr marL="0" lvl="0" indent="0" rtl="0">
              <a:buNone/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Verbal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部分，单词书不是很好背，建议直接刷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1100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题，一边刷题一边背单词，很有用！！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6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1221323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科研与实习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2995164"/>
            <a:ext cx="9067800" cy="4389120"/>
          </a:xfrm>
        </p:spPr>
        <p:txBody>
          <a:bodyPr rtlCol="0"/>
          <a:lstStyle/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科研至少有一个，本基大家应该都有，但这个有一点弱，可以在写的时候稍稍夸张所做的内容。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实习不要太短，最好在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个月以上，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个月更好。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MS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来说，这两个可能不是特别重要，但当条件相同的时候，这两项能帮助你录取，所以，还是要考虑的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6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1221323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生统申请的要点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2995164"/>
            <a:ext cx="9067800" cy="4389120"/>
          </a:xfrm>
        </p:spPr>
        <p:txBody>
          <a:bodyPr rtlCol="0"/>
          <a:lstStyle/>
          <a:p>
            <a:pPr marL="0" lvl="0" indent="0" rtl="0">
              <a:buNone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不要跟统计申请用一样的文书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最好再课程、科研、实习至少一个方面，包含生统的内容（可以去找美国学校的生统专业的课程，看课程设置，如果有相同的课，但是偏重不同的那种，可以考虑把你本身的课程，在文书中写成生统偏重的那种）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1221323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生统申请的要点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2995164"/>
            <a:ext cx="9067800" cy="4389120"/>
          </a:xfrm>
        </p:spPr>
        <p:txBody>
          <a:bodyPr rtlCol="0"/>
          <a:lstStyle/>
          <a:p>
            <a:pPr marL="0" lvl="0" indent="0" rtl="0">
              <a:buNone/>
            </a:pP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去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官网，详细了解课程内容和老师的科研内容，有两方面帮助：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写文书的时候，写为什么选择申请生统，不能直接说因为好申吧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…</a:t>
            </a:r>
          </a:p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部分生统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MS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的课程设置，基本都是统计的课，这个对想继续学统计的同学就很有利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lvl="0" indent="0" rtl="0">
              <a:buNone/>
            </a:pP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64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rrylishious 设计模板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447_TF03460632" id="{5A33EC82-406A-47E3-962B-836D225DD3C3}" vid="{B990B2C7-46BE-4ABF-BA51-B144CA9CDD5A}"/>
    </a:ext>
  </a:extLst>
</a:theme>
</file>

<file path=ppt/theme/theme2.xml><?xml version="1.0" encoding="utf-8"?>
<a:theme xmlns:a="http://schemas.openxmlformats.org/drawingml/2006/main" name="Office 主题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Berrylishious 设计幻灯片</Template>
  <TotalTime>113</TotalTime>
  <Words>846</Words>
  <Application>Microsoft Office PowerPoint</Application>
  <PresentationFormat>宽屏</PresentationFormat>
  <Paragraphs>84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Wingdings</vt:lpstr>
      <vt:lpstr>Wingdings 2</vt:lpstr>
      <vt:lpstr>Berrylishious 设计模板</vt:lpstr>
      <vt:lpstr>出国申请经验分享</vt:lpstr>
      <vt:lpstr>包括以下这些内容</vt:lpstr>
      <vt:lpstr>我的情况：</vt:lpstr>
      <vt:lpstr>我的情况：</vt:lpstr>
      <vt:lpstr>语言考试小tips</vt:lpstr>
      <vt:lpstr>语言考试小tips</vt:lpstr>
      <vt:lpstr>科研与实习</vt:lpstr>
      <vt:lpstr>生统申请的要点</vt:lpstr>
      <vt:lpstr>生统申请的要点</vt:lpstr>
      <vt:lpstr>交换的意义</vt:lpstr>
      <vt:lpstr>交换的意义</vt:lpstr>
      <vt:lpstr>申请和录取的时间线</vt:lpstr>
      <vt:lpstr>申请和录取的时间线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出国申请经验分享</dc:title>
  <dc:creator>xifan</dc:creator>
  <cp:lastModifiedBy>xifan</cp:lastModifiedBy>
  <cp:revision>11</cp:revision>
  <dcterms:created xsi:type="dcterms:W3CDTF">2018-05-22T11:06:02Z</dcterms:created>
  <dcterms:modified xsi:type="dcterms:W3CDTF">2018-05-23T09:50:50Z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