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4">
  <p:sldMasterIdLst>
    <p:sldMasterId id="2147483648" r:id="rId1"/>
  </p:sldMasterIdLst>
  <p:notesMasterIdLst>
    <p:notesMasterId r:id="rId18"/>
  </p:notesMasterIdLst>
  <p:sldIdLst>
    <p:sldId id="498" r:id="rId2"/>
    <p:sldId id="515" r:id="rId3"/>
    <p:sldId id="524" r:id="rId4"/>
    <p:sldId id="522" r:id="rId5"/>
    <p:sldId id="516" r:id="rId6"/>
    <p:sldId id="525" r:id="rId7"/>
    <p:sldId id="514" r:id="rId8"/>
    <p:sldId id="519" r:id="rId9"/>
    <p:sldId id="517" r:id="rId10"/>
    <p:sldId id="518" r:id="rId11"/>
    <p:sldId id="523" r:id="rId12"/>
    <p:sldId id="520" r:id="rId13"/>
    <p:sldId id="521" r:id="rId14"/>
    <p:sldId id="526" r:id="rId15"/>
    <p:sldId id="368" r:id="rId16"/>
    <p:sldId id="513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S PGothic" panose="020B0600070205080204" pitchFamily="34" charset="-128"/>
      <p:regular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" initials="XZ" lastIdx="1" clrIdx="0">
    <p:extLst>
      <p:ext uri="{19B8F6BF-5375-455C-9EA6-DF929625EA0E}">
        <p15:presenceInfo xmlns:p15="http://schemas.microsoft.com/office/powerpoint/2012/main" userId="X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3758" autoAdjust="0"/>
  </p:normalViewPr>
  <p:slideViewPr>
    <p:cSldViewPr>
      <p:cViewPr varScale="1">
        <p:scale>
          <a:sx n="117" d="100"/>
          <a:sy n="117" d="100"/>
        </p:scale>
        <p:origin x="1719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66DA-84CF-47E5-8105-9CB4C3E29A2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6AA56-F9B8-407C-BE06-C5F8DC0B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8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-12700" y="1606550"/>
            <a:ext cx="9156700" cy="2011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6967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BE6-12C2-4049-B75A-F35C027499F8}" type="datetime1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BA138E-80C4-4894-9C1B-D59106B0B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" y="6273376"/>
            <a:ext cx="211561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7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14DE-FC03-4712-A629-DE7FB2B5EB0D}" type="datetime1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7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8B1B-6C70-48E1-8B80-1C3BC685B8BD}" type="datetime1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3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-12700" y="-27384"/>
            <a:ext cx="9156700" cy="752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0" y="-27385"/>
            <a:ext cx="9156700" cy="752475"/>
          </a:xfrm>
        </p:spPr>
        <p:txBody>
          <a:bodyPr/>
          <a:lstStyle>
            <a:lvl1pPr algn="just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>
                <a:latin typeface="+mn-lt"/>
              </a:defRPr>
            </a:lvl1pPr>
            <a:lvl2pPr marL="742950" indent="-285750">
              <a:buFont typeface="Calibri" pitchFamily="34" charset="0"/>
              <a:buChar char="̶"/>
              <a:defRPr>
                <a:latin typeface="+mn-lt"/>
              </a:defRPr>
            </a:lvl2pPr>
            <a:lvl3pPr marL="1143000" indent="-228600">
              <a:buFont typeface="Calibri" pitchFamily="34" charset="0"/>
              <a:buChar char="̶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0F6A-1B75-4E8C-8302-44B72F6DE9ED}" type="datetime1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76F191-7782-4BF7-9517-296F3AABBB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" y="6273376"/>
            <a:ext cx="211561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1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C629-4945-49BD-A50C-CD8F6A45B550}" type="datetime1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9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D59B-45F9-4745-A18F-8E89A2A72675}" type="datetime1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7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09EC-2730-4DF7-BC00-D9A308F6C0B2}" type="datetime1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0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095A-E3E1-4907-83AB-7169460B4987}" type="datetime1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2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584E-2C81-4AD4-97D4-407C50B0F855}" type="datetime1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0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53C-A509-4C64-9CE6-A61F3A914CF0}" type="datetime1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2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E5E-D866-4F52-B19F-A1FA85EF8961}" type="datetime1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4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C8FE-744A-4AC1-AA0F-CDB90034E003}" type="datetime1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40E2-C57C-4051-87A9-560D5985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5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留学分享会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693153" y="3861048"/>
            <a:ext cx="7772400" cy="273630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王艺琁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北京师范大学统计学院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2020/5/17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3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5E91A-71E6-4DAD-AEDA-3F7CEF0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实习</a:t>
            </a:r>
            <a:r>
              <a:rPr lang="en-US" altLang="zh-CN" sz="3600" dirty="0"/>
              <a:t>&amp;</a:t>
            </a:r>
            <a:r>
              <a:rPr lang="zh-CN" altLang="en-US" sz="3600" dirty="0"/>
              <a:t>科研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B0E80-247B-4C4E-825E-D3E4C9D4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博士申请不需要实习，科研和数学课很重要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经济学博士申请者很少有</a:t>
            </a:r>
            <a:r>
              <a:rPr lang="en-US" altLang="zh-CN" sz="2800" dirty="0"/>
              <a:t>paper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硕士申请实习可能很重要（</a:t>
            </a:r>
            <a:r>
              <a:rPr lang="en-US" altLang="zh-CN" sz="2800" dirty="0"/>
              <a:t>DS, MFE, STAT, BA, etc.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统计学硕士申请</a:t>
            </a:r>
            <a:r>
              <a:rPr lang="en-US" altLang="zh-CN" sz="2800" dirty="0"/>
              <a:t>GPA</a:t>
            </a:r>
            <a:r>
              <a:rPr lang="zh-CN" altLang="en-US" sz="2800" dirty="0"/>
              <a:t>很重要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789FC-C284-480C-B1FD-DEDE552B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1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D1C8C-E2B3-4E17-87A4-24B6605B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怎么找实习</a:t>
            </a:r>
            <a:r>
              <a:rPr lang="en-US" altLang="zh-CN" sz="3600" dirty="0"/>
              <a:t>/</a:t>
            </a:r>
            <a:r>
              <a:rPr lang="zh-CN" altLang="en-US" sz="3600" dirty="0"/>
              <a:t>科研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7C78D-F8CC-4192-B6A3-F7C0FF45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实习：同学招继任，实习僧，公众号，公司网站，领英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科研：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发邮件（</a:t>
            </a:r>
            <a:r>
              <a:rPr lang="en-US" altLang="zh-CN" sz="2400" b="1" u="sng" dirty="0">
                <a:solidFill>
                  <a:srgbClr val="FF0000"/>
                </a:solidFill>
              </a:rPr>
              <a:t>It doesn’t matter to ask!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官方暑研项目：</a:t>
            </a:r>
            <a:r>
              <a:rPr lang="en-US" altLang="zh-CN" sz="2400" dirty="0"/>
              <a:t>CSST, </a:t>
            </a:r>
            <a:r>
              <a:rPr lang="en-US" altLang="zh-CN" sz="2400" dirty="0" err="1"/>
              <a:t>Mitacs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UAlberta</a:t>
            </a:r>
            <a:r>
              <a:rPr lang="zh-CN" altLang="en-US" sz="2400" dirty="0"/>
              <a:t>（竞争激烈，注意申请时间）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公司的</a:t>
            </a:r>
            <a:r>
              <a:rPr lang="en-US" altLang="zh-CN" sz="2400" dirty="0"/>
              <a:t>R&amp;D</a:t>
            </a:r>
            <a:r>
              <a:rPr lang="zh-CN" altLang="en-US" sz="2400" dirty="0"/>
              <a:t>岗位也</a:t>
            </a:r>
            <a:r>
              <a:rPr lang="zh-CN" altLang="en-US" sz="2400"/>
              <a:t>可以（如腾</a:t>
            </a:r>
            <a:r>
              <a:rPr lang="zh-CN" altLang="en-US" sz="2400" dirty="0"/>
              <a:t>讯，最好有成果）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常备</a:t>
            </a:r>
            <a:r>
              <a:rPr lang="en-US" altLang="zh-CN" sz="2400" dirty="0"/>
              <a:t>CV</a:t>
            </a:r>
            <a:r>
              <a:rPr lang="zh-CN" altLang="en-US" sz="2400" dirty="0"/>
              <a:t>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8D12A1-5C11-42E1-A6F2-E0BC4C6B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0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34F8-2586-4BC6-818F-59C5B704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奖学金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E6124-E6A2-40CE-9996-57F5B2D7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Merit-based</a:t>
            </a:r>
            <a:r>
              <a:rPr lang="zh-CN" altLang="en-US" sz="2400" dirty="0"/>
              <a:t>：基本不用自己申请，出录取结果的时候会告诉你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不是所有学校都有硕士的奖学金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CSC</a:t>
            </a:r>
            <a:r>
              <a:rPr lang="zh-CN" altLang="en-US" sz="2400" dirty="0"/>
              <a:t>：似乎没有硕士项目的资助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数额：看学校；有的是给钱，有的是</a:t>
            </a:r>
            <a:r>
              <a:rPr lang="en-US" altLang="zh-CN" sz="2400" dirty="0"/>
              <a:t>Tuition waive</a:t>
            </a:r>
            <a:r>
              <a:rPr lang="zh-CN" altLang="en-US" sz="2400" dirty="0"/>
              <a:t>，有的是</a:t>
            </a:r>
            <a:r>
              <a:rPr lang="en-US" altLang="zh-CN" sz="2400" dirty="0"/>
              <a:t>TA/RA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难易程度：看学校，看个人水平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0C80F-5F22-4E2F-85E1-E1E93574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72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89718-A150-4181-93A4-F066EAA4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问题整理（针对博士申请）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540A0-7421-49F7-A3FE-A1DB9E76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000298"/>
            <a:ext cx="8229600" cy="55250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各项要素排名：</a:t>
            </a:r>
            <a:endParaRPr lang="en-US" altLang="zh-CN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博士：推荐信 </a:t>
            </a:r>
            <a:r>
              <a:rPr lang="en-US" altLang="zh-CN" sz="2000" dirty="0"/>
              <a:t>&gt;&gt; major GPA = </a:t>
            </a:r>
            <a:r>
              <a:rPr lang="zh-CN" altLang="en-US" sz="2000" dirty="0"/>
              <a:t>科研 </a:t>
            </a:r>
            <a:r>
              <a:rPr lang="en-US" altLang="zh-CN" sz="2000" dirty="0"/>
              <a:t>&gt; GPA &gt; GT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硕士：注意实习的重要性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暑校的重要性？</a:t>
            </a:r>
            <a:endParaRPr lang="en-US" altLang="zh-CN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个人认为没有必要；暑研非常重要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交换的机会？</a:t>
            </a:r>
            <a:endParaRPr lang="en-US" altLang="zh-CN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学校的官方项目</a:t>
            </a:r>
            <a:r>
              <a:rPr lang="en-US" altLang="zh-CN" sz="2000" dirty="0"/>
              <a:t>+</a:t>
            </a:r>
            <a:r>
              <a:rPr lang="zh-CN" altLang="en-US" sz="2000" dirty="0"/>
              <a:t>自己申请；较为重要（海外学习能力，推荐信）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费用？</a:t>
            </a:r>
            <a:endParaRPr lang="en-US" altLang="zh-CN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博士几乎都是全奖（</a:t>
            </a:r>
            <a:r>
              <a:rPr lang="en-US" altLang="zh-CN" sz="2000" dirty="0" err="1"/>
              <a:t>fellowship+TA</a:t>
            </a:r>
            <a:r>
              <a:rPr lang="en-US" altLang="zh-CN" sz="2000" dirty="0"/>
              <a:t>/</a:t>
            </a:r>
            <a:r>
              <a:rPr lang="en-US" altLang="zh-CN" sz="2000" dirty="0" err="1"/>
              <a:t>RA+insurance+tuition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硕士要看学校和地区，差距较大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假期安排？</a:t>
            </a:r>
            <a:endParaRPr lang="en-US" altLang="zh-CN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实习</a:t>
            </a:r>
            <a:r>
              <a:rPr lang="en-US" altLang="zh-CN" sz="2000" dirty="0"/>
              <a:t>/</a:t>
            </a:r>
            <a:r>
              <a:rPr lang="zh-CN" altLang="en-US" sz="2000" dirty="0"/>
              <a:t>科研</a:t>
            </a:r>
            <a:r>
              <a:rPr lang="en-US" altLang="zh-CN" sz="2000" dirty="0"/>
              <a:t>/GT</a:t>
            </a:r>
            <a:r>
              <a:rPr lang="zh-CN" altLang="en-US" sz="2000" dirty="0"/>
              <a:t>（分人分年级，缺啥补啥）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7FB1F-5585-44A7-952E-E64C1488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FB868-41CE-453F-806C-46001770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心态和思想准备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359E8-1ED9-444D-8368-3CE7E572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PhD</a:t>
            </a:r>
            <a:r>
              <a:rPr lang="zh-CN" altLang="en-US" sz="2800" dirty="0"/>
              <a:t>全聚德很正常（所以要硕博搭配）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申不到</a:t>
            </a:r>
            <a:r>
              <a:rPr lang="en-US" altLang="zh-CN" sz="2800" dirty="0"/>
              <a:t>top</a:t>
            </a:r>
            <a:r>
              <a:rPr lang="zh-CN" altLang="en-US" sz="2800" dirty="0"/>
              <a:t>校很正常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焦虑是正常的，学会自我排解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申请的过程中学习、交流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C6B1F0-E6B5-44CB-9A8D-3B6E0561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2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留学分享会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55576" y="429309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70C0"/>
                </a:solidFill>
              </a:rPr>
              <a:t>桐花万里丹山路，雏凤清于老凤声。</a:t>
            </a:r>
            <a:endParaRPr lang="en-US" alt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9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29359-7ACA-413C-B597-934076A62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Q&amp;A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78C056-5F88-4F7C-B02A-CA733F754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783A5-DC2F-4595-BF90-4291ACBE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1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3454-D0B2-44AC-9B4C-1A125946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基本情况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6448C-BE1B-4CA4-812E-70A96EB7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12" y="1052736"/>
            <a:ext cx="8229600" cy="485740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申请方向：经济学（硕博） 、应用经济学（博）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Offer</a:t>
            </a:r>
            <a:r>
              <a:rPr lang="zh-CN" altLang="en-US" sz="2400" dirty="0"/>
              <a:t>情况：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Master</a:t>
            </a:r>
            <a:r>
              <a:rPr lang="zh-CN" altLang="en-US" sz="2400" dirty="0"/>
              <a:t>：</a:t>
            </a:r>
            <a:r>
              <a:rPr lang="en-US" altLang="zh-CN" sz="2400" dirty="0"/>
              <a:t>Duke MAE (15% </a:t>
            </a:r>
            <a:r>
              <a:rPr lang="en-US" altLang="zh-CN" sz="2400" dirty="0" err="1"/>
              <a:t>tw</a:t>
            </a:r>
            <a:r>
              <a:rPr lang="en-US" altLang="zh-CN" sz="2400" dirty="0"/>
              <a:t>), Tufts econ master (2.4w+grader), PSU econ master, UW-Madison econ master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PhD: OSU AEDE (5-year funding)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TOEFL=107, GRE=327+3.5, GPA=86.33 (UW-Madison=4.0)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推荐信：</a:t>
            </a:r>
            <a:r>
              <a:rPr lang="en-US" altLang="zh-CN" sz="2400" dirty="0"/>
              <a:t>BNU*1+UW-Madison*2+PSU*1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Paper*1</a:t>
            </a:r>
            <a:r>
              <a:rPr lang="zh-CN" altLang="en-US" sz="2400" dirty="0"/>
              <a:t>（申请时未发表）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8B0E7-B731-409D-8432-71C4556D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0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54FE9-C98F-42C5-882B-F87DC6E1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时间规划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A4844-C260-4CF8-854B-69E61D6B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908720"/>
            <a:ext cx="8229600" cy="547260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大一、大二、大三：</a:t>
            </a:r>
            <a:r>
              <a:rPr lang="en-US" altLang="zh-CN" sz="2400" dirty="0"/>
              <a:t>GPA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大一大二：</a:t>
            </a:r>
            <a:r>
              <a:rPr lang="en-US" altLang="zh-CN" sz="2400" dirty="0"/>
              <a:t>GT</a:t>
            </a:r>
            <a:r>
              <a:rPr lang="zh-CN" altLang="en-US" sz="2400" dirty="0"/>
              <a:t>（注意托福的有效期）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大三大四：科研</a:t>
            </a:r>
            <a:r>
              <a:rPr lang="en-US" altLang="zh-CN" sz="2400" dirty="0"/>
              <a:t>/</a:t>
            </a:r>
            <a:r>
              <a:rPr lang="zh-CN" altLang="en-US" sz="2400" dirty="0"/>
              <a:t>实习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=========================================================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大二下：托福出分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大二暑假：开始科研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大三下：出国交换、</a:t>
            </a:r>
            <a:r>
              <a:rPr lang="en-US" altLang="zh-CN" sz="2400" dirty="0"/>
              <a:t>GRE</a:t>
            </a:r>
            <a:r>
              <a:rPr lang="zh-CN" altLang="en-US" sz="2400" dirty="0"/>
              <a:t>出分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大三暑假：继续科研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8</a:t>
            </a:r>
            <a:r>
              <a:rPr lang="zh-CN" altLang="en-US" sz="2400" dirty="0"/>
              <a:t>月底</a:t>
            </a:r>
            <a:r>
              <a:rPr lang="en-US" altLang="zh-CN" sz="2400" dirty="0"/>
              <a:t>-10</a:t>
            </a:r>
            <a:r>
              <a:rPr lang="zh-CN" altLang="en-US" sz="2400" dirty="0"/>
              <a:t>月初：选校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9</a:t>
            </a:r>
            <a:r>
              <a:rPr lang="zh-CN" altLang="en-US" sz="2400" dirty="0"/>
              <a:t>月中</a:t>
            </a:r>
            <a:r>
              <a:rPr lang="en-US" altLang="zh-CN" sz="2400" dirty="0"/>
              <a:t>-11</a:t>
            </a:r>
            <a:r>
              <a:rPr lang="zh-CN" altLang="en-US" sz="2400" dirty="0"/>
              <a:t>月初：写文书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11</a:t>
            </a:r>
            <a:r>
              <a:rPr lang="zh-CN" altLang="en-US" sz="2400" dirty="0"/>
              <a:t>月中</a:t>
            </a:r>
            <a:r>
              <a:rPr lang="en-US" altLang="zh-CN" sz="2400" dirty="0"/>
              <a:t>-11</a:t>
            </a:r>
            <a:r>
              <a:rPr lang="zh-CN" altLang="en-US" sz="2400" dirty="0"/>
              <a:t>月底：填申请系统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AF0C3-D03A-4DB0-8103-C767ED99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4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2206C-8606-457C-9429-E626FF82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3D650-73C5-4E39-93FB-B1C944FD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本科大三暑研（费用最低，速度最快）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一年全职</a:t>
            </a:r>
            <a:r>
              <a:rPr lang="en-US" altLang="zh-CN" sz="2400" dirty="0"/>
              <a:t>RA</a:t>
            </a:r>
            <a:r>
              <a:rPr lang="zh-CN" altLang="en-US" sz="2400" dirty="0"/>
              <a:t>（存在风险，冲击</a:t>
            </a:r>
            <a:r>
              <a:rPr lang="en-US" altLang="zh-CN" sz="2400" dirty="0"/>
              <a:t>top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两年硕士做跳板（费用最高，稳妥，不一定能上</a:t>
            </a:r>
            <a:r>
              <a:rPr lang="en-US" altLang="zh-CN" sz="2400" dirty="0"/>
              <a:t>top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一年硕（</a:t>
            </a:r>
            <a:r>
              <a:rPr lang="en-US" altLang="zh-CN" sz="2400" dirty="0"/>
              <a:t>top</a:t>
            </a:r>
            <a:r>
              <a:rPr lang="zh-CN" altLang="en-US" sz="2400" dirty="0"/>
              <a:t>）</a:t>
            </a:r>
            <a:r>
              <a:rPr lang="en-US" altLang="zh-CN" sz="2400" dirty="0"/>
              <a:t>+</a:t>
            </a:r>
            <a:r>
              <a:rPr lang="zh-CN" altLang="en-US" sz="2400" dirty="0"/>
              <a:t>一年全职</a:t>
            </a:r>
            <a:r>
              <a:rPr lang="en-US" altLang="zh-CN" sz="2400" dirty="0"/>
              <a:t>RA</a:t>
            </a:r>
            <a:r>
              <a:rPr lang="zh-CN" altLang="en-US" sz="2400" dirty="0"/>
              <a:t>（较稳妥，冲击</a:t>
            </a:r>
            <a:r>
              <a:rPr lang="en-US" altLang="zh-CN" sz="2400" dirty="0"/>
              <a:t>top 15 PhD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案例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B5B7AD-2647-4EBA-A629-EF6B0247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0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A91F6-6B3A-432D-85E6-8355B187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选校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0C423-DA59-41C1-995B-0DAD796E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574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论坛（寄托天下、</a:t>
            </a:r>
            <a:r>
              <a:rPr lang="en-US" altLang="zh-CN" sz="2400" dirty="0" err="1"/>
              <a:t>ChaseDream</a:t>
            </a:r>
            <a:r>
              <a:rPr lang="zh-CN" altLang="en-US" sz="2400" dirty="0"/>
              <a:t>、一亩三分地、</a:t>
            </a:r>
            <a:r>
              <a:rPr lang="en-US" altLang="zh-CN" sz="2400" dirty="0" err="1"/>
              <a:t>gradcafe</a:t>
            </a:r>
            <a:r>
              <a:rPr lang="zh-CN" altLang="en-US" sz="2400" dirty="0"/>
              <a:t>、知乎）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老师、同学、朋友的建议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中介的建议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学长学姐的申请情况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选专业看兴趣</a:t>
            </a:r>
            <a:r>
              <a:rPr lang="en-US" altLang="zh-CN" sz="2400" dirty="0"/>
              <a:t>/</a:t>
            </a:r>
            <a:r>
              <a:rPr lang="zh-CN" altLang="en-US" sz="2400" dirty="0"/>
              <a:t>行情</a:t>
            </a:r>
            <a:r>
              <a:rPr lang="en-US" altLang="zh-CN" sz="2400" dirty="0"/>
              <a:t>/</a:t>
            </a:r>
            <a:r>
              <a:rPr lang="zh-CN" altLang="en-US" sz="2400" dirty="0"/>
              <a:t>发展机会</a:t>
            </a:r>
            <a:r>
              <a:rPr lang="en-US" altLang="zh-CN" sz="2400" dirty="0"/>
              <a:t>/</a:t>
            </a:r>
            <a:r>
              <a:rPr lang="zh-CN" altLang="en-US" sz="2400" dirty="0"/>
              <a:t>薪资（比较优势）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选国家</a:t>
            </a:r>
            <a:r>
              <a:rPr lang="en-US" altLang="zh-CN" sz="2400" dirty="0"/>
              <a:t>/</a:t>
            </a:r>
            <a:r>
              <a:rPr lang="zh-CN" altLang="en-US" sz="2400" dirty="0"/>
              <a:t>地区（东西海岸？英美新澳？）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811B5-E4FE-4A44-81B9-AB86D623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5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A91F6-6B3A-432D-85E6-8355B187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选校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0C423-DA59-41C1-995B-0DAD796E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选校看什么：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Placement</a:t>
            </a:r>
            <a:r>
              <a:rPr lang="zh-CN" altLang="en-US" sz="2400" dirty="0"/>
              <a:t>、平均薪资、岗位（中国人）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课程设置是否灵活，课程内容是否前沿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能不能上博士生的课？能不能跨院系选课？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教授对学生的态度，好不好找</a:t>
            </a:r>
            <a:r>
              <a:rPr lang="en-US" altLang="zh-CN" sz="2400" dirty="0"/>
              <a:t>RA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学费、奖学金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地理位置、实习机会、就业服务、校友网络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内部竞争是否激烈？申请难度？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就业</a:t>
            </a:r>
            <a:r>
              <a:rPr lang="en-US" altLang="zh-CN" sz="2400" dirty="0"/>
              <a:t>/</a:t>
            </a:r>
            <a:r>
              <a:rPr lang="zh-CN" altLang="en-US" sz="2400" dirty="0"/>
              <a:t>读博的选择余地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所在国家的工作签证政策（</a:t>
            </a:r>
            <a:r>
              <a:rPr lang="en-US" altLang="zh-CN" sz="2400" dirty="0"/>
              <a:t>OPT/H1B vs. PSW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811B5-E4FE-4A44-81B9-AB86D623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05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CAB33-2BC8-4262-872B-784760A9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标化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AC629-B502-4E15-B4C9-8C72A73F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GPA</a:t>
            </a:r>
            <a:r>
              <a:rPr lang="zh-CN" altLang="en-US" dirty="0"/>
              <a:t>（</a:t>
            </a:r>
            <a:r>
              <a:rPr lang="en-US" altLang="zh-CN" dirty="0"/>
              <a:t>Overall</a:t>
            </a:r>
            <a:r>
              <a:rPr lang="zh-CN" altLang="en-US" dirty="0"/>
              <a:t>，数学课，专业课）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TOEFL/IELTS</a:t>
            </a:r>
            <a:r>
              <a:rPr lang="zh-CN" altLang="en-US" dirty="0"/>
              <a:t>（写作、口语）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GRE</a:t>
            </a:r>
            <a:r>
              <a:rPr lang="zh-CN" altLang="en-US" dirty="0"/>
              <a:t> </a:t>
            </a:r>
            <a:r>
              <a:rPr lang="en-US" altLang="zh-CN" dirty="0"/>
              <a:t>(Q, AW)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背单词、刷题（考满分、小站托福）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标化分数影响奖学金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E42C8C-6724-41AD-80D4-E0A3297F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2628D-0F36-4276-A812-60417288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FC43C-6EFF-4F00-8A62-351400C07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数学课、计算机课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有难度的专业课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研究生课程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9A570-2441-4505-A01F-849ACB3F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6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ABB5C-D692-4FB0-8A61-5919ACFA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推荐信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9984E-72C6-481D-B8E4-3D9ACB4D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海外推荐信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选熟悉你的推荐人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推荐的内容和力度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推荐信是用能力和坚持写成的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</a:rPr>
              <a:t>客观而惊艳的赞美</a:t>
            </a:r>
            <a:r>
              <a:rPr lang="zh-CN" altLang="en-US" sz="28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F93FC4-EE78-497A-B63B-92B75693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40E2-C57C-4051-87A9-560D598577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7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831</Words>
  <Application>Microsoft Office PowerPoint</Application>
  <PresentationFormat>全屏显示(4:3)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Calibri</vt:lpstr>
      <vt:lpstr>Wingdings</vt:lpstr>
      <vt:lpstr>MS PGothic</vt:lpstr>
      <vt:lpstr>宋体</vt:lpstr>
      <vt:lpstr>Arial</vt:lpstr>
      <vt:lpstr>Office 主题​​</vt:lpstr>
      <vt:lpstr>留学分享会</vt:lpstr>
      <vt:lpstr>基本情况</vt:lpstr>
      <vt:lpstr>时间规划</vt:lpstr>
      <vt:lpstr>策略</vt:lpstr>
      <vt:lpstr>选校</vt:lpstr>
      <vt:lpstr>选校</vt:lpstr>
      <vt:lpstr>标化</vt:lpstr>
      <vt:lpstr>课程</vt:lpstr>
      <vt:lpstr>推荐信</vt:lpstr>
      <vt:lpstr>实习&amp;科研</vt:lpstr>
      <vt:lpstr>怎么找实习/科研</vt:lpstr>
      <vt:lpstr>奖学金</vt:lpstr>
      <vt:lpstr>问题整理（针对博士申请）</vt:lpstr>
      <vt:lpstr>心态和思想准备</vt:lpstr>
      <vt:lpstr>留学分享会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Zhang</dc:creator>
  <cp:lastModifiedBy>apple</cp:lastModifiedBy>
  <cp:revision>606</cp:revision>
  <dcterms:created xsi:type="dcterms:W3CDTF">2016-06-02T02:09:13Z</dcterms:created>
  <dcterms:modified xsi:type="dcterms:W3CDTF">2020-05-17T12:35:26Z</dcterms:modified>
</cp:coreProperties>
</file>