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9"/>
  </p:notesMasterIdLst>
  <p:sldIdLst>
    <p:sldId id="256" r:id="rId3"/>
    <p:sldId id="257" r:id="rId4"/>
    <p:sldId id="342" r:id="rId5"/>
    <p:sldId id="344" r:id="rId6"/>
    <p:sldId id="347" r:id="rId7"/>
    <p:sldId id="287" r:id="rId8"/>
    <p:sldId id="340" r:id="rId9"/>
    <p:sldId id="339" r:id="rId10"/>
    <p:sldId id="341" r:id="rId11"/>
    <p:sldId id="346" r:id="rId12"/>
    <p:sldId id="345" r:id="rId13"/>
    <p:sldId id="351" r:id="rId14"/>
    <p:sldId id="348" r:id="rId15"/>
    <p:sldId id="349" r:id="rId16"/>
    <p:sldId id="350" r:id="rId17"/>
    <p:sldId id="28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">
          <p15:clr>
            <a:srgbClr val="A4A3A4"/>
          </p15:clr>
        </p15:guide>
        <p15:guide id="3" pos="7355">
          <p15:clr>
            <a:srgbClr val="A4A3A4"/>
          </p15:clr>
        </p15:guide>
        <p15:guide id="4" orient="horz" pos="326">
          <p15:clr>
            <a:srgbClr val="A4A3A4"/>
          </p15:clr>
        </p15:guide>
        <p15:guide id="5" orient="horz" pos="3913">
          <p15:clr>
            <a:srgbClr val="A4A3A4"/>
          </p15:clr>
        </p15:guide>
        <p15:guide id="6" pos="3925">
          <p15:clr>
            <a:srgbClr val="A4A3A4"/>
          </p15:clr>
        </p15:guide>
        <p15:guide id="7" orient="horz" pos="550">
          <p15:clr>
            <a:srgbClr val="A4A3A4"/>
          </p15:clr>
        </p15:guide>
        <p15:guide id="8" orient="horz" pos="3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4" y="184"/>
      </p:cViewPr>
      <p:guideLst>
        <p:guide orient="horz" pos="2160"/>
        <p:guide pos="331"/>
        <p:guide pos="7355"/>
        <p:guide orient="horz" pos="326"/>
        <p:guide orient="horz" pos="3913"/>
        <p:guide pos="3925"/>
        <p:guide orient="horz" pos="550"/>
        <p:guide orient="horz" pos="37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061FEE-56D5-4BA9-AC75-184C9A67A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061FEE-56D5-4BA9-AC75-184C9A67A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061FEE-56D5-4BA9-AC75-184C9A67A8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tif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1111.tif"/>
          <p:cNvPicPr>
            <a:picLocks noChangeAspect="1" noChangeArrowheads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 bwMode="auto">
          <a:xfrm>
            <a:off x="0" y="0"/>
            <a:ext cx="12192000" cy="5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/>
          <p:nvPr userDrawn="1"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15938" y="-35500"/>
            <a:ext cx="558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此处输入标题内容</a:t>
            </a:r>
            <a:endParaRPr lang="en-US" altLang="zh-CN" sz="32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7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notesSlide" Target="../notesSlides/notesSlide3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8" Type="http://schemas.openxmlformats.org/officeDocument/2006/relationships/tags" Target="../tags/tag12.xml"/><Relationship Id="rId3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矩形 6"/>
          <p:cNvSpPr/>
          <p:nvPr>
            <p:custDataLst>
              <p:tags r:id="rId1"/>
            </p:custDataLst>
          </p:nvPr>
        </p:nvSpPr>
        <p:spPr>
          <a:xfrm>
            <a:off x="-6557" y="315144"/>
            <a:ext cx="12192000" cy="5214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库_矩形 4"/>
          <p:cNvSpPr/>
          <p:nvPr>
            <p:custDataLst>
              <p:tags r:id="rId2"/>
            </p:custDataLst>
          </p:nvPr>
        </p:nvSpPr>
        <p:spPr>
          <a:xfrm>
            <a:off x="0" y="5045075"/>
            <a:ext cx="12192000" cy="1812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库_矩形 8"/>
          <p:cNvSpPr/>
          <p:nvPr>
            <p:custDataLst>
              <p:tags r:id="rId3"/>
            </p:custDataLst>
          </p:nvPr>
        </p:nvSpPr>
        <p:spPr>
          <a:xfrm>
            <a:off x="0" y="5428615"/>
            <a:ext cx="12192000" cy="14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"/>
          <p:cNvSpPr txBox="1"/>
          <p:nvPr/>
        </p:nvSpPr>
        <p:spPr>
          <a:xfrm>
            <a:off x="4633109" y="4214085"/>
            <a:ext cx="292580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>
                    <a:lumMod val="95000"/>
                  </a:schemeClr>
                </a:solidFill>
                <a:latin typeface="方正小标宋简体" panose="03000509000000000000" charset="-122"/>
                <a:ea typeface="方正小标宋简体" panose="03000509000000000000" charset="-122"/>
              </a:rPr>
              <a:t>北京师范大学统计学院</a:t>
            </a:r>
            <a:endParaRPr lang="en-US" altLang="zh-CN" sz="2135" b="1" dirty="0">
              <a:solidFill>
                <a:schemeClr val="bg1">
                  <a:lumMod val="95000"/>
                </a:schemeClr>
              </a:solidFill>
              <a:latin typeface="方正小标宋简体" panose="03000509000000000000" charset="-122"/>
              <a:ea typeface="方正小标宋简体" panose="03000509000000000000" charset="-122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4307708" y="2387371"/>
            <a:ext cx="3576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方正小标宋简体" panose="03000509000000000000" charset="-122"/>
                <a:ea typeface="方正小标宋简体" panose="03000509000000000000" charset="-122"/>
                <a:cs typeface="方正小标宋简体" panose="03000509000000000000" charset="-122"/>
              </a:rPr>
              <a:t>留学交流会</a:t>
            </a:r>
          </a:p>
          <a:p>
            <a:pPr algn="ctr"/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方正小标宋简体" panose="03000509000000000000" charset="-122"/>
                <a:ea typeface="方正小标宋简体" panose="03000509000000000000" charset="-122"/>
                <a:cs typeface="方正小标宋简体" panose="03000509000000000000" charset="-122"/>
              </a:rPr>
              <a:t>2023.04.23</a:t>
            </a:r>
          </a:p>
        </p:txBody>
      </p:sp>
      <p:sp>
        <p:nvSpPr>
          <p:cNvPr id="15" name="矩形 14"/>
          <p:cNvSpPr/>
          <p:nvPr/>
        </p:nvSpPr>
        <p:spPr>
          <a:xfrm>
            <a:off x="4300799" y="5630913"/>
            <a:ext cx="3590290" cy="5708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统计学院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王承雨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9" y="837194"/>
            <a:ext cx="6664370" cy="204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3"/>
              <p:cNvSpPr txBox="1"/>
              <p:nvPr/>
            </p:nvSpPr>
            <p:spPr>
              <a:xfrm>
                <a:off x="986103" y="1042198"/>
                <a:ext cx="10218954" cy="4582157"/>
              </a:xfrm>
              <a:prstGeom prst="rect">
                <a:avLst/>
              </a:prstGeom>
              <a:noFill/>
            </p:spPr>
            <p:txBody>
              <a:bodyPr wrap="square" lIns="87765" tIns="43881" rIns="87765" bIns="43881" rtlCol="0">
                <a:spAutoFit/>
              </a:bodyPr>
              <a:lstStyle/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NUS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、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NTU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（金融工程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MFE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）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HKUST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（金融数学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MAFM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）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NUS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（数量金融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QF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）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NTU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、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NUS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、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HKU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、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CUHK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（金融科技</a:t>
                </a:r>
                <a:r>
                  <a:rPr lang="en-US" altLang="zh-CN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Fintech</a:t>
                </a:r>
                <a:r>
                  <a:rPr lang="zh-CN" altLang="en-US" sz="32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）</a:t>
                </a:r>
                <a:endParaRPr lang="zh-CN" altLang="en-US" sz="32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endParaRPr lang="en-US" altLang="zh-CN" sz="24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NTU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金工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=HKUST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金数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≈</m:t>
                    </m:r>
                  </m:oMath>
                </a14:m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NUS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金工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&gt;NUS QF&gt;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其余项目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endParaRPr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b="1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NTU MFE</a:t>
                </a:r>
                <a:r>
                  <a:rPr lang="zh-CN" altLang="en-US" sz="2000" b="1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：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与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CMU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有合作，第三学期可前往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CMU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，获得计算金融证书。需要雅思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7/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托福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105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NUS MFE：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需要雅思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7/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托福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100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，有提前批</a:t>
                </a: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HKUST MAFM：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可能需要面试。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1.5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年制，学费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HKD210,000</a:t>
                </a:r>
                <a:endParaRPr lang="en-US" altLang="zh-CN" sz="2000" b="1" dirty="0">
                  <a:latin typeface="FangSong" panose="02010609060101010101" pitchFamily="49" charset="-122"/>
                  <a:ea typeface="FangSong" panose="02010609060101010101" pitchFamily="49" charset="-122"/>
                  <a:sym typeface="+mn-ea"/>
                </a:endParaRP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NUS QF：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有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提前批，另有与上海交通大学合办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QF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项目（需要面试）</a:t>
                </a:r>
                <a:endParaRPr lang="en-US" altLang="zh-CN" sz="2000" b="1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 marL="342900" indent="-342900" algn="just">
                  <a:buFont typeface="Arial" panose="020B0604020202090204" pitchFamily="34" charset="0"/>
                  <a:buChar char="•"/>
                </a:pPr>
                <a:r>
                  <a:rPr lang="en-US" altLang="zh-CN" sz="2000" b="1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CUHK Fintech：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有</a:t>
                </a:r>
                <a:r>
                  <a:rPr lang="zh-CN" altLang="en-US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若干轮次，每轮截止后发放录取，留位费</a:t>
                </a:r>
                <a:r>
                  <a:rPr lang="en-US" altLang="zh-CN" sz="2000" dirty="0">
                    <a:latin typeface="FangSong" panose="02010609060101010101" pitchFamily="49" charset="-122"/>
                    <a:ea typeface="FangSong" panose="02010609060101010101" pitchFamily="49" charset="-122"/>
                    <a:sym typeface="+mn-ea"/>
                  </a:rPr>
                  <a:t>HKD150,000</a:t>
                </a:r>
              </a:p>
            </p:txBody>
          </p:sp>
        </mc:Choice>
        <mc:Fallback xmlns="">
          <p:sp>
            <p:nvSpPr>
              <p:cNvPr id="7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3" y="1042198"/>
                <a:ext cx="10218954" cy="4582157"/>
              </a:xfrm>
              <a:prstGeom prst="rect">
                <a:avLst/>
              </a:prstGeom>
              <a:blipFill>
                <a:blip r:embed="rId3"/>
                <a:stretch>
                  <a:fillRect l="-1365" t="-1934" r="-248" b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237" y="15875"/>
            <a:ext cx="256095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金融工程类项目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4642485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NTU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（数据科学与机器学习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DSML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  <a:endParaRPr lang="en-US" altLang="zh-CN" sz="32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HKUST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（大数据科技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BDT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、数据驱动建模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DDM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  <a:endParaRPr lang="zh-CN" altLang="en-US" sz="3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 DS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与统计项目相同，分为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Main Round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和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Clear Round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，需要笔试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面试，招生人数约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50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人</a:t>
            </a: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 DS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23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春季新开设项目，需要雅思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6.5/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托福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，包含春季入学和秋季入学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 DSML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有提前批，招生人数约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200+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HKUST DDM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滚动录取，需要笔试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面试（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-3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HKUST BDT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与计算机相关较多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237" y="15875"/>
            <a:ext cx="2560955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数据科学类项目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2920163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金融、管理、会计、商业分析、市场营销、工商管理、创业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HKUST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（信息系统管理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ISM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CUHK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（精算学与保险分析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ASI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NTU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（资产财富管理）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（可持续绿色金融、房地产、市场营销与洞察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MAI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、战略分析与创新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SAI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  <a:endParaRPr lang="zh-CN" altLang="en-US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、语言成绩、实习要求较高（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均需要雅思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7/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托福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100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大多需要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1-2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轮面试（机面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+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真人面）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1826" y="15875"/>
            <a:ext cx="468269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新加坡、中国香港商科类项目</a:t>
            </a:r>
          </a:p>
        </p:txBody>
      </p:sp>
    </p:spTree>
    <p:extLst>
      <p:ext uri="{BB962C8B-B14F-4D97-AF65-F5344CB8AC3E}">
        <p14:creationId xmlns:p14="http://schemas.microsoft.com/office/powerpoint/2010/main" val="6259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75397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004" y="15875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个人感想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7260" y="995680"/>
            <a:ext cx="1029462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重要性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无笔面试项目：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（大于其他）、院校、专业匹配度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有笔面试项目：笔试、面试；其余材料更多起到获取笔试资格的作用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留位费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新加坡通常为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RMB50,000+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；香港通常在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RMB100,000+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新加坡通常在次年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-4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月发放录取，香港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-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次年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4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月均会发放录取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早申请？晚申请？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早申请可能会带来高额留位费、晚申请可能剩余名额较少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竞争激烈程度（同一批次申请，失败后会进入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WL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，很难被捞）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建议早申：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 AE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CUHK Math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 Stat/DS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建议晚申：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CUHK Fintech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、英国部分项目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卷？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004" y="15875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个人感想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7260" y="995680"/>
            <a:ext cx="1029462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中介（全包）？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准备材料省时间、方便，中介老师负责填写网申，不会错过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DDL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保底项目选择？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免申请费项目（曼彻斯特大学、爱丁堡大学、澳洲部分项目）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中国香港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新加坡：申请多个项目联合保底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>
                <a:latin typeface="FangSong" panose="02010609060101010101" pitchFamily="49" charset="-122"/>
                <a:ea typeface="FangSong" panose="02010609060101010101" pitchFamily="49" charset="-122"/>
              </a:rPr>
              <a:t>申请费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通常为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S$50-100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NTU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通常为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S$20-50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香港通常为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HKD300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，部分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HKD500-800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HKUST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商学院）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保持心态平和（理性看待录取者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bg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获取信息的渠道（小红书、微博、微信公众号）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查看项目官网（获取课程信息、申请要求、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DDL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1416" y="15875"/>
            <a:ext cx="33007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</a:t>
            </a: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提前批申请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7260" y="995680"/>
            <a:ext cx="10294620" cy="513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慎重选择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一般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5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月开放申请，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9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月之前出结果。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10.1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开放正式批申请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包含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MFE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Stat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DSML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QF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Math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等，申请费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S$50</a:t>
            </a: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如录取，需要在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9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月和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月底分别支付两笔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S$5500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的留位费，此时美国项目大部分未出结果。提前批获录取的同学大概率会收到更好的项目的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offer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，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没有必要“保底”</a:t>
            </a: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如未录取：通常在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月底及之后被捞（在正式批提交的申请人通常在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月底发放录取），此时可能已有其他项目的录取并支付了留位费，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“提前”失去意义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建议提前批如申请失败后，再注册一个新的账号于正式批提交申请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 txBox="1"/>
          <p:nvPr/>
        </p:nvSpPr>
        <p:spPr>
          <a:xfrm>
            <a:off x="2343153" y="3006358"/>
            <a:ext cx="75057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感谢聆听</a:t>
            </a:r>
          </a:p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预祝各位同学申请季顺利！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769925"/>
            <a:ext cx="7300969" cy="2235675"/>
          </a:xfrm>
          <a:prstGeom prst="rect">
            <a:avLst/>
          </a:prstGeom>
        </p:spPr>
      </p:pic>
      <p:sp>
        <p:nvSpPr>
          <p:cNvPr id="2" name="PA_库_矩形 4"/>
          <p:cNvSpPr/>
          <p:nvPr>
            <p:custDataLst>
              <p:tags r:id="rId2"/>
            </p:custDataLst>
          </p:nvPr>
        </p:nvSpPr>
        <p:spPr>
          <a:xfrm>
            <a:off x="0" y="5045075"/>
            <a:ext cx="12192000" cy="1812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库_矩形 8"/>
          <p:cNvSpPr/>
          <p:nvPr>
            <p:custDataLst>
              <p:tags r:id="rId3"/>
            </p:custDataLst>
          </p:nvPr>
        </p:nvSpPr>
        <p:spPr>
          <a:xfrm>
            <a:off x="0" y="5428615"/>
            <a:ext cx="12192000" cy="14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77381" y="5630913"/>
            <a:ext cx="2437130" cy="105029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王承雨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160F0-0CCF-0086-F735-14301A821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714" y="-18429"/>
            <a:ext cx="2830286" cy="3842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五边形 50"/>
          <p:cNvSpPr/>
          <p:nvPr/>
        </p:nvSpPr>
        <p:spPr>
          <a:xfrm rot="5400000">
            <a:off x="5307213" y="-282800"/>
            <a:ext cx="1577573" cy="2112233"/>
          </a:xfrm>
          <a:prstGeom prst="homePlate">
            <a:avLst>
              <a:gd name="adj" fmla="val 229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4724" y="569972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个人背景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629222"/>
            <a:ext cx="10218954" cy="3274106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加权平均分：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87.20/100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（申请时）</a:t>
            </a:r>
            <a:endParaRPr lang="en-US" altLang="zh-CN" sz="23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算术平均分：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88.87/100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（申请时）</a:t>
            </a: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托福：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98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R23/L23/S25/W27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-2022.04.23</a:t>
            </a:r>
            <a:endParaRPr lang="zh-CN" altLang="en-US" sz="23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GRE</a:t>
            </a:r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315+3.5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V146+Q169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-2022.08.26</a:t>
            </a: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科研经历：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课程论文（统计学习、计量经济学、统计计算、建模、选修课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...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）</a:t>
            </a:r>
          </a:p>
          <a:p>
            <a:pPr algn="just"/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	    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本基（国创</a:t>
            </a:r>
            <a:r>
              <a:rPr lang="en-US" altLang="zh-CN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北创）</a:t>
            </a:r>
            <a:endParaRPr lang="en-US" altLang="zh-CN" sz="23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四段实习：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证券公司、保险公司、统计局</a:t>
            </a: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海外经历：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新加坡国立大学暑期课程、加州大学尔湾分校暑期课程</a:t>
            </a:r>
          </a:p>
          <a:p>
            <a:pPr algn="just"/>
            <a:r>
              <a:rPr lang="zh-CN" altLang="en-US" sz="23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其他：</a:t>
            </a:r>
            <a:r>
              <a:rPr lang="zh-CN" altLang="en-US" sz="23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  <a:sym typeface="微软雅黑" panose="020B0503020204020204" pitchFamily="34" charset="-122"/>
              </a:rPr>
              <a:t>寒假调研、暑期实践、团委（学生会）等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1491746" y="5876944"/>
            <a:ext cx="243959" cy="1788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五边形 50"/>
          <p:cNvSpPr/>
          <p:nvPr/>
        </p:nvSpPr>
        <p:spPr>
          <a:xfrm rot="5400000">
            <a:off x="5307213" y="-282800"/>
            <a:ext cx="1577573" cy="2112233"/>
          </a:xfrm>
          <a:prstGeom prst="homePlate">
            <a:avLst>
              <a:gd name="adj" fmla="val 229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4724" y="569972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5400000">
            <a:off x="1491746" y="5876944"/>
            <a:ext cx="243959" cy="1788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16" name="Freeform 198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0202172" y="4016691"/>
            <a:ext cx="277007" cy="366720"/>
          </a:xfrm>
          <a:custGeom>
            <a:avLst/>
            <a:gdLst>
              <a:gd name="T0" fmla="*/ 56 w 112"/>
              <a:gd name="T1" fmla="*/ 0 h 148"/>
              <a:gd name="T2" fmla="*/ 0 w 112"/>
              <a:gd name="T3" fmla="*/ 56 h 148"/>
              <a:gd name="T4" fmla="*/ 56 w 112"/>
              <a:gd name="T5" fmla="*/ 148 h 148"/>
              <a:gd name="T6" fmla="*/ 112 w 112"/>
              <a:gd name="T7" fmla="*/ 56 h 148"/>
              <a:gd name="T8" fmla="*/ 56 w 112"/>
              <a:gd name="T9" fmla="*/ 0 h 148"/>
              <a:gd name="T10" fmla="*/ 56 w 112"/>
              <a:gd name="T11" fmla="*/ 74 h 148"/>
              <a:gd name="T12" fmla="*/ 34 w 112"/>
              <a:gd name="T13" fmla="*/ 52 h 148"/>
              <a:gd name="T14" fmla="*/ 56 w 112"/>
              <a:gd name="T15" fmla="*/ 30 h 148"/>
              <a:gd name="T16" fmla="*/ 78 w 112"/>
              <a:gd name="T17" fmla="*/ 52 h 148"/>
              <a:gd name="T18" fmla="*/ 56 w 112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48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6" y="148"/>
                  <a:pt x="56" y="148"/>
                </a:cubicBezTo>
                <a:cubicBezTo>
                  <a:pt x="56" y="148"/>
                  <a:pt x="112" y="88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56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6" y="30"/>
                </a:cubicBezTo>
                <a:cubicBezTo>
                  <a:pt x="68" y="30"/>
                  <a:pt x="78" y="40"/>
                  <a:pt x="78" y="52"/>
                </a:cubicBezTo>
                <a:cubicBezTo>
                  <a:pt x="78" y="65"/>
                  <a:pt x="68" y="74"/>
                  <a:pt x="56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Freeform 198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501572" y="4016691"/>
            <a:ext cx="277007" cy="366720"/>
          </a:xfrm>
          <a:custGeom>
            <a:avLst/>
            <a:gdLst>
              <a:gd name="T0" fmla="*/ 56 w 112"/>
              <a:gd name="T1" fmla="*/ 0 h 148"/>
              <a:gd name="T2" fmla="*/ 0 w 112"/>
              <a:gd name="T3" fmla="*/ 56 h 148"/>
              <a:gd name="T4" fmla="*/ 56 w 112"/>
              <a:gd name="T5" fmla="*/ 148 h 148"/>
              <a:gd name="T6" fmla="*/ 112 w 112"/>
              <a:gd name="T7" fmla="*/ 56 h 148"/>
              <a:gd name="T8" fmla="*/ 56 w 112"/>
              <a:gd name="T9" fmla="*/ 0 h 148"/>
              <a:gd name="T10" fmla="*/ 56 w 112"/>
              <a:gd name="T11" fmla="*/ 74 h 148"/>
              <a:gd name="T12" fmla="*/ 34 w 112"/>
              <a:gd name="T13" fmla="*/ 52 h 148"/>
              <a:gd name="T14" fmla="*/ 56 w 112"/>
              <a:gd name="T15" fmla="*/ 30 h 148"/>
              <a:gd name="T16" fmla="*/ 78 w 112"/>
              <a:gd name="T17" fmla="*/ 52 h 148"/>
              <a:gd name="T18" fmla="*/ 56 w 112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48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6" y="148"/>
                  <a:pt x="56" y="148"/>
                </a:cubicBezTo>
                <a:cubicBezTo>
                  <a:pt x="56" y="148"/>
                  <a:pt x="112" y="88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56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6" y="30"/>
                </a:cubicBezTo>
                <a:cubicBezTo>
                  <a:pt x="68" y="30"/>
                  <a:pt x="78" y="40"/>
                  <a:pt x="78" y="52"/>
                </a:cubicBezTo>
                <a:cubicBezTo>
                  <a:pt x="78" y="65"/>
                  <a:pt x="68" y="74"/>
                  <a:pt x="56" y="74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332805" y="2239516"/>
            <a:ext cx="20461" cy="18414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32205" y="2239516"/>
            <a:ext cx="20461" cy="1841446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7474" y="2239516"/>
            <a:ext cx="20461" cy="180504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33550" y="2239516"/>
            <a:ext cx="18887" cy="1805049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30217" y="2239516"/>
            <a:ext cx="18887" cy="1811789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37899" y="2239516"/>
            <a:ext cx="20461" cy="1841446"/>
          </a:xfrm>
          <a:prstGeom prst="rect">
            <a:avLst/>
          </a:prstGeom>
          <a:solidFill>
            <a:srgbClr val="69A3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Freeform 198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807266" y="4016691"/>
            <a:ext cx="277007" cy="366720"/>
          </a:xfrm>
          <a:custGeom>
            <a:avLst/>
            <a:gdLst>
              <a:gd name="T0" fmla="*/ 56 w 112"/>
              <a:gd name="T1" fmla="*/ 0 h 148"/>
              <a:gd name="T2" fmla="*/ 0 w 112"/>
              <a:gd name="T3" fmla="*/ 56 h 148"/>
              <a:gd name="T4" fmla="*/ 56 w 112"/>
              <a:gd name="T5" fmla="*/ 148 h 148"/>
              <a:gd name="T6" fmla="*/ 112 w 112"/>
              <a:gd name="T7" fmla="*/ 56 h 148"/>
              <a:gd name="T8" fmla="*/ 56 w 112"/>
              <a:gd name="T9" fmla="*/ 0 h 148"/>
              <a:gd name="T10" fmla="*/ 56 w 112"/>
              <a:gd name="T11" fmla="*/ 74 h 148"/>
              <a:gd name="T12" fmla="*/ 34 w 112"/>
              <a:gd name="T13" fmla="*/ 52 h 148"/>
              <a:gd name="T14" fmla="*/ 56 w 112"/>
              <a:gd name="T15" fmla="*/ 30 h 148"/>
              <a:gd name="T16" fmla="*/ 78 w 112"/>
              <a:gd name="T17" fmla="*/ 52 h 148"/>
              <a:gd name="T18" fmla="*/ 56 w 112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48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6" y="148"/>
                  <a:pt x="56" y="148"/>
                </a:cubicBezTo>
                <a:cubicBezTo>
                  <a:pt x="56" y="148"/>
                  <a:pt x="112" y="88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56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6" y="30"/>
                </a:cubicBezTo>
                <a:cubicBezTo>
                  <a:pt x="68" y="30"/>
                  <a:pt x="78" y="40"/>
                  <a:pt x="78" y="52"/>
                </a:cubicBezTo>
                <a:cubicBezTo>
                  <a:pt x="78" y="65"/>
                  <a:pt x="68" y="74"/>
                  <a:pt x="56" y="74"/>
                </a:cubicBez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Freeform 199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098009" y="4016691"/>
            <a:ext cx="280155" cy="366720"/>
          </a:xfrm>
          <a:custGeom>
            <a:avLst/>
            <a:gdLst>
              <a:gd name="T0" fmla="*/ 57 w 113"/>
              <a:gd name="T1" fmla="*/ 0 h 148"/>
              <a:gd name="T2" fmla="*/ 0 w 113"/>
              <a:gd name="T3" fmla="*/ 56 h 148"/>
              <a:gd name="T4" fmla="*/ 57 w 113"/>
              <a:gd name="T5" fmla="*/ 148 h 148"/>
              <a:gd name="T6" fmla="*/ 113 w 113"/>
              <a:gd name="T7" fmla="*/ 56 h 148"/>
              <a:gd name="T8" fmla="*/ 57 w 113"/>
              <a:gd name="T9" fmla="*/ 0 h 148"/>
              <a:gd name="T10" fmla="*/ 57 w 113"/>
              <a:gd name="T11" fmla="*/ 74 h 148"/>
              <a:gd name="T12" fmla="*/ 34 w 113"/>
              <a:gd name="T13" fmla="*/ 52 h 148"/>
              <a:gd name="T14" fmla="*/ 57 w 113"/>
              <a:gd name="T15" fmla="*/ 30 h 148"/>
              <a:gd name="T16" fmla="*/ 79 w 113"/>
              <a:gd name="T17" fmla="*/ 52 h 148"/>
              <a:gd name="T18" fmla="*/ 57 w 113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48">
                <a:moveTo>
                  <a:pt x="57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7" y="148"/>
                  <a:pt x="57" y="148"/>
                </a:cubicBezTo>
                <a:cubicBezTo>
                  <a:pt x="57" y="148"/>
                  <a:pt x="113" y="88"/>
                  <a:pt x="113" y="56"/>
                </a:cubicBezTo>
                <a:cubicBezTo>
                  <a:pt x="113" y="25"/>
                  <a:pt x="88" y="0"/>
                  <a:pt x="57" y="0"/>
                </a:cubicBezTo>
                <a:close/>
                <a:moveTo>
                  <a:pt x="57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7" y="30"/>
                </a:cubicBezTo>
                <a:cubicBezTo>
                  <a:pt x="69" y="30"/>
                  <a:pt x="79" y="40"/>
                  <a:pt x="79" y="52"/>
                </a:cubicBezTo>
                <a:cubicBezTo>
                  <a:pt x="79" y="65"/>
                  <a:pt x="69" y="74"/>
                  <a:pt x="57" y="74"/>
                </a:cubicBez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Freeform 20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3399768" y="4016691"/>
            <a:ext cx="280155" cy="366720"/>
          </a:xfrm>
          <a:custGeom>
            <a:avLst/>
            <a:gdLst>
              <a:gd name="T0" fmla="*/ 57 w 113"/>
              <a:gd name="T1" fmla="*/ 0 h 148"/>
              <a:gd name="T2" fmla="*/ 0 w 113"/>
              <a:gd name="T3" fmla="*/ 56 h 148"/>
              <a:gd name="T4" fmla="*/ 57 w 113"/>
              <a:gd name="T5" fmla="*/ 148 h 148"/>
              <a:gd name="T6" fmla="*/ 113 w 113"/>
              <a:gd name="T7" fmla="*/ 56 h 148"/>
              <a:gd name="T8" fmla="*/ 57 w 113"/>
              <a:gd name="T9" fmla="*/ 0 h 148"/>
              <a:gd name="T10" fmla="*/ 57 w 113"/>
              <a:gd name="T11" fmla="*/ 74 h 148"/>
              <a:gd name="T12" fmla="*/ 34 w 113"/>
              <a:gd name="T13" fmla="*/ 52 h 148"/>
              <a:gd name="T14" fmla="*/ 57 w 113"/>
              <a:gd name="T15" fmla="*/ 30 h 148"/>
              <a:gd name="T16" fmla="*/ 79 w 113"/>
              <a:gd name="T17" fmla="*/ 52 h 148"/>
              <a:gd name="T18" fmla="*/ 57 w 113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48">
                <a:moveTo>
                  <a:pt x="57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7" y="148"/>
                  <a:pt x="57" y="148"/>
                </a:cubicBezTo>
                <a:cubicBezTo>
                  <a:pt x="57" y="148"/>
                  <a:pt x="113" y="88"/>
                  <a:pt x="113" y="56"/>
                </a:cubicBezTo>
                <a:cubicBezTo>
                  <a:pt x="113" y="25"/>
                  <a:pt x="88" y="0"/>
                  <a:pt x="57" y="0"/>
                </a:cubicBezTo>
                <a:close/>
                <a:moveTo>
                  <a:pt x="57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7" y="30"/>
                </a:cubicBezTo>
                <a:cubicBezTo>
                  <a:pt x="69" y="30"/>
                  <a:pt x="79" y="40"/>
                  <a:pt x="79" y="52"/>
                </a:cubicBezTo>
                <a:cubicBezTo>
                  <a:pt x="79" y="65"/>
                  <a:pt x="69" y="74"/>
                  <a:pt x="57" y="74"/>
                </a:cubicBez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Freeform 20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1706840" y="4016691"/>
            <a:ext cx="280155" cy="366720"/>
          </a:xfrm>
          <a:custGeom>
            <a:avLst/>
            <a:gdLst>
              <a:gd name="T0" fmla="*/ 56 w 113"/>
              <a:gd name="T1" fmla="*/ 0 h 148"/>
              <a:gd name="T2" fmla="*/ 0 w 113"/>
              <a:gd name="T3" fmla="*/ 56 h 148"/>
              <a:gd name="T4" fmla="*/ 56 w 113"/>
              <a:gd name="T5" fmla="*/ 148 h 148"/>
              <a:gd name="T6" fmla="*/ 113 w 113"/>
              <a:gd name="T7" fmla="*/ 56 h 148"/>
              <a:gd name="T8" fmla="*/ 56 w 113"/>
              <a:gd name="T9" fmla="*/ 0 h 148"/>
              <a:gd name="T10" fmla="*/ 56 w 113"/>
              <a:gd name="T11" fmla="*/ 74 h 148"/>
              <a:gd name="T12" fmla="*/ 34 w 113"/>
              <a:gd name="T13" fmla="*/ 52 h 148"/>
              <a:gd name="T14" fmla="*/ 56 w 113"/>
              <a:gd name="T15" fmla="*/ 30 h 148"/>
              <a:gd name="T16" fmla="*/ 78 w 113"/>
              <a:gd name="T17" fmla="*/ 52 h 148"/>
              <a:gd name="T18" fmla="*/ 56 w 113"/>
              <a:gd name="T19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48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8"/>
                  <a:pt x="56" y="148"/>
                  <a:pt x="56" y="148"/>
                </a:cubicBezTo>
                <a:cubicBezTo>
                  <a:pt x="56" y="148"/>
                  <a:pt x="113" y="88"/>
                  <a:pt x="113" y="56"/>
                </a:cubicBezTo>
                <a:cubicBezTo>
                  <a:pt x="113" y="25"/>
                  <a:pt x="87" y="0"/>
                  <a:pt x="56" y="0"/>
                </a:cubicBezTo>
                <a:close/>
                <a:moveTo>
                  <a:pt x="56" y="74"/>
                </a:moveTo>
                <a:cubicBezTo>
                  <a:pt x="44" y="74"/>
                  <a:pt x="34" y="65"/>
                  <a:pt x="34" y="52"/>
                </a:cubicBezTo>
                <a:cubicBezTo>
                  <a:pt x="34" y="40"/>
                  <a:pt x="44" y="30"/>
                  <a:pt x="56" y="30"/>
                </a:cubicBezTo>
                <a:cubicBezTo>
                  <a:pt x="69" y="30"/>
                  <a:pt x="78" y="40"/>
                  <a:pt x="78" y="52"/>
                </a:cubicBezTo>
                <a:cubicBezTo>
                  <a:pt x="78" y="65"/>
                  <a:pt x="69" y="74"/>
                  <a:pt x="56" y="74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Freeform 86"/>
          <p:cNvSpPr/>
          <p:nvPr>
            <p:custDataLst>
              <p:tags r:id="rId13"/>
            </p:custDataLst>
          </p:nvPr>
        </p:nvSpPr>
        <p:spPr bwMode="auto">
          <a:xfrm>
            <a:off x="9333378" y="2748671"/>
            <a:ext cx="2009873" cy="673630"/>
          </a:xfrm>
          <a:custGeom>
            <a:avLst/>
            <a:gdLst>
              <a:gd name="T0" fmla="*/ 1080 w 1277"/>
              <a:gd name="T1" fmla="*/ 428 h 428"/>
              <a:gd name="T2" fmla="*/ 0 w 1277"/>
              <a:gd name="T3" fmla="*/ 428 h 428"/>
              <a:gd name="T4" fmla="*/ 0 w 1277"/>
              <a:gd name="T5" fmla="*/ 239 h 428"/>
              <a:gd name="T6" fmla="*/ 0 w 1277"/>
              <a:gd name="T7" fmla="*/ 0 h 428"/>
              <a:gd name="T8" fmla="*/ 1080 w 1277"/>
              <a:gd name="T9" fmla="*/ 0 h 428"/>
              <a:gd name="T10" fmla="*/ 1277 w 1277"/>
              <a:gd name="T11" fmla="*/ 215 h 428"/>
              <a:gd name="T12" fmla="*/ 1080 w 1277"/>
              <a:gd name="T13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7" h="428">
                <a:moveTo>
                  <a:pt x="1080" y="428"/>
                </a:moveTo>
                <a:lnTo>
                  <a:pt x="0" y="428"/>
                </a:lnTo>
                <a:lnTo>
                  <a:pt x="0" y="239"/>
                </a:lnTo>
                <a:lnTo>
                  <a:pt x="0" y="0"/>
                </a:lnTo>
                <a:lnTo>
                  <a:pt x="1080" y="0"/>
                </a:lnTo>
                <a:lnTo>
                  <a:pt x="1277" y="215"/>
                </a:lnTo>
                <a:lnTo>
                  <a:pt x="1080" y="42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TextBox 243"/>
          <p:cNvSpPr txBox="1"/>
          <p:nvPr>
            <p:custDataLst>
              <p:tags r:id="rId14"/>
            </p:custDataLst>
          </p:nvPr>
        </p:nvSpPr>
        <p:spPr>
          <a:xfrm>
            <a:off x="9714865" y="2854960"/>
            <a:ext cx="1247140" cy="461645"/>
          </a:xfrm>
          <a:prstGeom prst="rect">
            <a:avLst/>
          </a:prstGeom>
          <a:solidFill>
            <a:srgbClr val="FFC000"/>
          </a:solidFill>
        </p:spPr>
        <p:txBody>
          <a:bodyPr wrap="square" lIns="90000" tIns="46800" rIns="90000" bIns="46800" rtlCol="0">
            <a:normAutofit fontScale="95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大四</a:t>
            </a:r>
          </a:p>
        </p:txBody>
      </p:sp>
      <p:sp>
        <p:nvSpPr>
          <p:cNvPr id="215" name="Rectangle 9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448272" y="2219055"/>
            <a:ext cx="1720275" cy="20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Rectangle 9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47672" y="2219055"/>
            <a:ext cx="1720275" cy="2046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9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00159" y="2219055"/>
            <a:ext cx="1720275" cy="20461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9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707252" y="2219055"/>
            <a:ext cx="1721849" cy="20461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9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78735" y="2219055"/>
            <a:ext cx="1721849" cy="20461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ectangle 9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053367" y="2219055"/>
            <a:ext cx="1720275" cy="20461"/>
          </a:xfrm>
          <a:prstGeom prst="rect">
            <a:avLst/>
          </a:prstGeom>
          <a:solidFill>
            <a:srgbClr val="69A3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6"/>
          <p:cNvSpPr/>
          <p:nvPr>
            <p:custDataLst>
              <p:tags r:id="rId21"/>
            </p:custDataLst>
          </p:nvPr>
        </p:nvSpPr>
        <p:spPr>
          <a:xfrm>
            <a:off x="880458" y="2150804"/>
            <a:ext cx="155900" cy="155900"/>
          </a:xfrm>
          <a:prstGeom prst="ellipse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Isosceles Triangle 244"/>
          <p:cNvSpPr/>
          <p:nvPr>
            <p:custDataLst>
              <p:tags r:id="rId22"/>
            </p:custDataLst>
          </p:nvPr>
        </p:nvSpPr>
        <p:spPr>
          <a:xfrm rot="5400000">
            <a:off x="11140174" y="2171827"/>
            <a:ext cx="155900" cy="10757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TextBox 222"/>
          <p:cNvSpPr txBox="1"/>
          <p:nvPr>
            <p:custDataLst>
              <p:tags r:id="rId23"/>
            </p:custDataLst>
          </p:nvPr>
        </p:nvSpPr>
        <p:spPr>
          <a:xfrm>
            <a:off x="875320" y="4383405"/>
            <a:ext cx="1939979" cy="673100"/>
          </a:xfrm>
          <a:prstGeom prst="rect">
            <a:avLst/>
          </a:prstGeom>
          <a:noFill/>
        </p:spPr>
        <p:txBody>
          <a:bodyPr wrap="square" bIns="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300" normalizeH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确定留学意向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300" normalizeH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上好专业</a:t>
            </a:r>
            <a:r>
              <a:rPr lang="zh-CN" altLang="en-US" sz="1600" b="1" spc="3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zh-CN" altLang="en-US" sz="1600" b="1" i="0" u="none" strike="noStrike" kern="1200" cap="none" spc="300" normalizeH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</a:p>
        </p:txBody>
      </p:sp>
      <p:sp>
        <p:nvSpPr>
          <p:cNvPr id="210" name="Freeform 86"/>
          <p:cNvSpPr/>
          <p:nvPr>
            <p:custDataLst>
              <p:tags r:id="rId24"/>
            </p:custDataLst>
          </p:nvPr>
        </p:nvSpPr>
        <p:spPr bwMode="auto">
          <a:xfrm>
            <a:off x="7632778" y="2748671"/>
            <a:ext cx="2009873" cy="673630"/>
          </a:xfrm>
          <a:custGeom>
            <a:avLst/>
            <a:gdLst>
              <a:gd name="T0" fmla="*/ 1080 w 1277"/>
              <a:gd name="T1" fmla="*/ 428 h 428"/>
              <a:gd name="T2" fmla="*/ 0 w 1277"/>
              <a:gd name="T3" fmla="*/ 428 h 428"/>
              <a:gd name="T4" fmla="*/ 0 w 1277"/>
              <a:gd name="T5" fmla="*/ 239 h 428"/>
              <a:gd name="T6" fmla="*/ 0 w 1277"/>
              <a:gd name="T7" fmla="*/ 0 h 428"/>
              <a:gd name="T8" fmla="*/ 1080 w 1277"/>
              <a:gd name="T9" fmla="*/ 0 h 428"/>
              <a:gd name="T10" fmla="*/ 1277 w 1277"/>
              <a:gd name="T11" fmla="*/ 215 h 428"/>
              <a:gd name="T12" fmla="*/ 1080 w 1277"/>
              <a:gd name="T13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7" h="428">
                <a:moveTo>
                  <a:pt x="1080" y="428"/>
                </a:moveTo>
                <a:lnTo>
                  <a:pt x="0" y="428"/>
                </a:lnTo>
                <a:lnTo>
                  <a:pt x="0" y="239"/>
                </a:lnTo>
                <a:lnTo>
                  <a:pt x="0" y="0"/>
                </a:lnTo>
                <a:lnTo>
                  <a:pt x="1080" y="0"/>
                </a:lnTo>
                <a:lnTo>
                  <a:pt x="1277" y="215"/>
                </a:lnTo>
                <a:lnTo>
                  <a:pt x="1080" y="428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TextBox 242"/>
          <p:cNvSpPr txBox="1"/>
          <p:nvPr>
            <p:custDataLst>
              <p:tags r:id="rId25"/>
            </p:custDataLst>
          </p:nvPr>
        </p:nvSpPr>
        <p:spPr>
          <a:xfrm>
            <a:off x="7880350" y="2782570"/>
            <a:ext cx="1497965" cy="598170"/>
          </a:xfrm>
          <a:prstGeom prst="rect">
            <a:avLst/>
          </a:prstGeom>
          <a:solidFill>
            <a:srgbClr val="9BBB59"/>
          </a:solidFill>
        </p:spPr>
        <p:txBody>
          <a:bodyPr wrap="square" lIns="90000" tIns="46800" rIns="90000" bIns="46800" rtlCol="0">
            <a:normAutofit fontScale="8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大四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暑假</a:t>
            </a:r>
          </a:p>
        </p:txBody>
      </p:sp>
      <p:sp>
        <p:nvSpPr>
          <p:cNvPr id="90" name="Freeform 86"/>
          <p:cNvSpPr/>
          <p:nvPr>
            <p:custDataLst>
              <p:tags r:id="rId26"/>
            </p:custDataLst>
          </p:nvPr>
        </p:nvSpPr>
        <p:spPr bwMode="auto">
          <a:xfrm>
            <a:off x="5938472" y="2748671"/>
            <a:ext cx="2009873" cy="673630"/>
          </a:xfrm>
          <a:custGeom>
            <a:avLst/>
            <a:gdLst>
              <a:gd name="T0" fmla="*/ 1080 w 1277"/>
              <a:gd name="T1" fmla="*/ 428 h 428"/>
              <a:gd name="T2" fmla="*/ 0 w 1277"/>
              <a:gd name="T3" fmla="*/ 428 h 428"/>
              <a:gd name="T4" fmla="*/ 0 w 1277"/>
              <a:gd name="T5" fmla="*/ 239 h 428"/>
              <a:gd name="T6" fmla="*/ 0 w 1277"/>
              <a:gd name="T7" fmla="*/ 0 h 428"/>
              <a:gd name="T8" fmla="*/ 1080 w 1277"/>
              <a:gd name="T9" fmla="*/ 0 h 428"/>
              <a:gd name="T10" fmla="*/ 1277 w 1277"/>
              <a:gd name="T11" fmla="*/ 215 h 428"/>
              <a:gd name="T12" fmla="*/ 1080 w 1277"/>
              <a:gd name="T13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7" h="428">
                <a:moveTo>
                  <a:pt x="1080" y="428"/>
                </a:moveTo>
                <a:lnTo>
                  <a:pt x="0" y="428"/>
                </a:lnTo>
                <a:lnTo>
                  <a:pt x="0" y="239"/>
                </a:lnTo>
                <a:lnTo>
                  <a:pt x="0" y="0"/>
                </a:lnTo>
                <a:lnTo>
                  <a:pt x="1080" y="0"/>
                </a:lnTo>
                <a:lnTo>
                  <a:pt x="1277" y="215"/>
                </a:lnTo>
                <a:lnTo>
                  <a:pt x="1080" y="428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TextBox 241"/>
          <p:cNvSpPr txBox="1"/>
          <p:nvPr>
            <p:custDataLst>
              <p:tags r:id="rId27"/>
            </p:custDataLst>
          </p:nvPr>
        </p:nvSpPr>
        <p:spPr>
          <a:xfrm>
            <a:off x="6320155" y="2854960"/>
            <a:ext cx="1247140" cy="461645"/>
          </a:xfrm>
          <a:prstGeom prst="rect">
            <a:avLst/>
          </a:prstGeom>
          <a:solidFill>
            <a:srgbClr val="69A35B"/>
          </a:solidFill>
        </p:spPr>
        <p:txBody>
          <a:bodyPr wrap="square" lIns="90000" tIns="46800" rIns="90000" bIns="46800" rtlCol="0">
            <a:normAutofit fontScale="95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大三</a:t>
            </a:r>
          </a:p>
        </p:txBody>
      </p:sp>
      <p:sp>
        <p:nvSpPr>
          <p:cNvPr id="187" name="Freeform 183"/>
          <p:cNvSpPr/>
          <p:nvPr>
            <p:custDataLst>
              <p:tags r:id="rId28"/>
            </p:custDataLst>
          </p:nvPr>
        </p:nvSpPr>
        <p:spPr bwMode="auto">
          <a:xfrm>
            <a:off x="4232363" y="2748671"/>
            <a:ext cx="2008299" cy="673630"/>
          </a:xfrm>
          <a:custGeom>
            <a:avLst/>
            <a:gdLst>
              <a:gd name="T0" fmla="*/ 1078 w 1276"/>
              <a:gd name="T1" fmla="*/ 428 h 428"/>
              <a:gd name="T2" fmla="*/ 0 w 1276"/>
              <a:gd name="T3" fmla="*/ 428 h 428"/>
              <a:gd name="T4" fmla="*/ 0 w 1276"/>
              <a:gd name="T5" fmla="*/ 0 h 428"/>
              <a:gd name="T6" fmla="*/ 1078 w 1276"/>
              <a:gd name="T7" fmla="*/ 0 h 428"/>
              <a:gd name="T8" fmla="*/ 1276 w 1276"/>
              <a:gd name="T9" fmla="*/ 215 h 428"/>
              <a:gd name="T10" fmla="*/ 1078 w 1276"/>
              <a:gd name="T11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6" h="428">
                <a:moveTo>
                  <a:pt x="1078" y="428"/>
                </a:moveTo>
                <a:lnTo>
                  <a:pt x="0" y="428"/>
                </a:lnTo>
                <a:lnTo>
                  <a:pt x="0" y="0"/>
                </a:lnTo>
                <a:lnTo>
                  <a:pt x="1078" y="0"/>
                </a:lnTo>
                <a:lnTo>
                  <a:pt x="1276" y="215"/>
                </a:lnTo>
                <a:lnTo>
                  <a:pt x="1078" y="428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240"/>
          <p:cNvSpPr txBox="1"/>
          <p:nvPr>
            <p:custDataLst>
              <p:tags r:id="rId29"/>
            </p:custDataLst>
          </p:nvPr>
        </p:nvSpPr>
        <p:spPr>
          <a:xfrm>
            <a:off x="4479290" y="2782570"/>
            <a:ext cx="1497965" cy="598170"/>
          </a:xfrm>
          <a:prstGeom prst="rect">
            <a:avLst/>
          </a:prstGeom>
          <a:solidFill>
            <a:srgbClr val="1AA3AA"/>
          </a:solidFill>
        </p:spPr>
        <p:txBody>
          <a:bodyPr wrap="square" lIns="90000" tIns="46800" rIns="90000" bIns="46800" rtlCol="0">
            <a:normAutofit fontScale="8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大三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暑假</a:t>
            </a:r>
          </a:p>
        </p:txBody>
      </p:sp>
      <p:sp>
        <p:nvSpPr>
          <p:cNvPr id="192" name="Freeform 188"/>
          <p:cNvSpPr/>
          <p:nvPr>
            <p:custDataLst>
              <p:tags r:id="rId30"/>
            </p:custDataLst>
          </p:nvPr>
        </p:nvSpPr>
        <p:spPr bwMode="auto">
          <a:xfrm>
            <a:off x="2535697" y="2748671"/>
            <a:ext cx="2009873" cy="673630"/>
          </a:xfrm>
          <a:custGeom>
            <a:avLst/>
            <a:gdLst>
              <a:gd name="T0" fmla="*/ 1080 w 1277"/>
              <a:gd name="T1" fmla="*/ 428 h 428"/>
              <a:gd name="T2" fmla="*/ 0 w 1277"/>
              <a:gd name="T3" fmla="*/ 428 h 428"/>
              <a:gd name="T4" fmla="*/ 0 w 1277"/>
              <a:gd name="T5" fmla="*/ 0 h 428"/>
              <a:gd name="T6" fmla="*/ 1080 w 1277"/>
              <a:gd name="T7" fmla="*/ 0 h 428"/>
              <a:gd name="T8" fmla="*/ 1277 w 1277"/>
              <a:gd name="T9" fmla="*/ 215 h 428"/>
              <a:gd name="T10" fmla="*/ 1080 w 1277"/>
              <a:gd name="T11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7" h="428">
                <a:moveTo>
                  <a:pt x="1080" y="428"/>
                </a:moveTo>
                <a:lnTo>
                  <a:pt x="0" y="428"/>
                </a:lnTo>
                <a:lnTo>
                  <a:pt x="0" y="0"/>
                </a:lnTo>
                <a:lnTo>
                  <a:pt x="1080" y="0"/>
                </a:lnTo>
                <a:lnTo>
                  <a:pt x="1277" y="215"/>
                </a:lnTo>
                <a:lnTo>
                  <a:pt x="1080" y="428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239"/>
          <p:cNvSpPr txBox="1"/>
          <p:nvPr>
            <p:custDataLst>
              <p:tags r:id="rId31"/>
            </p:custDataLst>
          </p:nvPr>
        </p:nvSpPr>
        <p:spPr>
          <a:xfrm>
            <a:off x="2917190" y="2854960"/>
            <a:ext cx="1247140" cy="461645"/>
          </a:xfrm>
          <a:prstGeom prst="rect">
            <a:avLst/>
          </a:prstGeom>
          <a:solidFill>
            <a:srgbClr val="3498DB"/>
          </a:solidFill>
        </p:spPr>
        <p:txBody>
          <a:bodyPr wrap="square" lIns="90000" tIns="46800" rIns="90000" bIns="46800" rtlCol="0">
            <a:normAutofit fontScale="95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大二</a:t>
            </a:r>
          </a:p>
        </p:txBody>
      </p:sp>
      <p:sp>
        <p:nvSpPr>
          <p:cNvPr id="197" name="Freeform 193"/>
          <p:cNvSpPr/>
          <p:nvPr>
            <p:custDataLst>
              <p:tags r:id="rId32"/>
            </p:custDataLst>
          </p:nvPr>
        </p:nvSpPr>
        <p:spPr bwMode="auto">
          <a:xfrm>
            <a:off x="841194" y="2748671"/>
            <a:ext cx="2008299" cy="673630"/>
          </a:xfrm>
          <a:custGeom>
            <a:avLst/>
            <a:gdLst>
              <a:gd name="T0" fmla="*/ 1078 w 1276"/>
              <a:gd name="T1" fmla="*/ 428 h 428"/>
              <a:gd name="T2" fmla="*/ 0 w 1276"/>
              <a:gd name="T3" fmla="*/ 428 h 428"/>
              <a:gd name="T4" fmla="*/ 123 w 1276"/>
              <a:gd name="T5" fmla="*/ 215 h 428"/>
              <a:gd name="T6" fmla="*/ 0 w 1276"/>
              <a:gd name="T7" fmla="*/ 0 h 428"/>
              <a:gd name="T8" fmla="*/ 1078 w 1276"/>
              <a:gd name="T9" fmla="*/ 0 h 428"/>
              <a:gd name="T10" fmla="*/ 1276 w 1276"/>
              <a:gd name="T11" fmla="*/ 215 h 428"/>
              <a:gd name="T12" fmla="*/ 1078 w 1276"/>
              <a:gd name="T13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6" h="428">
                <a:moveTo>
                  <a:pt x="1078" y="428"/>
                </a:moveTo>
                <a:lnTo>
                  <a:pt x="0" y="428"/>
                </a:lnTo>
                <a:lnTo>
                  <a:pt x="123" y="215"/>
                </a:lnTo>
                <a:lnTo>
                  <a:pt x="0" y="0"/>
                </a:lnTo>
                <a:lnTo>
                  <a:pt x="1078" y="0"/>
                </a:lnTo>
                <a:lnTo>
                  <a:pt x="1276" y="215"/>
                </a:lnTo>
                <a:lnTo>
                  <a:pt x="1078" y="428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5"/>
          <p:cNvSpPr txBox="1"/>
          <p:nvPr>
            <p:custDataLst>
              <p:tags r:id="rId33"/>
            </p:custDataLst>
          </p:nvPr>
        </p:nvSpPr>
        <p:spPr>
          <a:xfrm>
            <a:off x="1221740" y="2854960"/>
            <a:ext cx="1247140" cy="461645"/>
          </a:xfrm>
          <a:prstGeom prst="rect">
            <a:avLst/>
          </a:prstGeom>
          <a:solidFill>
            <a:srgbClr val="1F74AD"/>
          </a:solidFill>
        </p:spPr>
        <p:txBody>
          <a:bodyPr wrap="square" lIns="90000" tIns="46800" rIns="90000" bIns="46800" rtlCol="0">
            <a:normAutofit fontScale="95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大一</a:t>
            </a:r>
          </a:p>
        </p:txBody>
      </p:sp>
      <p:sp>
        <p:nvSpPr>
          <p:cNvPr id="71" name="TextBox 222"/>
          <p:cNvSpPr txBox="1"/>
          <p:nvPr>
            <p:custDataLst>
              <p:tags r:id="rId34"/>
            </p:custDataLst>
          </p:nvPr>
        </p:nvSpPr>
        <p:spPr>
          <a:xfrm>
            <a:off x="2785745" y="4383405"/>
            <a:ext cx="1524635" cy="673100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97500"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spc="3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</a:t>
            </a:r>
          </a:p>
          <a:p>
            <a:pPr lvl="0" algn="ctr">
              <a:lnSpc>
                <a:spcPct val="120000"/>
              </a:lnSpc>
              <a:defRPr/>
            </a:pPr>
            <a:r>
              <a:rPr lang="zh-CN" altLang="en-US" b="1" spc="3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托福</a:t>
            </a:r>
            <a:r>
              <a:rPr lang="en-US" altLang="zh-CN" b="1" spc="3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spc="3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雅思</a:t>
            </a:r>
          </a:p>
        </p:txBody>
      </p:sp>
      <p:sp>
        <p:nvSpPr>
          <p:cNvPr id="74" name="TextBox 222"/>
          <p:cNvSpPr txBox="1"/>
          <p:nvPr>
            <p:custDataLst>
              <p:tags r:id="rId35"/>
            </p:custDataLst>
          </p:nvPr>
        </p:nvSpPr>
        <p:spPr>
          <a:xfrm>
            <a:off x="4493811" y="4383411"/>
            <a:ext cx="1524736" cy="43038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暑校</a:t>
            </a:r>
            <a:r>
              <a:rPr lang="en-US" altLang="zh-CN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</a:p>
        </p:txBody>
      </p:sp>
      <p:sp>
        <p:nvSpPr>
          <p:cNvPr id="77" name="TextBox 222"/>
          <p:cNvSpPr txBox="1"/>
          <p:nvPr>
            <p:custDataLst>
              <p:tags r:id="rId36"/>
            </p:custDataLst>
          </p:nvPr>
        </p:nvSpPr>
        <p:spPr>
          <a:xfrm>
            <a:off x="6202045" y="4383405"/>
            <a:ext cx="1524635" cy="758190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上好专业课准备</a:t>
            </a:r>
            <a:r>
              <a:rPr lang="en-US" altLang="zh-CN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</a:t>
            </a:r>
          </a:p>
        </p:txBody>
      </p:sp>
      <p:sp>
        <p:nvSpPr>
          <p:cNvPr id="80" name="TextBox 222"/>
          <p:cNvSpPr txBox="1"/>
          <p:nvPr>
            <p:custDataLst>
              <p:tags r:id="rId37"/>
            </p:custDataLst>
          </p:nvPr>
        </p:nvSpPr>
        <p:spPr>
          <a:xfrm>
            <a:off x="7910195" y="4383405"/>
            <a:ext cx="1524635" cy="673100"/>
          </a:xfrm>
          <a:prstGeom prst="rect">
            <a:avLst/>
          </a:prstGeom>
          <a:noFill/>
        </p:spPr>
        <p:txBody>
          <a:bodyPr wrap="square" bIns="0" rtlCol="0" anchor="b" anchorCtr="0">
            <a:normAutofit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实习、准备申请材料</a:t>
            </a:r>
          </a:p>
        </p:txBody>
      </p:sp>
      <p:sp>
        <p:nvSpPr>
          <p:cNvPr id="83" name="TextBox 222"/>
          <p:cNvSpPr txBox="1"/>
          <p:nvPr>
            <p:custDataLst>
              <p:tags r:id="rId38"/>
            </p:custDataLst>
          </p:nvPr>
        </p:nvSpPr>
        <p:spPr>
          <a:xfrm>
            <a:off x="9617920" y="4383411"/>
            <a:ext cx="1524736" cy="430389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spc="30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投递申请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55" y="873760"/>
            <a:ext cx="10753090" cy="5867400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6008"/>
            <a:ext cx="10218954" cy="5443931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大一：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保证专业课</a:t>
            </a:r>
            <a:r>
              <a:rPr lang="en-US" altLang="zh-CN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（数分、高代、统导、物理 学分分值很高）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力争英语免修</a:t>
            </a:r>
            <a:endParaRPr lang="zh-CN" altLang="en-US" sz="2400" b="1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大二：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申请国创（北创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本基）、刷分（网课）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备考托福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雅思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暑期实习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大三：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备考</a:t>
            </a:r>
            <a:r>
              <a:rPr lang="en-US" altLang="zh-CN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GRE</a:t>
            </a:r>
            <a:endParaRPr lang="zh-CN" altLang="en-US" sz="24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专业课较多、提升（稳定）</a:t>
            </a:r>
            <a:r>
              <a:rPr lang="en-US" altLang="zh-CN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endParaRPr lang="zh-CN" altLang="en-US" sz="24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日常实习（</a:t>
            </a:r>
            <a:r>
              <a:rPr lang="en-US" altLang="zh-CN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title</a:t>
            </a: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、岗位匹配度）、暑期实习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准备申请材料、开始选校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6181" y="0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申请建议</a:t>
            </a:r>
          </a:p>
        </p:txBody>
      </p: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F198123D-235B-2C54-105A-F7B10999D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4" y="2150388"/>
            <a:ext cx="4838700" cy="241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55" y="873760"/>
            <a:ext cx="10753090" cy="5867400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90" y="990600"/>
            <a:ext cx="10022205" cy="5750560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</a:rPr>
              <a:t>申请必备材料：</a:t>
            </a:r>
            <a:endParaRPr lang="zh-CN" altLang="en-US" sz="2400" b="1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前三年成绩单（中文</a:t>
            </a: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英文）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证明（</a:t>
            </a: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4.0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制</a:t>
            </a: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百分制）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身份证、护照、港澳通行证复印件、证件照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在学证明（仅一个月有效，提交申请前准备即可）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存款证明</a:t>
            </a: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家长出资证明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推荐信（至少</a:t>
            </a:r>
            <a:r>
              <a:rPr lang="en-US" altLang="zh-CN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封）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语言成绩成绩单</a:t>
            </a:r>
            <a:endParaRPr lang="zh-CN" altLang="en-US" sz="24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还应准备的材料：</a:t>
            </a:r>
            <a:endParaRPr lang="zh-CN" altLang="en-US" sz="2400" b="1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CV（个人简历）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PS（个人陈述，主要介绍本人经历、选择该学校该项目的原因、未来职业规划等）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实习证明（需中英文）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000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其他材料：</a:t>
            </a:r>
            <a:endParaRPr lang="zh-CN" altLang="en-US" sz="2400" b="1" dirty="0">
              <a:solidFill>
                <a:srgbClr val="FF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竞赛获奖证书、奖学金证书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社会实践证明等</a:t>
            </a:r>
            <a:endParaRPr lang="zh-CN" altLang="en-US" sz="24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6181" y="0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3043274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经济方向：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应用经济学（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AE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）、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管理经济学（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MME-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英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经济学（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MEcon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）、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经济学、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经济学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统计（数学、数据科学）方向：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统计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数据科学与机器学习、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分析学、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统计、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数据驱动建模、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数学、美国西北大学统计、曼彻斯特大学统计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金融工程（金融科技、金融数学）方向：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金融数学（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MAFM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）、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金融科技（</a:t>
            </a:r>
            <a:r>
              <a:rPr lang="en-US" altLang="zh-CN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Fintech</a:t>
            </a:r>
            <a:r>
              <a:rPr lang="zh-CN" altLang="en-US" sz="2400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）、曼彻斯特大学金融数学</a:t>
            </a: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金融科技、</a:t>
            </a:r>
            <a:r>
              <a:rPr lang="en-US" altLang="zh-CN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数量金融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6181" y="0"/>
            <a:ext cx="154178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申请总结</a:t>
            </a:r>
          </a:p>
        </p:txBody>
      </p:sp>
      <p:sp>
        <p:nvSpPr>
          <p:cNvPr id="10" name="文本框 13"/>
          <p:cNvSpPr txBox="1"/>
          <p:nvPr/>
        </p:nvSpPr>
        <p:spPr>
          <a:xfrm>
            <a:off x="986790" y="4084320"/>
            <a:ext cx="4055745" cy="2303145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NTU应用经济学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NTU管理经济学（中文）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NUS统计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HKUST金融数学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CUHK金融科技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曼彻斯特大学金融数学</a:t>
            </a:r>
            <a:endParaRPr lang="zh-CN" altLang="en-US" sz="2400" b="1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5870575" y="4084320"/>
            <a:ext cx="4678045" cy="2303145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11.16-12.29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Batch 1.1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12.10-3.16</a:t>
            </a:r>
          </a:p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7.2-4.4</a:t>
            </a:r>
          </a:p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11.15-1.12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Round 1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10.26-1.12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Round 2</a:t>
            </a:r>
            <a:r>
              <a:rPr lang="zh-CN" altLang="en-US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indent="0" algn="just"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11.6-12.13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5196840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新加坡国立大学（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）、南洋理工大学（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香港大学（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）、香港中文大学（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）、香港科技大学（</a:t>
            </a: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香港城市大学（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CityU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）、香港理工大学（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PolyU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Rolling/Round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随申请随发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offer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直至录满为止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截止后统一审理（新加坡此类较多）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学费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RMB100,000-RMB400,000+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生活费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S$1400-S$2500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（租房）、生活费约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S$800-S$1200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学制（毕业证时间可能会影响秋招）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年、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1.5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年、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1-2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年都有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；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大部分可灵活选择毕业时间（除港科）</a:t>
            </a:r>
            <a:endParaRPr lang="zh-CN" altLang="en-US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语言成绩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雅思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6.5/7+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、托福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90+/100+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GRE315+/320+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GMAT(680+/700+?)</a:t>
            </a: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6227" y="15875"/>
            <a:ext cx="3611886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新加坡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中国香港留学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4151270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HKU</a:t>
            </a:r>
            <a:endParaRPr lang="zh-CN" altLang="en-US" sz="3200" b="1" dirty="0">
              <a:latin typeface="FangSong" panose="02010609060101010101" pitchFamily="49" charset="-122"/>
              <a:ea typeface="FangSong" panose="02010609060101010101" pitchFamily="49" charset="-122"/>
              <a:sym typeface="+mn-ea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NTU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（分析学）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NUS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CUHK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（数学）</a:t>
            </a: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统计：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Main Round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Clear Round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，需要笔试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+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面试，招生人数约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50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人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统计、数学：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分为提前批申请和正式批申请。提前批如录取，需要分两次支付各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5500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新币的留位费（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9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月、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月底）。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统计招生人数约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300</a:t>
            </a:r>
            <a:endParaRPr lang="zh-CN" altLang="en-US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数学：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尽早申请，适合保底，学费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HKD125000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NTU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分析学：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招生人数约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30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人，需要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GRE315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、托福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92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、雅思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6.5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099" y="15875"/>
            <a:ext cx="22212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统计学类项目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9403" y="874017"/>
            <a:ext cx="10753195" cy="5435304"/>
          </a:xfrm>
          <a:prstGeom prst="rect">
            <a:avLst/>
          </a:prstGeom>
          <a:noFill/>
          <a:ln w="12700">
            <a:solidFill>
              <a:srgbClr val="072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>
            <a:off x="5265967" y="1124744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65967" y="548680"/>
            <a:ext cx="1660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3"/>
          <p:cNvSpPr txBox="1"/>
          <p:nvPr/>
        </p:nvSpPr>
        <p:spPr>
          <a:xfrm>
            <a:off x="986738" y="1042198"/>
            <a:ext cx="10218954" cy="5136155"/>
          </a:xfrm>
          <a:prstGeom prst="rect">
            <a:avLst/>
          </a:prstGeom>
          <a:noFill/>
        </p:spPr>
        <p:txBody>
          <a:bodyPr wrap="square" lIns="87765" tIns="43881" rIns="87765" bIns="43881" rtlCol="0">
            <a:spAutoFit/>
          </a:bodyPr>
          <a:lstStyle/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AE&amp;QE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endParaRPr lang="zh-CN" altLang="en-US" sz="3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（管理经济学中</a:t>
            </a:r>
            <a:r>
              <a:rPr lang="en-US" altLang="zh-CN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英）</a:t>
            </a:r>
            <a:endParaRPr lang="zh-CN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本科课程：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宏观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/</a:t>
            </a:r>
            <a:r>
              <a:rPr lang="zh-CN" altLang="en-US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微观经济学、计量经济学、商务与经济统计、宏观经济统计分析、金融统计学</a:t>
            </a:r>
            <a:r>
              <a:rPr lang="en-US" altLang="zh-CN" sz="2400" dirty="0">
                <a:latin typeface="FangSong" panose="02010609060101010101" pitchFamily="49" charset="-122"/>
                <a:ea typeface="FangSong" panose="02010609060101010101" pitchFamily="49" charset="-122"/>
              </a:rPr>
              <a:t>...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en-US" altLang="zh-CN"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NUS AE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8.1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开放申请，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比较看重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GPA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，滚动录取。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另有研究型方向项目（</a:t>
            </a: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QE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0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 AE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分为若干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Batch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，同一批次统一审理、需要填写专业课成绩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CUHK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经济学：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需要面试，滚动录取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HKUST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经济学：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招生规模比较小、对理工科背景有偏好</a:t>
            </a: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HKU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经济学：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商学院、学费较贵、班级规模大。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另有研究型</a:t>
            </a: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Track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Theory/Research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US" altLang="zh-CN" sz="2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endParaRPr lang="zh-CN" altLang="en-US" sz="20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NTU MME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lang="en-US" altLang="zh-CN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年制项目，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中文班（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7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月、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11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月入学）、英文班（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7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月、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月入学），不能申请延期毕业。申请难度相对较低（近年变卷了）</a:t>
            </a:r>
          </a:p>
        </p:txBody>
      </p:sp>
      <p:sp>
        <p:nvSpPr>
          <p:cNvPr id="9" name="矩形 8"/>
          <p:cNvSpPr/>
          <p:nvPr/>
        </p:nvSpPr>
        <p:spPr>
          <a:xfrm rot="5400000">
            <a:off x="5813924" y="-5829394"/>
            <a:ext cx="564150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1320" t="27365" b="11888"/>
          <a:stretch>
            <a:fillRect/>
          </a:stretch>
        </p:blipFill>
        <p:spPr>
          <a:xfrm>
            <a:off x="9137530" y="12700"/>
            <a:ext cx="3024394" cy="63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100" y="15875"/>
            <a:ext cx="2221230" cy="50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经济学类项目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C6D465B-D175-47FE-8F9A-F974EC8C98A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-24-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9_5*m_h_i*1_2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9_5*m_h_i*1_3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9_5*m_h_i*1_4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9_5*m_h_i*1_4_2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9_5*m_h_i*1_3_2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9_5*m_h_i*1_2_2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9_5*m_h_i*1_1_2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00189_5*m_h_i*1_6_3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200189_5*m_h_i*1_6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200189_5*m_h_i*1_6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200189_5*m_h_i*1_5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9"/>
  <p:tag name="KSO_WM_UNI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9_5*m_h_i*1_1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9_5*m_h_i*1_2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9_5*m_h_i*1_3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9_5*m_h_i*1_4_4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9_5*m_h_i*1_1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200189_5*m_h_i*1_6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9_5*m_h_a*1_1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200189_5*m_h_i*1_5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9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200189_5*m_h_i*1_5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9_5*m_h_i*1_4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8"/>
  <p:tag name="KSO_WM_UNI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9_5*m_h_i*1_4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9_5*m_h_i*1_3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9_5*m_h_i*1_3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9_5*m_h_i*1_2_5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9_5*m_h_i*1_2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9_5*m_h_i*1_1_6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9_5*m_h_i*1_1_7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9_5*m_h_a*1_2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9_5*m_h_a*1_3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9_5*m_h_a*1_4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00189_5*m_h_a*1_5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200189_5*m_h_a*1_6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0189_5*m_h_i*1_6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0189_5*m_h_i*1_5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9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7"/>
  <p:tag name="KSO_WM_UNIT_ID" val="diagram20200189_5*m_h_i*1_6_7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10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0189_5*m_h_i*1_5_2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9"/>
  <p:tag name="KSO_WM_UNI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9_5*m_h_i*1_1_1"/>
  <p:tag name="KSO_WM_TEMPLATE_CATEGORY" val="diagram"/>
  <p:tag name="KSO_WM_TEMPLATE_INDEX" val="20200189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heme/theme1.xml><?xml version="1.0" encoding="utf-8"?>
<a:theme xmlns:a="http://schemas.openxmlformats.org/drawingml/2006/main" name="自定义设计方案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LvyhTools保存的主题色-20170426-1905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422</TotalTime>
  <Words>1758</Words>
  <Application>Microsoft Macintosh PowerPoint</Application>
  <PresentationFormat>宽屏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方正小标宋简体</vt:lpstr>
      <vt:lpstr>FangSong</vt:lpstr>
      <vt:lpstr>华康俪金黑W8(P)</vt:lpstr>
      <vt:lpstr>微软雅黑</vt:lpstr>
      <vt:lpstr>Agency FB</vt:lpstr>
      <vt:lpstr>Arial</vt:lpstr>
      <vt:lpstr>Cambria Math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4-24-3</dc:title>
  <dc:creator>QQ1801380800</dc:creator>
  <cp:keywords>MC</cp:keywords>
  <dc:description>欢迎定制PPT-QQ1801380800</dc:description>
  <cp:lastModifiedBy>#WANG CHENGYU#</cp:lastModifiedBy>
  <cp:revision>104</cp:revision>
  <dcterms:created xsi:type="dcterms:W3CDTF">2023-04-21T12:41:31Z</dcterms:created>
  <dcterms:modified xsi:type="dcterms:W3CDTF">2023-04-23T08:06:27Z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46E0F7C349794FED8C5212DD11F5E4F3</vt:lpwstr>
  </property>
  <property fmtid="{D5CDD505-2E9C-101B-9397-08002B2CF9AE}" pid="3" name="KSOProductBuildVer">
    <vt:lpwstr>2052-3.9.1.6204</vt:lpwstr>
  </property>
</Properties>
</file>