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0"/>
  </p:notesMasterIdLst>
  <p:sldIdLst>
    <p:sldId id="257" r:id="rId2"/>
    <p:sldId id="298" r:id="rId3"/>
    <p:sldId id="303" r:id="rId4"/>
    <p:sldId id="304" r:id="rId5"/>
    <p:sldId id="306" r:id="rId6"/>
    <p:sldId id="305" r:id="rId7"/>
    <p:sldId id="307" r:id="rId8"/>
    <p:sldId id="30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28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FAA0A-C65C-4CD6-8DD9-EE9A39A3F70E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72768-2831-462C-93CB-083B00A55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538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72768-2831-462C-93CB-083B00A556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2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72768-2831-462C-93CB-083B00A556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819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72768-2831-462C-93CB-083B00A556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59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72768-2831-462C-93CB-083B00A556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54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72768-2831-462C-93CB-083B00A556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348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72768-2831-462C-93CB-083B00A556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358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72768-2831-462C-93CB-083B00A556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90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72768-2831-462C-93CB-083B00A556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53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53FEE-9853-4748-9F21-8725FF151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30DC6D-ECE3-4245-AA04-EE1C8722F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94590D-553D-4441-963F-58F3D0BC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48CB-5725-44C2-BE8D-F8F2CDE2268D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686D1-3A7F-4D1E-A46A-DC9294CC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662EB4-C9C0-43E8-A64D-D8253B9D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93B4-9F15-48AA-9AA9-4E4A81ACC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53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CF9A0-2AF2-4639-B828-F24676D91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3E478C-E03F-481A-835D-06A304784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743EE0-4F90-4395-B93B-1F39F261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48CB-5725-44C2-BE8D-F8F2CDE2268D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7A8CEF-1A12-4BE5-BBC2-223EBB2B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F63EBB-E3F3-42C6-AB54-D86F621CB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93B4-9F15-48AA-9AA9-4E4A81ACC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5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992A1A-6F06-44CF-9EE3-98414DE4A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67ACE2-DE53-4B7F-8718-DBD9C6983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CC2A57-1BF3-4809-A5BC-D6838827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48CB-5725-44C2-BE8D-F8F2CDE2268D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A2AB6-A9C6-42E7-A807-CFCC4E52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6BC9DC-39BC-410C-9D05-0AAF60D6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93B4-9F15-48AA-9AA9-4E4A81ACC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2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23FD7-E66B-4667-965C-0C8D2B7D5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BA850-5FC6-4F04-96F9-5EBFB7D01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C70E40-D4E7-4301-B20F-1A1EA5CD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48CB-5725-44C2-BE8D-F8F2CDE2268D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E73C8-2D50-41C1-AB53-A9022595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AADB4-F306-4BC3-A003-E4ECCA04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93B4-9F15-48AA-9AA9-4E4A81ACC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42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E5F3-9803-4458-B2AF-6C0475E1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0E9F02-001A-45BE-9EF2-FD7D832E5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CD7BB9-2379-416E-8E9B-7068DDEF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48CB-5725-44C2-BE8D-F8F2CDE2268D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06A2F-0012-4BDC-921C-9A100B471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62811F-8C20-4925-BDF7-CE8ED84D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93B4-9F15-48AA-9AA9-4E4A81ACC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07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D9F33-C784-41FC-A20D-D21C1DAD6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6CFBC-187E-44D6-80CE-41DCBAF7D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C88A00-C3B3-41A9-ACF7-B506C8582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505AA9-7580-4AAF-83BA-D4B8B59EB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48CB-5725-44C2-BE8D-F8F2CDE2268D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97CA9C-E7AA-4B1A-AB61-72C8F39C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206401-4CA4-4042-B63A-140BDB4A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93B4-9F15-48AA-9AA9-4E4A81ACC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04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69625-6A20-4AF8-A253-E3AE8E51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1C1053-11FF-408F-882B-347CB2695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BA3E44-5389-4553-894C-5841F759D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5F5821-B29E-4E41-A33D-7F8724BCA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DC5281-2552-4AB6-B631-D221BC7BA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1F4FBB-DF0E-4D77-B4BF-4BB2672D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48CB-5725-44C2-BE8D-F8F2CDE2268D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473EF0-9671-4859-80EB-9021D4037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74B718-8151-47EC-99DD-324E25C5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93B4-9F15-48AA-9AA9-4E4A81ACC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32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DF3CD-AB13-41A6-BB70-7E31C193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DDCBB1-CD8F-41B1-92F8-92356900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48CB-5725-44C2-BE8D-F8F2CDE2268D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D77DD8-9017-43F8-8188-CD420E287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52EAFB-0065-4D31-9A72-30B4AD88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93B4-9F15-48AA-9AA9-4E4A81ACC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65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14957E-9EC1-4CF1-BFE9-327B64A7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48CB-5725-44C2-BE8D-F8F2CDE2268D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E6A1AB-1180-4BD5-806F-0D543636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D70250-7A90-4F9E-8EDA-0A587947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93B4-9F15-48AA-9AA9-4E4A81ACC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39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75899-ED90-4682-BDA5-E368D0330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B79F7-6086-4D64-B24C-FCF6BDA73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735067-189C-41C0-BFC2-BF7DDA7C0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1C5E25-50FD-4B49-8E46-6121FC36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48CB-5725-44C2-BE8D-F8F2CDE2268D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24FD13-A1B9-4E91-AF91-A8C9C200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06DC2F-12E0-4CA5-A84D-021A2D15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93B4-9F15-48AA-9AA9-4E4A81ACC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86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62645-7440-4BB2-B6BC-BCE1B9080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7B2215-17E9-4E8F-926F-34320535D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D6B51C-D085-4FCD-A593-C9DBE1348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0874A2-CCE7-4DC8-AB4D-CE9A1BCF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48CB-5725-44C2-BE8D-F8F2CDE2268D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7BBF0A-CE67-4F69-976B-F95E8105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BEDABE-4B6E-4F3B-A2B6-F192B2AF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93B4-9F15-48AA-9AA9-4E4A81ACC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4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D9EEC0-ACDF-4377-AF21-8DA00D50D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76ACDA-56B0-496D-BF01-55132E680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47690B-15DA-4E0C-B163-B8991FC55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348CB-5725-44C2-BE8D-F8F2CDE2268D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DD46A-F2A0-4D9C-B143-5E6A773F8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57FD5-B0FE-481C-884F-254E10CA2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D93B4-9F15-48AA-9AA9-4E4A81ACC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94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5266163-CD2D-4471-8CE2-74E084ABC026}"/>
              </a:ext>
            </a:extLst>
          </p:cNvPr>
          <p:cNvSpPr/>
          <p:nvPr/>
        </p:nvSpPr>
        <p:spPr>
          <a:xfrm>
            <a:off x="0" y="-173459"/>
            <a:ext cx="12325611" cy="651353"/>
          </a:xfrm>
          <a:prstGeom prst="rect">
            <a:avLst/>
          </a:prstGeom>
          <a:solidFill>
            <a:srgbClr val="6828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1EF932-A1ED-4AE3-9755-FC27A421C548}"/>
              </a:ext>
            </a:extLst>
          </p:cNvPr>
          <p:cNvSpPr/>
          <p:nvPr/>
        </p:nvSpPr>
        <p:spPr>
          <a:xfrm>
            <a:off x="-66806" y="6344433"/>
            <a:ext cx="12325611" cy="651353"/>
          </a:xfrm>
          <a:prstGeom prst="rect">
            <a:avLst/>
          </a:prstGeom>
          <a:solidFill>
            <a:srgbClr val="6828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D6E1AF-F507-4BFF-86C7-F5D0E34BFAA9}"/>
              </a:ext>
            </a:extLst>
          </p:cNvPr>
          <p:cNvSpPr txBox="1"/>
          <p:nvPr/>
        </p:nvSpPr>
        <p:spPr>
          <a:xfrm>
            <a:off x="4612259" y="2026168"/>
            <a:ext cx="2967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i="0" dirty="0">
                <a:solidFill>
                  <a:srgbClr val="68280C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Adobe Devanagari" panose="02040503050201020203" pitchFamily="18" charset="0"/>
              </a:rPr>
              <a:t>留学分享</a:t>
            </a:r>
            <a:endParaRPr lang="en-US" altLang="zh-CN" sz="5400" b="1" i="0" dirty="0">
              <a:solidFill>
                <a:srgbClr val="68280C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Adobe Devanagari" panose="02040503050201020203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DC7761-26E8-4E1A-B081-21104C112593}"/>
              </a:ext>
            </a:extLst>
          </p:cNvPr>
          <p:cNvSpPr txBox="1"/>
          <p:nvPr/>
        </p:nvSpPr>
        <p:spPr>
          <a:xfrm>
            <a:off x="5034675" y="4497772"/>
            <a:ext cx="22562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68280C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刘梦祺</a:t>
            </a:r>
            <a:endParaRPr lang="en-US" altLang="zh-CN" sz="2800" dirty="0">
              <a:solidFill>
                <a:srgbClr val="68280C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April, 2022</a:t>
            </a:r>
            <a:endParaRPr lang="zh-CN" altLang="en-US" sz="2800" dirty="0">
              <a:solidFill>
                <a:srgbClr val="68280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46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5266163-CD2D-4471-8CE2-74E084ABC026}"/>
              </a:ext>
            </a:extLst>
          </p:cNvPr>
          <p:cNvSpPr/>
          <p:nvPr/>
        </p:nvSpPr>
        <p:spPr>
          <a:xfrm>
            <a:off x="0" y="-173459"/>
            <a:ext cx="12325611" cy="651353"/>
          </a:xfrm>
          <a:prstGeom prst="rect">
            <a:avLst/>
          </a:prstGeom>
          <a:solidFill>
            <a:srgbClr val="6828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1EF932-A1ED-4AE3-9755-FC27A421C548}"/>
              </a:ext>
            </a:extLst>
          </p:cNvPr>
          <p:cNvSpPr/>
          <p:nvPr/>
        </p:nvSpPr>
        <p:spPr>
          <a:xfrm>
            <a:off x="-66806" y="6344433"/>
            <a:ext cx="12325611" cy="651353"/>
          </a:xfrm>
          <a:prstGeom prst="rect">
            <a:avLst/>
          </a:prstGeom>
          <a:solidFill>
            <a:srgbClr val="6828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D6E1AF-F507-4BFF-86C7-F5D0E34BFAA9}"/>
              </a:ext>
            </a:extLst>
          </p:cNvPr>
          <p:cNvSpPr txBox="1"/>
          <p:nvPr/>
        </p:nvSpPr>
        <p:spPr>
          <a:xfrm>
            <a:off x="1512001" y="1144703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i="0" dirty="0">
                <a:solidFill>
                  <a:srgbClr val="68280C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Adobe Devanagari" panose="02040503050201020203" pitchFamily="18" charset="0"/>
              </a:rPr>
              <a:t>目录</a:t>
            </a:r>
            <a:endParaRPr lang="en-US" altLang="zh-CN" sz="4000" b="1" i="0" dirty="0">
              <a:solidFill>
                <a:srgbClr val="68280C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Adobe Devanagari" panose="02040503050201020203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DC7761-26E8-4E1A-B081-21104C112593}"/>
              </a:ext>
            </a:extLst>
          </p:cNvPr>
          <p:cNvSpPr txBox="1"/>
          <p:nvPr/>
        </p:nvSpPr>
        <p:spPr>
          <a:xfrm>
            <a:off x="1512001" y="2266582"/>
            <a:ext cx="3260829" cy="2541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个人经历</a:t>
            </a:r>
            <a:endParaRPr lang="en-US" altLang="zh-CN" sz="2800" dirty="0">
              <a:solidFill>
                <a:srgbClr val="68280C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DS</a:t>
            </a:r>
            <a:r>
              <a:rPr lang="zh-CN" altLang="en-US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硕可以干什么</a:t>
            </a:r>
            <a:endParaRPr lang="en-US" altLang="zh-CN" sz="2800" dirty="0">
              <a:solidFill>
                <a:srgbClr val="68280C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如何申请</a:t>
            </a:r>
            <a:endParaRPr lang="en-US" altLang="zh-CN" sz="2800" dirty="0">
              <a:solidFill>
                <a:srgbClr val="68280C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0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5266163-CD2D-4471-8CE2-74E084ABC026}"/>
              </a:ext>
            </a:extLst>
          </p:cNvPr>
          <p:cNvSpPr/>
          <p:nvPr/>
        </p:nvSpPr>
        <p:spPr>
          <a:xfrm>
            <a:off x="0" y="-173459"/>
            <a:ext cx="12325611" cy="651353"/>
          </a:xfrm>
          <a:prstGeom prst="rect">
            <a:avLst/>
          </a:prstGeom>
          <a:solidFill>
            <a:srgbClr val="6828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1EF932-A1ED-4AE3-9755-FC27A421C548}"/>
              </a:ext>
            </a:extLst>
          </p:cNvPr>
          <p:cNvSpPr/>
          <p:nvPr/>
        </p:nvSpPr>
        <p:spPr>
          <a:xfrm>
            <a:off x="-66806" y="6344433"/>
            <a:ext cx="12325611" cy="651353"/>
          </a:xfrm>
          <a:prstGeom prst="rect">
            <a:avLst/>
          </a:prstGeom>
          <a:solidFill>
            <a:srgbClr val="6828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D6E1AF-F507-4BFF-86C7-F5D0E34BFAA9}"/>
              </a:ext>
            </a:extLst>
          </p:cNvPr>
          <p:cNvSpPr txBox="1"/>
          <p:nvPr/>
        </p:nvSpPr>
        <p:spPr>
          <a:xfrm>
            <a:off x="1244944" y="1072527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i="0" dirty="0">
                <a:solidFill>
                  <a:srgbClr val="68280C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Adobe Devanagari" panose="02040503050201020203" pitchFamily="18" charset="0"/>
              </a:rPr>
              <a:t>个人经历</a:t>
            </a:r>
            <a:endParaRPr lang="en-US" altLang="zh-CN" sz="4000" b="1" i="0" dirty="0">
              <a:solidFill>
                <a:srgbClr val="68280C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Adobe Devanagari" panose="02040503050201020203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DC7761-26E8-4E1A-B081-21104C112593}"/>
              </a:ext>
            </a:extLst>
          </p:cNvPr>
          <p:cNvSpPr txBox="1"/>
          <p:nvPr/>
        </p:nvSpPr>
        <p:spPr>
          <a:xfrm>
            <a:off x="1244944" y="2062302"/>
            <a:ext cx="951574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标化成绩：</a:t>
            </a: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92+(10%)</a:t>
            </a:r>
            <a:r>
              <a:rPr lang="zh-CN" altLang="en-US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TOEFL 104(22)</a:t>
            </a:r>
            <a:r>
              <a:rPr lang="zh-CN" altLang="en-US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GRE 326+3.5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CN" sz="2800" dirty="0">
              <a:solidFill>
                <a:srgbClr val="68280C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三段科研（本基，</a:t>
            </a: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HKUST</a:t>
            </a:r>
            <a:r>
              <a:rPr lang="zh-CN" altLang="en-US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ZJU</a:t>
            </a:r>
            <a:r>
              <a:rPr lang="zh-CN" altLang="en-US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一段狗熊会</a:t>
            </a:r>
            <a:r>
              <a:rPr lang="zh-CN" altLang="en-US" sz="2800" u="sng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实习</a:t>
            </a:r>
            <a:endParaRPr lang="en-US" altLang="zh-CN" sz="2800" u="sng" dirty="0">
              <a:solidFill>
                <a:srgbClr val="68280C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CN" sz="2800" dirty="0">
              <a:solidFill>
                <a:srgbClr val="68280C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某中介半包</a:t>
            </a: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800" dirty="0" err="1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fiverr</a:t>
            </a:r>
            <a:endParaRPr lang="en-US" altLang="zh-CN" sz="2800" dirty="0">
              <a:solidFill>
                <a:srgbClr val="68280C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CN" sz="2800" dirty="0">
              <a:solidFill>
                <a:srgbClr val="68280C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STAT</a:t>
            </a:r>
            <a:r>
              <a:rPr lang="zh-CN" altLang="en-US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项目：</a:t>
            </a:r>
            <a:r>
              <a:rPr lang="en-US" altLang="zh-CN" sz="2800" b="1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UCHI(25%), </a:t>
            </a: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DUKE, UW, COLUMBIA…;</a:t>
            </a:r>
          </a:p>
          <a:p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DS</a:t>
            </a:r>
            <a:r>
              <a:rPr lang="zh-CN" altLang="en-US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项目：</a:t>
            </a: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DUKE, Brown,</a:t>
            </a:r>
            <a:r>
              <a:rPr lang="zh-CN" altLang="en-US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Umich</a:t>
            </a: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JHU(10%), NYU(WL), …</a:t>
            </a:r>
          </a:p>
        </p:txBody>
      </p:sp>
    </p:spTree>
    <p:extLst>
      <p:ext uri="{BB962C8B-B14F-4D97-AF65-F5344CB8AC3E}">
        <p14:creationId xmlns:p14="http://schemas.microsoft.com/office/powerpoint/2010/main" val="239465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5266163-CD2D-4471-8CE2-74E084ABC026}"/>
              </a:ext>
            </a:extLst>
          </p:cNvPr>
          <p:cNvSpPr/>
          <p:nvPr/>
        </p:nvSpPr>
        <p:spPr>
          <a:xfrm>
            <a:off x="0" y="-173459"/>
            <a:ext cx="12325611" cy="651353"/>
          </a:xfrm>
          <a:prstGeom prst="rect">
            <a:avLst/>
          </a:prstGeom>
          <a:solidFill>
            <a:srgbClr val="6828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1EF932-A1ED-4AE3-9755-FC27A421C548}"/>
              </a:ext>
            </a:extLst>
          </p:cNvPr>
          <p:cNvSpPr/>
          <p:nvPr/>
        </p:nvSpPr>
        <p:spPr>
          <a:xfrm>
            <a:off x="-66806" y="6344433"/>
            <a:ext cx="12325611" cy="651353"/>
          </a:xfrm>
          <a:prstGeom prst="rect">
            <a:avLst/>
          </a:prstGeom>
          <a:solidFill>
            <a:srgbClr val="6828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D6E1AF-F507-4BFF-86C7-F5D0E34BFAA9}"/>
              </a:ext>
            </a:extLst>
          </p:cNvPr>
          <p:cNvSpPr txBox="1"/>
          <p:nvPr/>
        </p:nvSpPr>
        <p:spPr>
          <a:xfrm>
            <a:off x="1006164" y="924441"/>
            <a:ext cx="3788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i="0" dirty="0">
                <a:solidFill>
                  <a:srgbClr val="68280C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Adobe Devanagari" panose="02040503050201020203" pitchFamily="18" charset="0"/>
              </a:rPr>
              <a:t>DS</a:t>
            </a:r>
            <a:r>
              <a:rPr lang="zh-CN" altLang="en-US" sz="4000" b="1" i="0" dirty="0">
                <a:solidFill>
                  <a:srgbClr val="68280C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Adobe Devanagari" panose="02040503050201020203" pitchFamily="18" charset="0"/>
              </a:rPr>
              <a:t>硕可以干什么</a:t>
            </a:r>
            <a:endParaRPr lang="en-US" altLang="zh-CN" sz="4000" b="1" i="0" dirty="0">
              <a:solidFill>
                <a:srgbClr val="68280C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Adobe Devanagari" panose="02040503050201020203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DC7761-26E8-4E1A-B081-21104C112593}"/>
              </a:ext>
            </a:extLst>
          </p:cNvPr>
          <p:cNvSpPr txBox="1"/>
          <p:nvPr/>
        </p:nvSpPr>
        <p:spPr>
          <a:xfrm>
            <a:off x="1006164" y="1770826"/>
            <a:ext cx="11258210" cy="4098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analyst (no ML)</a:t>
            </a:r>
            <a:endParaRPr lang="en-US" altLang="zh-CN" sz="2800" dirty="0">
              <a:solidFill>
                <a:srgbClr val="68280C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2.data scientist (some ML, rarely DL) [analyst in Tech/Medical/345]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3.applied scientist / applied researcher / research scientist </a:t>
            </a:r>
          </a:p>
          <a:p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(ML, mostly DL, more modeling, research(CV/NLP/recommendation)) </a:t>
            </a:r>
          </a:p>
          <a:p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[build models, improvement and maintenance, pipeline]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4.machine learning engineer / </a:t>
            </a:r>
            <a:r>
              <a:rPr lang="en-US" altLang="zh-CN" sz="2800" dirty="0" err="1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sde</a:t>
            </a: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ml (ML, mostly DL, more coding).</a:t>
            </a:r>
          </a:p>
          <a:p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[more pipeline, more for start-ups]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5.sde/</a:t>
            </a:r>
            <a:r>
              <a:rPr lang="en-US" altLang="zh-CN" sz="2800" dirty="0" err="1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swe</a:t>
            </a: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(No ML/DL, or ML infra only) [CS]</a:t>
            </a:r>
          </a:p>
          <a:p>
            <a:pPr marL="457200" indent="-457200">
              <a:lnSpc>
                <a:spcPts val="1000"/>
              </a:lnSpc>
              <a:buFont typeface="Wingdings" panose="05000000000000000000" pitchFamily="2" charset="2"/>
              <a:buChar char="u"/>
            </a:pPr>
            <a:endParaRPr lang="en-US" altLang="zh-CN" sz="2800" dirty="0">
              <a:solidFill>
                <a:srgbClr val="68280C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* requirement of coding ability, salary, majors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01E9A6-B8A7-4D9A-8FA3-1C01AEF98B4A}"/>
              </a:ext>
            </a:extLst>
          </p:cNvPr>
          <p:cNvSpPr txBox="1"/>
          <p:nvPr/>
        </p:nvSpPr>
        <p:spPr>
          <a:xfrm>
            <a:off x="220998" y="6067434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68280C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*参考一亩三分地</a:t>
            </a:r>
            <a:endParaRPr lang="zh-CN" altLang="en-US" sz="1200" dirty="0">
              <a:solidFill>
                <a:srgbClr val="68280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菱形 9">
            <a:hlinkClick r:id="rId4" action="ppaction://hlinksldjump"/>
            <a:extLst>
              <a:ext uri="{FF2B5EF4-FFF2-40B4-BE49-F238E27FC236}">
                <a16:creationId xmlns:a16="http://schemas.microsoft.com/office/drawing/2014/main" id="{8EBE1624-2B01-47D5-BE9F-42AEE298A5A0}"/>
              </a:ext>
            </a:extLst>
          </p:cNvPr>
          <p:cNvSpPr/>
          <p:nvPr/>
        </p:nvSpPr>
        <p:spPr>
          <a:xfrm>
            <a:off x="4931924" y="959746"/>
            <a:ext cx="243191" cy="262647"/>
          </a:xfrm>
          <a:prstGeom prst="diamond">
            <a:avLst/>
          </a:prstGeom>
          <a:solidFill>
            <a:srgbClr val="6828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828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79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5266163-CD2D-4471-8CE2-74E084ABC026}"/>
              </a:ext>
            </a:extLst>
          </p:cNvPr>
          <p:cNvSpPr/>
          <p:nvPr/>
        </p:nvSpPr>
        <p:spPr>
          <a:xfrm>
            <a:off x="0" y="-173459"/>
            <a:ext cx="12325611" cy="651353"/>
          </a:xfrm>
          <a:prstGeom prst="rect">
            <a:avLst/>
          </a:prstGeom>
          <a:solidFill>
            <a:srgbClr val="6828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1EF932-A1ED-4AE3-9755-FC27A421C548}"/>
              </a:ext>
            </a:extLst>
          </p:cNvPr>
          <p:cNvSpPr/>
          <p:nvPr/>
        </p:nvSpPr>
        <p:spPr>
          <a:xfrm>
            <a:off x="-66806" y="6344433"/>
            <a:ext cx="12325611" cy="651353"/>
          </a:xfrm>
          <a:prstGeom prst="rect">
            <a:avLst/>
          </a:prstGeom>
          <a:solidFill>
            <a:srgbClr val="6828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DC7761-26E8-4E1A-B081-21104C112593}"/>
              </a:ext>
            </a:extLst>
          </p:cNvPr>
          <p:cNvSpPr txBox="1"/>
          <p:nvPr/>
        </p:nvSpPr>
        <p:spPr>
          <a:xfrm>
            <a:off x="890412" y="1426004"/>
            <a:ext cx="1086066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b="1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Data analyst: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 Product analyst/DS (AB-testing, SQL, domain knowledge</a:t>
            </a:r>
          </a:p>
          <a:p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(product sense…), clinical design…) [-&gt;PM]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2. risk/fraud analyst, quant [fintech]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3. BA-&gt;BIE/BIA (business intelligent engineer) </a:t>
            </a:r>
          </a:p>
          <a:p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(mining, database, analysis, forecast, decision support, visualization)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4. marketing DS/pre-sales DS [better for data-driven, </a:t>
            </a:r>
            <a:r>
              <a:rPr lang="zh-CN" altLang="en-US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传统行业</a:t>
            </a: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]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5. consulting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01E9A6-B8A7-4D9A-8FA3-1C01AEF98B4A}"/>
              </a:ext>
            </a:extLst>
          </p:cNvPr>
          <p:cNvSpPr txBox="1"/>
          <p:nvPr/>
        </p:nvSpPr>
        <p:spPr>
          <a:xfrm>
            <a:off x="220998" y="6067434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68280C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*参考一亩三分地</a:t>
            </a:r>
            <a:endParaRPr lang="zh-CN" altLang="en-US" sz="1200" dirty="0">
              <a:solidFill>
                <a:srgbClr val="68280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菱形 2">
            <a:hlinkClick r:id="rId3" action="ppaction://hlinksldjump"/>
            <a:extLst>
              <a:ext uri="{FF2B5EF4-FFF2-40B4-BE49-F238E27FC236}">
                <a16:creationId xmlns:a16="http://schemas.microsoft.com/office/drawing/2014/main" id="{569BCEBC-7EF9-417E-BD84-3FB3C2182601}"/>
              </a:ext>
            </a:extLst>
          </p:cNvPr>
          <p:cNvSpPr/>
          <p:nvPr/>
        </p:nvSpPr>
        <p:spPr>
          <a:xfrm>
            <a:off x="3550596" y="1294680"/>
            <a:ext cx="243191" cy="262647"/>
          </a:xfrm>
          <a:prstGeom prst="diamond">
            <a:avLst/>
          </a:prstGeom>
          <a:solidFill>
            <a:srgbClr val="6828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828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97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5266163-CD2D-4471-8CE2-74E084ABC026}"/>
              </a:ext>
            </a:extLst>
          </p:cNvPr>
          <p:cNvSpPr/>
          <p:nvPr/>
        </p:nvSpPr>
        <p:spPr>
          <a:xfrm>
            <a:off x="0" y="-173459"/>
            <a:ext cx="12325611" cy="651353"/>
          </a:xfrm>
          <a:prstGeom prst="rect">
            <a:avLst/>
          </a:prstGeom>
          <a:solidFill>
            <a:srgbClr val="6828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1EF932-A1ED-4AE3-9755-FC27A421C548}"/>
              </a:ext>
            </a:extLst>
          </p:cNvPr>
          <p:cNvSpPr/>
          <p:nvPr/>
        </p:nvSpPr>
        <p:spPr>
          <a:xfrm>
            <a:off x="-66806" y="6344433"/>
            <a:ext cx="12325611" cy="651353"/>
          </a:xfrm>
          <a:prstGeom prst="rect">
            <a:avLst/>
          </a:prstGeom>
          <a:solidFill>
            <a:srgbClr val="6828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DC7761-26E8-4E1A-B081-21104C112593}"/>
              </a:ext>
            </a:extLst>
          </p:cNvPr>
          <p:cNvSpPr txBox="1"/>
          <p:nvPr/>
        </p:nvSpPr>
        <p:spPr>
          <a:xfrm>
            <a:off x="1214976" y="973157"/>
            <a:ext cx="1039419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CN" sz="2800" dirty="0">
              <a:solidFill>
                <a:srgbClr val="68280C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是否应该读</a:t>
            </a: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DS</a:t>
            </a:r>
            <a:r>
              <a:rPr lang="zh-CN" altLang="en-US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硕？</a:t>
            </a:r>
            <a:endParaRPr lang="en-US" altLang="zh-CN" sz="2800" dirty="0">
              <a:solidFill>
                <a:srgbClr val="68280C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1-2</a:t>
            </a:r>
            <a:r>
              <a:rPr lang="zh-CN" altLang="en-US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 err="1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biostat</a:t>
            </a: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/stat/BA/fintech/</a:t>
            </a:r>
            <a:r>
              <a:rPr lang="en-US" altLang="zh-CN" sz="2800" dirty="0" err="1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mfe</a:t>
            </a: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/OR/DS/HDS… master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3-4:   prefer </a:t>
            </a:r>
            <a:r>
              <a:rPr lang="en-US" altLang="zh-CN" sz="2800" dirty="0" err="1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phd</a:t>
            </a: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/standout master/experience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3-5:   CS [</a:t>
            </a:r>
            <a:r>
              <a:rPr lang="en-US" altLang="zh-CN" sz="2800" dirty="0" err="1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Umich</a:t>
            </a: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DS, DUKE ECE, USC CS, NEU CS…]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CN" sz="2800" dirty="0">
              <a:solidFill>
                <a:srgbClr val="68280C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去哪里读？</a:t>
            </a: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(HKU,US…) location vs title vs expense vs curriculum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CN" sz="2800" dirty="0">
              <a:solidFill>
                <a:srgbClr val="68280C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卷王思维？</a:t>
            </a:r>
            <a:endParaRPr lang="en-US" altLang="zh-CN" sz="2800" dirty="0">
              <a:solidFill>
                <a:srgbClr val="68280C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98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5266163-CD2D-4471-8CE2-74E084ABC026}"/>
              </a:ext>
            </a:extLst>
          </p:cNvPr>
          <p:cNvSpPr/>
          <p:nvPr/>
        </p:nvSpPr>
        <p:spPr>
          <a:xfrm>
            <a:off x="0" y="-173459"/>
            <a:ext cx="12325611" cy="651353"/>
          </a:xfrm>
          <a:prstGeom prst="rect">
            <a:avLst/>
          </a:prstGeom>
          <a:solidFill>
            <a:srgbClr val="6828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1EF932-A1ED-4AE3-9755-FC27A421C548}"/>
              </a:ext>
            </a:extLst>
          </p:cNvPr>
          <p:cNvSpPr/>
          <p:nvPr/>
        </p:nvSpPr>
        <p:spPr>
          <a:xfrm>
            <a:off x="-66806" y="6344433"/>
            <a:ext cx="12325611" cy="651353"/>
          </a:xfrm>
          <a:prstGeom prst="rect">
            <a:avLst/>
          </a:prstGeom>
          <a:solidFill>
            <a:srgbClr val="6828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D6E1AF-F507-4BFF-86C7-F5D0E34BFAA9}"/>
              </a:ext>
            </a:extLst>
          </p:cNvPr>
          <p:cNvSpPr txBox="1"/>
          <p:nvPr/>
        </p:nvSpPr>
        <p:spPr>
          <a:xfrm>
            <a:off x="1244944" y="822137"/>
            <a:ext cx="2242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68280C"/>
                </a:solidFill>
                <a:latin typeface="仿宋" panose="02010609060101010101" pitchFamily="49" charset="-122"/>
                <a:ea typeface="仿宋" panose="02010609060101010101" pitchFamily="49" charset="-122"/>
                <a:cs typeface="Adobe Devanagari" panose="02040503050201020203" pitchFamily="18" charset="0"/>
              </a:rPr>
              <a:t>如何申请</a:t>
            </a:r>
            <a:endParaRPr lang="en-US" altLang="zh-CN" sz="4000" b="1" i="0" dirty="0">
              <a:solidFill>
                <a:srgbClr val="68280C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Adobe Devanagari" panose="02040503050201020203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DC7761-26E8-4E1A-B081-21104C112593}"/>
              </a:ext>
            </a:extLst>
          </p:cNvPr>
          <p:cNvSpPr txBox="1"/>
          <p:nvPr/>
        </p:nvSpPr>
        <p:spPr>
          <a:xfrm>
            <a:off x="1244944" y="1736625"/>
            <a:ext cx="1096165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b="1" u="sng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!</a:t>
            </a:r>
            <a:r>
              <a:rPr lang="zh-CN" altLang="en-US" sz="2800" b="1" u="sng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标化成绩</a:t>
            </a:r>
            <a:r>
              <a:rPr lang="en-US" altLang="zh-CN" sz="2800" b="1" u="sng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!</a:t>
            </a:r>
            <a:r>
              <a:rPr lang="zh-CN" altLang="en-US" sz="2800" b="1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800" b="1" u="sng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!</a:t>
            </a:r>
            <a:r>
              <a:rPr lang="zh-CN" altLang="en-US" sz="2800" b="1" u="sng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实习</a:t>
            </a:r>
            <a:r>
              <a:rPr lang="en-US" altLang="zh-CN" sz="2800" b="1" u="sng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!</a:t>
            </a:r>
            <a:r>
              <a:rPr lang="en-US" altLang="zh-CN" sz="2800" b="1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zh-CN" altLang="en-US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科研</a:t>
            </a:r>
            <a:endParaRPr lang="en-US" altLang="zh-CN" sz="2800" dirty="0">
              <a:solidFill>
                <a:srgbClr val="68280C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CN" sz="2800" dirty="0">
              <a:solidFill>
                <a:srgbClr val="68280C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选课（研究生的课</a:t>
            </a: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?CS?</a:t>
            </a:r>
            <a:r>
              <a:rPr lang="zh-CN" altLang="en-US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数学</a:t>
            </a: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en-US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800" dirty="0">
              <a:solidFill>
                <a:srgbClr val="68280C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CN" sz="2800" dirty="0">
              <a:solidFill>
                <a:srgbClr val="68280C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实习（内容</a:t>
            </a: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/title/</a:t>
            </a:r>
            <a:r>
              <a:rPr lang="zh-CN" altLang="en-US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方向）</a:t>
            </a:r>
            <a:endParaRPr lang="en-US" altLang="zh-CN" sz="2800" dirty="0">
              <a:solidFill>
                <a:srgbClr val="68280C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CN" sz="2800" dirty="0">
              <a:solidFill>
                <a:srgbClr val="68280C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科研（</a:t>
            </a: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Statistics/biostatistics/CS/ECE/media/business/liberal arts…</a:t>
            </a:r>
            <a:r>
              <a:rPr lang="zh-CN" altLang="en-US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800" dirty="0">
              <a:solidFill>
                <a:srgbClr val="68280C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CN" sz="2800" dirty="0">
              <a:solidFill>
                <a:srgbClr val="68280C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选校（</a:t>
            </a: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DS</a:t>
            </a:r>
            <a:r>
              <a:rPr lang="zh-CN" altLang="en-US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看方向和位置，</a:t>
            </a: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stat</a:t>
            </a:r>
            <a:r>
              <a:rPr lang="zh-CN" altLang="en-US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可根据排名</a:t>
            </a:r>
            <a:r>
              <a:rPr lang="en-US" altLang="zh-CN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是否</a:t>
            </a:r>
            <a:r>
              <a:rPr lang="en-US" altLang="zh-CN" sz="2800" dirty="0" err="1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phd</a:t>
            </a:r>
            <a:r>
              <a:rPr lang="zh-CN" altLang="en-US" sz="2800" dirty="0">
                <a:solidFill>
                  <a:srgbClr val="68280C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，是否回国等）</a:t>
            </a:r>
            <a:endParaRPr lang="en-US" altLang="zh-CN" sz="2800" dirty="0">
              <a:solidFill>
                <a:srgbClr val="68280C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CN" sz="2800" dirty="0">
              <a:solidFill>
                <a:srgbClr val="68280C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7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5266163-CD2D-4471-8CE2-74E084ABC026}"/>
              </a:ext>
            </a:extLst>
          </p:cNvPr>
          <p:cNvSpPr/>
          <p:nvPr/>
        </p:nvSpPr>
        <p:spPr>
          <a:xfrm>
            <a:off x="0" y="-173459"/>
            <a:ext cx="12325611" cy="651353"/>
          </a:xfrm>
          <a:prstGeom prst="rect">
            <a:avLst/>
          </a:prstGeom>
          <a:solidFill>
            <a:srgbClr val="6828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1EF932-A1ED-4AE3-9755-FC27A421C548}"/>
              </a:ext>
            </a:extLst>
          </p:cNvPr>
          <p:cNvSpPr/>
          <p:nvPr/>
        </p:nvSpPr>
        <p:spPr>
          <a:xfrm>
            <a:off x="-66806" y="6344433"/>
            <a:ext cx="12325611" cy="651353"/>
          </a:xfrm>
          <a:prstGeom prst="rect">
            <a:avLst/>
          </a:prstGeom>
          <a:solidFill>
            <a:srgbClr val="6828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CBA78D-0AE5-4A63-B353-3498D4A6CBD1}"/>
              </a:ext>
            </a:extLst>
          </p:cNvPr>
          <p:cNvSpPr txBox="1"/>
          <p:nvPr/>
        </p:nvSpPr>
        <p:spPr>
          <a:xfrm>
            <a:off x="3468797" y="2618499"/>
            <a:ext cx="9651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6828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6600" b="1" dirty="0">
              <a:solidFill>
                <a:srgbClr val="68280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62C169-B17D-4ADF-9B60-FB9DFE031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199" y="1270454"/>
            <a:ext cx="40957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458</Words>
  <Application>Microsoft Office PowerPoint</Application>
  <PresentationFormat>宽屏</PresentationFormat>
  <Paragraphs>66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仿宋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青 鸠</dc:creator>
  <cp:lastModifiedBy>青 鸠</cp:lastModifiedBy>
  <cp:revision>31</cp:revision>
  <dcterms:created xsi:type="dcterms:W3CDTF">2022-01-24T06:00:48Z</dcterms:created>
  <dcterms:modified xsi:type="dcterms:W3CDTF">2022-04-16T09:31:20Z</dcterms:modified>
</cp:coreProperties>
</file>