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8" r:id="rId9"/>
    <p:sldId id="269" r:id="rId10"/>
    <p:sldId id="267" r:id="rId11"/>
    <p:sldId id="266" r:id="rId12"/>
    <p:sldId id="270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30" autoAdjust="0"/>
  </p:normalViewPr>
  <p:slideViewPr>
    <p:cSldViewPr snapToGrid="0">
      <p:cViewPr varScale="1">
        <p:scale>
          <a:sx n="68" d="100"/>
          <a:sy n="68" d="100"/>
        </p:scale>
        <p:origin x="592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93F98-365D-4C54-8185-1887D9B0EB55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BC1B-59C8-45C1-9F0D-41D03EF12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1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BC1B-59C8-45C1-9F0D-41D03EF123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8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80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1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28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13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18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915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B64DCD-2415-4884-8E6E-1B907866A00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16C7D8-B575-4F8A-8A72-6BDFE4A88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817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ews.com/best-graduate-schools/top-science-schools/statistics-ranking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usnews.com/best-graduate-schools/top-science-schools/biostatistics-ranking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9900A-4B83-48BA-A3CC-5B36C11DA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留学分享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E2F47-1023-404E-B9F4-956A8EE11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统计学院 </a:t>
            </a:r>
            <a:r>
              <a:rPr lang="en-US" altLang="zh-CN" dirty="0"/>
              <a:t>2018</a:t>
            </a:r>
            <a:r>
              <a:rPr lang="zh-CN" altLang="en-US" dirty="0"/>
              <a:t>级 蒲漪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830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39994-091C-40A5-B9F8-E46B8999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文书材料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2DD66-DFBB-44EE-9C57-7C49ECA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99484" cy="3593591"/>
          </a:xfrm>
        </p:spPr>
        <p:txBody>
          <a:bodyPr/>
          <a:lstStyle/>
          <a:p>
            <a:r>
              <a:rPr lang="en-US" altLang="zh-CN" dirty="0"/>
              <a:t>CV</a:t>
            </a:r>
            <a:r>
              <a:rPr lang="zh-CN" altLang="en-US" dirty="0"/>
              <a:t>（有价值的实习，科研经历，论文产出，科研竞赛，活动）</a:t>
            </a:r>
            <a:endParaRPr lang="en-US" altLang="zh-CN" dirty="0"/>
          </a:p>
          <a:p>
            <a:r>
              <a:rPr lang="zh-CN" altLang="en-US" dirty="0"/>
              <a:t>推荐信（海外科研，牛推</a:t>
            </a:r>
            <a:r>
              <a:rPr lang="en-US" altLang="zh-CN" dirty="0"/>
              <a:t>/</a:t>
            </a:r>
            <a:r>
              <a:rPr lang="zh-CN" altLang="en-US" dirty="0"/>
              <a:t>强推）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（和</a:t>
            </a:r>
            <a:r>
              <a:rPr lang="en-US" altLang="zh-CN" dirty="0"/>
              <a:t>CV</a:t>
            </a:r>
            <a:r>
              <a:rPr lang="zh-CN" altLang="en-US" dirty="0"/>
              <a:t>、推荐信相互照应）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0592FF-86DC-41C7-B702-DDEA624BA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74" y="0"/>
            <a:ext cx="5537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7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DC641-BEB1-454E-8D65-72D728AD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中介 </a:t>
            </a:r>
            <a:r>
              <a:rPr lang="en-US" altLang="zh-CN" cap="none" dirty="0"/>
              <a:t>vs</a:t>
            </a:r>
            <a:r>
              <a:rPr lang="en-US" altLang="zh-CN" dirty="0"/>
              <a:t> DIY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AB22D-A0FC-4FEE-AE75-F54C7E47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中介：全包</a:t>
            </a:r>
            <a:r>
              <a:rPr lang="en-US" altLang="zh-CN" dirty="0"/>
              <a:t>/</a:t>
            </a:r>
            <a:r>
              <a:rPr lang="zh-CN" altLang="en-US" dirty="0"/>
              <a:t>半</a:t>
            </a:r>
            <a:r>
              <a:rPr lang="en-US" altLang="zh-CN" dirty="0"/>
              <a:t>DIY</a:t>
            </a:r>
            <a:r>
              <a:rPr lang="zh-CN" altLang="en-US" dirty="0"/>
              <a:t>，选校</a:t>
            </a:r>
            <a:r>
              <a:rPr lang="en-US" altLang="zh-CN" dirty="0"/>
              <a:t>+</a:t>
            </a:r>
            <a:r>
              <a:rPr lang="zh-CN" altLang="en-US" dirty="0"/>
              <a:t>文书</a:t>
            </a:r>
            <a:r>
              <a:rPr lang="en-US" altLang="zh-CN" dirty="0"/>
              <a:t>+</a:t>
            </a:r>
            <a:r>
              <a:rPr lang="zh-CN" altLang="en-US" dirty="0"/>
              <a:t>答疑解惑</a:t>
            </a:r>
            <a:endParaRPr lang="en-US" altLang="zh-CN" dirty="0"/>
          </a:p>
          <a:p>
            <a:r>
              <a:rPr lang="zh-CN" altLang="en-US" dirty="0"/>
              <a:t>细节自己把控：康奈尔</a:t>
            </a:r>
            <a:r>
              <a:rPr lang="en-US" altLang="zh-CN" dirty="0"/>
              <a:t>waive</a:t>
            </a:r>
            <a:r>
              <a:rPr lang="zh-CN" altLang="en-US" dirty="0"/>
              <a:t>申请费？先</a:t>
            </a:r>
            <a:r>
              <a:rPr lang="en-US" altLang="zh-CN" dirty="0"/>
              <a:t>SOPHAS</a:t>
            </a:r>
            <a:r>
              <a:rPr lang="zh-CN" altLang="en-US" dirty="0"/>
              <a:t>再</a:t>
            </a:r>
            <a:r>
              <a:rPr lang="en-US" altLang="zh-CN" dirty="0"/>
              <a:t>WES</a:t>
            </a:r>
            <a:r>
              <a:rPr lang="zh-CN" altLang="en-US" dirty="0"/>
              <a:t>有折扣？每个项目字数要求？哪些项目有面试？</a:t>
            </a:r>
            <a:endParaRPr lang="en-US" altLang="zh-CN" dirty="0"/>
          </a:p>
          <a:p>
            <a:r>
              <a:rPr lang="en-US" altLang="zh-CN" dirty="0"/>
              <a:t>DIY</a:t>
            </a:r>
            <a:r>
              <a:rPr lang="zh-CN" altLang="en-US" dirty="0"/>
              <a:t>：自己要把握</a:t>
            </a:r>
            <a:r>
              <a:rPr lang="en-US" altLang="zh-CN" dirty="0"/>
              <a:t>timeline</a:t>
            </a:r>
            <a:r>
              <a:rPr lang="zh-CN" altLang="en-US" dirty="0"/>
              <a:t>，多学习优秀模板，多刷论坛</a:t>
            </a:r>
            <a:r>
              <a:rPr lang="en-US" altLang="zh-CN" dirty="0"/>
              <a:t>/</a:t>
            </a:r>
            <a:r>
              <a:rPr lang="zh-CN" altLang="en-US" dirty="0"/>
              <a:t>微博</a:t>
            </a:r>
            <a:r>
              <a:rPr lang="en-US" altLang="zh-CN" dirty="0"/>
              <a:t>/</a:t>
            </a:r>
            <a:r>
              <a:rPr lang="zh-CN" altLang="en-US" dirty="0"/>
              <a:t>知乎</a:t>
            </a:r>
            <a:r>
              <a:rPr lang="en-US" altLang="zh-CN" dirty="0"/>
              <a:t>/</a:t>
            </a:r>
            <a:r>
              <a:rPr lang="zh-CN" altLang="en-US" dirty="0"/>
              <a:t>豆瓣</a:t>
            </a:r>
            <a:r>
              <a:rPr lang="en-US" altLang="zh-CN" dirty="0"/>
              <a:t>/</a:t>
            </a:r>
            <a:r>
              <a:rPr lang="zh-CN" altLang="en-US" dirty="0"/>
              <a:t>小红书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01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1D94-E981-4171-A25D-24FEF324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Timeline</a:t>
            </a:r>
            <a:r>
              <a:rPr lang="zh-CN" altLang="en-US" cap="none" dirty="0"/>
              <a:t>（以</a:t>
            </a:r>
            <a:r>
              <a:rPr lang="en-US" altLang="zh-CN" cap="none" dirty="0"/>
              <a:t>22fall</a:t>
            </a:r>
            <a:r>
              <a:rPr lang="zh-CN" altLang="en-US" cap="none" dirty="0"/>
              <a:t>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3B744-A4AB-4EC7-9465-4BA8F1A3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r>
              <a:rPr lang="zh-CN" altLang="en-US" dirty="0"/>
              <a:t>年暑假或之前：托福（</a:t>
            </a:r>
            <a:r>
              <a:rPr lang="en-US" altLang="zh-CN" dirty="0"/>
              <a:t>2</a:t>
            </a:r>
            <a:r>
              <a:rPr lang="zh-CN" altLang="en-US" dirty="0"/>
              <a:t>年有效），</a:t>
            </a:r>
            <a:r>
              <a:rPr lang="en-US" altLang="zh-CN" dirty="0"/>
              <a:t>GRE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年有效）</a:t>
            </a:r>
            <a:endParaRPr lang="en-US" altLang="zh-CN" dirty="0"/>
          </a:p>
          <a:p>
            <a:r>
              <a:rPr lang="en-US" altLang="zh-CN" dirty="0"/>
              <a:t>21</a:t>
            </a:r>
            <a:r>
              <a:rPr lang="zh-CN" altLang="en-US" dirty="0"/>
              <a:t>年暑期：</a:t>
            </a:r>
            <a:r>
              <a:rPr lang="en-US" altLang="zh-CN" dirty="0"/>
              <a:t>summer intern</a:t>
            </a:r>
          </a:p>
          <a:p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月：选校定位，文书材料，</a:t>
            </a:r>
            <a:r>
              <a:rPr lang="en-US" altLang="zh-CN" dirty="0"/>
              <a:t>WES</a:t>
            </a:r>
            <a:r>
              <a:rPr lang="zh-CN" altLang="en-US" dirty="0"/>
              <a:t>认证，</a:t>
            </a:r>
            <a:r>
              <a:rPr lang="en-US" altLang="zh-CN" dirty="0"/>
              <a:t>GRE/</a:t>
            </a:r>
            <a:r>
              <a:rPr lang="zh-CN" altLang="en-US" dirty="0"/>
              <a:t>托福送分</a:t>
            </a:r>
            <a:endParaRPr lang="en-US" altLang="zh-CN" dirty="0"/>
          </a:p>
          <a:p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~22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月：投递申请，越早越好？</a:t>
            </a:r>
            <a:endParaRPr lang="en-US" altLang="zh-CN" dirty="0"/>
          </a:p>
          <a:p>
            <a:r>
              <a:rPr lang="en-US" altLang="zh-CN" dirty="0"/>
              <a:t>22</a:t>
            </a:r>
            <a:r>
              <a:rPr lang="zh-CN" altLang="en-US" dirty="0"/>
              <a:t>年</a:t>
            </a:r>
            <a:r>
              <a:rPr lang="en-US" altLang="zh-CN" dirty="0"/>
              <a:t>2~4</a:t>
            </a:r>
            <a:r>
              <a:rPr lang="zh-CN" altLang="en-US" dirty="0"/>
              <a:t>月：出结果，选</a:t>
            </a:r>
            <a:r>
              <a:rPr lang="en-US" altLang="zh-CN" dirty="0"/>
              <a:t>offer</a:t>
            </a:r>
          </a:p>
          <a:p>
            <a:r>
              <a:rPr lang="en-US" altLang="zh-CN" dirty="0"/>
              <a:t>22</a:t>
            </a:r>
            <a:r>
              <a:rPr lang="zh-CN" altLang="en-US" dirty="0"/>
              <a:t>年</a:t>
            </a:r>
            <a:r>
              <a:rPr lang="en-US" altLang="zh-CN" dirty="0"/>
              <a:t>5~8</a:t>
            </a:r>
            <a:r>
              <a:rPr lang="zh-CN" altLang="en-US" dirty="0"/>
              <a:t>月：签证，租房子</a:t>
            </a:r>
          </a:p>
        </p:txBody>
      </p:sp>
    </p:spTree>
    <p:extLst>
      <p:ext uri="{BB962C8B-B14F-4D97-AF65-F5344CB8AC3E}">
        <p14:creationId xmlns:p14="http://schemas.microsoft.com/office/powerpoint/2010/main" val="290574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008D17-2BC1-4133-B3BD-2EE9704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资料推荐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6DBC9-850E-49B1-BC01-62E1F7B4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论坛：一亩三分地（网页版，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留学微博：</a:t>
            </a:r>
            <a:r>
              <a:rPr lang="en-US" altLang="zh-CN" dirty="0"/>
              <a:t>Real</a:t>
            </a:r>
            <a:r>
              <a:rPr lang="zh-CN" altLang="en-US" dirty="0"/>
              <a:t>佩姐，美研老阿姨</a:t>
            </a:r>
            <a:r>
              <a:rPr lang="en-US" altLang="zh-CN" dirty="0"/>
              <a:t>Eva</a:t>
            </a:r>
            <a:r>
              <a:rPr lang="zh-CN" altLang="en-US" dirty="0"/>
              <a:t>，英国朱迪，崔钟博汶</a:t>
            </a:r>
            <a:r>
              <a:rPr lang="en-US" altLang="zh-CN" dirty="0"/>
              <a:t>Cook </a:t>
            </a:r>
            <a:r>
              <a:rPr lang="zh-CN" altLang="en-US" dirty="0"/>
              <a:t>，英国大学申请中心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3E92D-EBD3-493D-9A7A-1DB812143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68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45F97-1EFE-4C0D-AEF6-E5636082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285" y="5080596"/>
            <a:ext cx="4176075" cy="1537476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C7FD7-3B63-4DF2-A047-BDFE61535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5" y="2161549"/>
            <a:ext cx="1857080" cy="18570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F3EA925-A6CA-421B-9252-111525B03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74183" y="352718"/>
            <a:ext cx="3935690" cy="52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4EC8D-B2C4-4B45-9499-209D9209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5C165-8D1A-49A0-B1F3-87C3EB01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Statistics,</a:t>
            </a:r>
            <a:r>
              <a:rPr lang="zh-CN" altLang="en-US" dirty="0"/>
              <a:t> </a:t>
            </a:r>
            <a:r>
              <a:rPr lang="en-US" altLang="zh-CN" dirty="0"/>
              <a:t>Biostatistics</a:t>
            </a:r>
            <a:r>
              <a:rPr lang="zh-CN" altLang="en-US" dirty="0"/>
              <a:t>方向</a:t>
            </a:r>
            <a:endParaRPr lang="en-US" altLang="zh-CN" dirty="0"/>
          </a:p>
          <a:p>
            <a:r>
              <a:rPr lang="zh-CN" altLang="en-US" dirty="0"/>
              <a:t>主申美国，外加一点英国</a:t>
            </a:r>
            <a:endParaRPr lang="en-US" altLang="zh-CN" dirty="0"/>
          </a:p>
          <a:p>
            <a:r>
              <a:rPr lang="zh-CN" altLang="en-US" dirty="0"/>
              <a:t>三维：</a:t>
            </a:r>
            <a:r>
              <a:rPr lang="en-US" altLang="zh-CN" dirty="0"/>
              <a:t>89.5+105+331</a:t>
            </a:r>
          </a:p>
          <a:p>
            <a:r>
              <a:rPr lang="zh-CN" altLang="en-US" dirty="0"/>
              <a:t>实习：中国教育经济信息统计研究中心，狗熊会</a:t>
            </a:r>
            <a:endParaRPr lang="en-US" altLang="zh-CN" dirty="0"/>
          </a:p>
          <a:p>
            <a:r>
              <a:rPr lang="zh-CN" altLang="en-US" dirty="0"/>
              <a:t>科研：</a:t>
            </a:r>
            <a:r>
              <a:rPr lang="en-US" altLang="zh-CN" dirty="0" err="1"/>
              <a:t>Mitacs</a:t>
            </a:r>
            <a:r>
              <a:rPr lang="zh-CN" altLang="en-US" dirty="0"/>
              <a:t>，本基</a:t>
            </a:r>
            <a:endParaRPr lang="en-US" altLang="zh-CN" dirty="0"/>
          </a:p>
          <a:p>
            <a:r>
              <a:rPr lang="en-US" altLang="zh-CN" dirty="0"/>
              <a:t>Offer</a:t>
            </a:r>
            <a:r>
              <a:rPr lang="zh-CN" altLang="en-US" dirty="0"/>
              <a:t>：卡内基梅隆大学</a:t>
            </a:r>
            <a:r>
              <a:rPr lang="en-US" altLang="zh-CN" dirty="0"/>
              <a:t>Master of Statistical Practice, </a:t>
            </a:r>
            <a:r>
              <a:rPr lang="zh-CN" altLang="en-US" dirty="0"/>
              <a:t>康奈尔大学</a:t>
            </a:r>
            <a:r>
              <a:rPr lang="en-US" altLang="zh-CN" dirty="0"/>
              <a:t>M.S. in Biostatistics and Data Science, </a:t>
            </a:r>
            <a:r>
              <a:rPr lang="zh-CN" altLang="en-US" dirty="0"/>
              <a:t>哥伦比亚大学</a:t>
            </a:r>
            <a:r>
              <a:rPr lang="en-US" altLang="zh-CN" dirty="0"/>
              <a:t>M.A. in Statistics/M.S. in Biostatistics(Public Health Data Science track),</a:t>
            </a:r>
            <a:r>
              <a:rPr lang="zh-CN" altLang="en-US" dirty="0"/>
              <a:t> 伦敦政治经济学院</a:t>
            </a:r>
            <a:r>
              <a:rPr lang="en-US" altLang="zh-CN" dirty="0"/>
              <a:t>MSc Statistics, </a:t>
            </a:r>
            <a:r>
              <a:rPr lang="zh-CN" altLang="en-US" dirty="0"/>
              <a:t>杜克大学</a:t>
            </a:r>
            <a:r>
              <a:rPr lang="en-US" altLang="zh-CN" dirty="0"/>
              <a:t>M.S.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Biostatistics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4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2441C-02CB-4195-A20A-DD9E869D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硕士申请要素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B83A-223A-4EC7-9D17-2268BCB7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核心：三维（</a:t>
            </a:r>
            <a:r>
              <a:rPr lang="en-US" altLang="zh-CN" dirty="0"/>
              <a:t>GPA</a:t>
            </a:r>
            <a:r>
              <a:rPr lang="zh-CN" altLang="en-US" dirty="0"/>
              <a:t>，托福，</a:t>
            </a:r>
            <a:r>
              <a:rPr lang="en-US" altLang="zh-CN" dirty="0"/>
              <a:t>GRE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论文</a:t>
            </a:r>
            <a:endParaRPr lang="en-US" altLang="zh-CN" dirty="0"/>
          </a:p>
          <a:p>
            <a:r>
              <a:rPr lang="zh-CN" altLang="en-US" dirty="0"/>
              <a:t>科研</a:t>
            </a:r>
            <a:endParaRPr lang="en-US" altLang="zh-CN" dirty="0"/>
          </a:p>
          <a:p>
            <a:r>
              <a:rPr lang="zh-CN" altLang="en-US" dirty="0"/>
              <a:t>实习</a:t>
            </a:r>
            <a:endParaRPr lang="en-US" altLang="zh-CN" dirty="0"/>
          </a:p>
          <a:p>
            <a:r>
              <a:rPr lang="zh-CN" altLang="en-US" dirty="0"/>
              <a:t>推荐信</a:t>
            </a:r>
            <a:endParaRPr lang="en-US" altLang="zh-CN" dirty="0"/>
          </a:p>
          <a:p>
            <a:r>
              <a:rPr lang="zh-CN" altLang="en-US" dirty="0"/>
              <a:t>个人陈述</a:t>
            </a:r>
            <a:endParaRPr lang="en-US" altLang="zh-CN" dirty="0"/>
          </a:p>
          <a:p>
            <a:r>
              <a:rPr lang="en-US" altLang="zh-CN" dirty="0"/>
              <a:t>CV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32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1E7F1-EFDC-4F7E-8B12-FC71A12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GPA</a:t>
            </a:r>
            <a:r>
              <a:rPr lang="zh-CN" altLang="en-US" dirty="0"/>
              <a:t>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F199A-839D-4AB4-98F2-906DAF34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GPA,</a:t>
            </a:r>
            <a:r>
              <a:rPr lang="zh-CN" altLang="en-US" dirty="0"/>
              <a:t> </a:t>
            </a:r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</a:p>
          <a:p>
            <a:r>
              <a:rPr lang="zh-CN" altLang="en-US" dirty="0"/>
              <a:t>百分制，四份制度</a:t>
            </a:r>
            <a:endParaRPr lang="en-US" altLang="zh-CN" dirty="0"/>
          </a:p>
          <a:p>
            <a:r>
              <a:rPr lang="en-US" altLang="zh-CN" dirty="0"/>
              <a:t>WES</a:t>
            </a:r>
            <a:r>
              <a:rPr lang="zh-CN" altLang="en-US" dirty="0"/>
              <a:t>认证：推荐，生物统计</a:t>
            </a:r>
            <a:r>
              <a:rPr lang="en-US" altLang="zh-CN" dirty="0"/>
              <a:t>/</a:t>
            </a:r>
            <a:r>
              <a:rPr lang="zh-CN" altLang="en-US" dirty="0"/>
              <a:t>商科</a:t>
            </a:r>
            <a:endParaRPr lang="en-US" altLang="zh-CN" dirty="0"/>
          </a:p>
          <a:p>
            <a:r>
              <a:rPr lang="zh-CN" altLang="en-US" dirty="0"/>
              <a:t>疑惑：不同学校</a:t>
            </a:r>
            <a:r>
              <a:rPr lang="en-US" altLang="zh-CN" dirty="0"/>
              <a:t>scale</a:t>
            </a:r>
            <a:r>
              <a:rPr lang="zh-CN" altLang="en-US" dirty="0"/>
              <a:t>不同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1B5570-2D67-481E-98BC-56F884987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87" y="0"/>
            <a:ext cx="4364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D80B3-8F23-4D0C-A736-1F701328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托福</a:t>
            </a:r>
            <a:r>
              <a:rPr lang="en-US" altLang="zh-CN" dirty="0"/>
              <a:t>/GRE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96D80-D5E4-42E7-ABC1-0B931BA2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56201"/>
          </a:xfrm>
        </p:spPr>
        <p:txBody>
          <a:bodyPr>
            <a:normAutofit/>
          </a:bodyPr>
          <a:lstStyle/>
          <a:p>
            <a:r>
              <a:rPr lang="zh-CN" altLang="en-US" dirty="0"/>
              <a:t>托福：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105</a:t>
            </a:r>
          </a:p>
          <a:p>
            <a:r>
              <a:rPr lang="en-US" altLang="zh-CN" dirty="0"/>
              <a:t>GRE</a:t>
            </a:r>
            <a:r>
              <a:rPr lang="zh-CN" altLang="en-US" dirty="0"/>
              <a:t>：</a:t>
            </a:r>
            <a:r>
              <a:rPr lang="en-US" altLang="zh-CN" dirty="0"/>
              <a:t>320</a:t>
            </a:r>
            <a:r>
              <a:rPr lang="zh-CN" altLang="en-US" dirty="0"/>
              <a:t>，</a:t>
            </a:r>
            <a:r>
              <a:rPr lang="en-US" altLang="zh-CN" dirty="0"/>
              <a:t>325</a:t>
            </a:r>
          </a:p>
          <a:p>
            <a:r>
              <a:rPr lang="zh-CN" altLang="en-US" dirty="0"/>
              <a:t>纠结：就差一分？</a:t>
            </a:r>
            <a:endParaRPr lang="en-US" altLang="zh-CN" dirty="0"/>
          </a:p>
          <a:p>
            <a:r>
              <a:rPr lang="zh-CN" altLang="en-US" dirty="0"/>
              <a:t>顺序：一般</a:t>
            </a:r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G</a:t>
            </a:r>
            <a:r>
              <a:rPr lang="zh-CN" altLang="en-US" dirty="0"/>
              <a:t>，也可以</a:t>
            </a:r>
            <a:r>
              <a:rPr lang="en-US" altLang="zh-CN" dirty="0"/>
              <a:t>G</a:t>
            </a:r>
            <a:r>
              <a:rPr lang="zh-CN" altLang="en-US" dirty="0"/>
              <a:t>→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备考核心：单词单词单词！（推荐扇贝单词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托福：口语：多度多练；听力：泛听</a:t>
            </a:r>
            <a:r>
              <a:rPr lang="en-US" altLang="zh-CN" dirty="0"/>
              <a:t>+</a:t>
            </a:r>
            <a:r>
              <a:rPr lang="zh-CN" altLang="en-US" dirty="0"/>
              <a:t>精听</a:t>
            </a:r>
            <a:endParaRPr lang="en-US" altLang="zh-CN" dirty="0"/>
          </a:p>
          <a:p>
            <a:r>
              <a:rPr lang="en-US" altLang="zh-CN" dirty="0"/>
              <a:t>T/G</a:t>
            </a:r>
            <a:r>
              <a:rPr lang="zh-CN" altLang="en-US" dirty="0"/>
              <a:t>阅读：多读，速度</a:t>
            </a:r>
            <a:endParaRPr lang="en-US" altLang="zh-CN" dirty="0"/>
          </a:p>
          <a:p>
            <a:r>
              <a:rPr lang="en-US" altLang="zh-CN" dirty="0"/>
              <a:t>T/G</a:t>
            </a:r>
            <a:r>
              <a:rPr lang="zh-CN" altLang="en-US" dirty="0"/>
              <a:t>写作：模板很重要，不要轻敌</a:t>
            </a:r>
            <a:endParaRPr lang="en-US" altLang="zh-CN" dirty="0"/>
          </a:p>
          <a:p>
            <a:r>
              <a:rPr lang="en-US" altLang="zh-CN" dirty="0"/>
              <a:t>GRE</a:t>
            </a:r>
            <a:r>
              <a:rPr lang="zh-CN" altLang="en-US" dirty="0"/>
              <a:t>数学：熟悉单词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9E8F1-159A-44EC-980C-A4A5E3EA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CFA83-E159-4CAD-8308-EDB4AB1D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6AD6-6301-478A-97CE-053626AE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23688"/>
            <a:ext cx="6450021" cy="4601098"/>
          </a:xfrm>
        </p:spPr>
        <p:txBody>
          <a:bodyPr>
            <a:normAutofit/>
          </a:bodyPr>
          <a:lstStyle/>
          <a:p>
            <a:r>
              <a:rPr lang="zh-CN" altLang="en-US" dirty="0"/>
              <a:t>地区：英国，美国，新加坡，加拿大，欧陆，</a:t>
            </a:r>
            <a:r>
              <a:rPr lang="en-US" altLang="zh-CN" dirty="0"/>
              <a:t>etc.</a:t>
            </a:r>
            <a:r>
              <a:rPr lang="zh-CN" altLang="en-US" dirty="0"/>
              <a:t>（回国？</a:t>
            </a:r>
            <a:r>
              <a:rPr lang="en-US" altLang="zh-CN" dirty="0"/>
              <a:t>Ph.D.</a:t>
            </a:r>
            <a:r>
              <a:rPr lang="zh-CN" altLang="en-US" dirty="0"/>
              <a:t>？工作？）</a:t>
            </a:r>
            <a:endParaRPr lang="en-US" altLang="zh-CN" dirty="0"/>
          </a:p>
          <a:p>
            <a:r>
              <a:rPr lang="zh-CN" altLang="en-US" dirty="0"/>
              <a:t>方向：</a:t>
            </a:r>
            <a:r>
              <a:rPr lang="en-US" altLang="zh-CN" dirty="0"/>
              <a:t>Stats, Biostats, DS,</a:t>
            </a:r>
            <a:r>
              <a:rPr lang="zh-CN" altLang="en-US" dirty="0"/>
              <a:t> </a:t>
            </a:r>
            <a:r>
              <a:rPr lang="en-US" altLang="zh-CN" dirty="0"/>
              <a:t>BA, quant, </a:t>
            </a:r>
            <a:r>
              <a:rPr lang="zh-CN" altLang="en-US" dirty="0"/>
              <a:t>转码（多尝试）</a:t>
            </a:r>
            <a:endParaRPr lang="en-US" altLang="zh-CN" dirty="0"/>
          </a:p>
          <a:p>
            <a:r>
              <a:rPr lang="zh-CN" altLang="en-US" dirty="0"/>
              <a:t>就业型</a:t>
            </a:r>
            <a:r>
              <a:rPr lang="en-US" altLang="zh-CN" dirty="0"/>
              <a:t>/</a:t>
            </a:r>
            <a:r>
              <a:rPr lang="zh-CN" altLang="en-US" dirty="0"/>
              <a:t>读博导向？</a:t>
            </a:r>
            <a:endParaRPr lang="en-US" altLang="zh-CN" dirty="0"/>
          </a:p>
          <a:p>
            <a:r>
              <a:rPr lang="zh-CN" altLang="en-US" dirty="0"/>
              <a:t>综排</a:t>
            </a:r>
            <a:r>
              <a:rPr lang="en-US" altLang="zh-CN" dirty="0"/>
              <a:t>or</a:t>
            </a:r>
            <a:r>
              <a:rPr lang="zh-CN" altLang="en-US" dirty="0"/>
              <a:t>专排？</a:t>
            </a:r>
            <a:endParaRPr lang="en-US" altLang="zh-CN" dirty="0"/>
          </a:p>
          <a:p>
            <a:r>
              <a:rPr lang="zh-CN" altLang="en-US" dirty="0"/>
              <a:t>自己的需求到底是是什么？</a:t>
            </a:r>
            <a:r>
              <a:rPr lang="en-US" altLang="zh-CN" dirty="0"/>
              <a:t>Follow your heart</a:t>
            </a:r>
          </a:p>
          <a:p>
            <a:r>
              <a:rPr lang="zh-CN" altLang="en-US" dirty="0"/>
              <a:t>一亩三分地论坛</a:t>
            </a:r>
            <a:r>
              <a:rPr lang="en-US" altLang="zh-CN" dirty="0"/>
              <a:t>Offer</a:t>
            </a:r>
            <a:r>
              <a:rPr lang="zh-CN" altLang="en-US" dirty="0"/>
              <a:t>多多版块儿，微博留学大</a:t>
            </a:r>
            <a:r>
              <a:rPr lang="en-US" altLang="zh-CN" dirty="0"/>
              <a:t>v</a:t>
            </a:r>
          </a:p>
          <a:p>
            <a:r>
              <a:rPr lang="en-US" altLang="zh-CN" dirty="0">
                <a:hlinkClick r:id="rId3"/>
              </a:rPr>
              <a:t>https://www.usnews.com/best-graduate-schools/top-science-schools/statistics-rankings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https://www.usnews.com/best-graduate-schools/top-science-schools/biostatistics-rankings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4741FD-30E4-4FD4-8DBA-669AC1439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41" y="0"/>
            <a:ext cx="3306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CE63-FE7F-43B0-A40F-ADA40A95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BD52C-7F2B-4A1E-8EEC-9885F4CA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E69039-58CD-4877-9492-79FDCA270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62601"/>
              </p:ext>
            </p:extLst>
          </p:nvPr>
        </p:nvGraphicFramePr>
        <p:xfrm>
          <a:off x="1056264" y="1317898"/>
          <a:ext cx="1076494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254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Tier 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Stanford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（清北 或者浙大 人大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Top 1 &amp; 2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043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Tier1: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UCB, Chicago, CMU, Yale, UW, Duke 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GPA: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3.5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3.7+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TOEFL: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，建议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106+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GRE: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310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325+      </a:t>
                      </a:r>
                      <a:endParaRPr lang="en-US" altLang="zh-CN" b="0" u="sng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043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Tier2: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UMICH, Columbia, UNC, Cornell, JHU, UCD, UCLA, UIUC, Rice, WUSTL,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UCSD,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UVA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GPA: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3.01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3.5+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TOEFL: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96 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105+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GRE: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315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320+   </a:t>
                      </a: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043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Tier3: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UCONN,  Pittsburgh, GWU, SMU, Lehigh, BU, Georgetown, 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Gatech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,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WPI</a:t>
                      </a:r>
                    </a:p>
                    <a:p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GPA: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2.7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3.3+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TOEFL: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85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100+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GRE: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310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315+   </a:t>
                      </a: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043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Tier4: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Syracuse,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Tulane, Rutgers FSRM</a:t>
                      </a:r>
                    </a:p>
                    <a:p>
                      <a:endPara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GPA: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2.68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3.0+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TOEFL: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85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95+  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GRE: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最低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306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建议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310+   </a:t>
                      </a:r>
                    </a:p>
                    <a:p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9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CE63-FE7F-43B0-A40F-ADA40A95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BD52C-7F2B-4A1E-8EEC-9885F4C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9435"/>
            <a:ext cx="10178322" cy="4986180"/>
          </a:xfrm>
        </p:spPr>
        <p:txBody>
          <a:bodyPr>
            <a:normAutofit fontScale="92500"/>
          </a:bodyPr>
          <a:lstStyle/>
          <a:p>
            <a:pPr indent="0" fontAlgn="auto">
              <a:lnSpc>
                <a:spcPct val="100000"/>
              </a:lnSpc>
              <a:buNone/>
            </a:pP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Tier 0  MIT</a:t>
            </a: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Tier 1  3.8+, 110+,330+</a:t>
            </a:r>
            <a:r>
              <a:rPr lang="zh-CN" altLang="en-US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730+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UT </a:t>
            </a:r>
            <a:r>
              <a:rPr lang="en-US" altLang="zh-CN" sz="2000" dirty="0" err="1">
                <a:latin typeface="Calibri" panose="020F0502020204030204" charset="0"/>
                <a:ea typeface="微软雅黑" panose="020B0503020204020204" charset="-122"/>
                <a:sym typeface="+mn-ea"/>
              </a:rPr>
              <a:t>Austin，Northwestern（美本</a:t>
            </a: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/</a:t>
            </a:r>
            <a:r>
              <a:rPr lang="en-US" altLang="zh-CN" sz="2000" dirty="0" err="1">
                <a:latin typeface="Calibri" panose="020F0502020204030204" charset="0"/>
                <a:ea typeface="微软雅黑" panose="020B0503020204020204" charset="-122"/>
                <a:sym typeface="+mn-ea"/>
              </a:rPr>
              <a:t>海本多</a:t>
            </a: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）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Tier 2   3.7+,108+, 326+,720+  </a:t>
            </a:r>
          </a:p>
          <a:p>
            <a:pPr marL="0" indent="0" algn="l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 Columbia （BA),  Emory</a:t>
            </a:r>
            <a:r>
              <a:rPr lang="zh-CN" altLang="en-US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， </a:t>
            </a: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err="1">
                <a:latin typeface="Calibri" panose="020F0502020204030204" charset="0"/>
                <a:ea typeface="微软雅黑" panose="020B0503020204020204" charset="-122"/>
                <a:sym typeface="+mn-ea"/>
              </a:rPr>
              <a:t>GaTech</a:t>
            </a:r>
            <a:endParaRPr lang="zh-CN" altLang="en-US" sz="2000" dirty="0">
              <a:latin typeface="Calibri" panose="020F050202020403020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 UCLA , Duke , USC, CMU</a:t>
            </a:r>
          </a:p>
          <a:p>
            <a:pPr marL="0" indent="0" algn="l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Tier 3     3.6+，106+，325+，720+</a:t>
            </a:r>
          </a:p>
          <a:p>
            <a:pPr marL="0" indent="0" algn="l" defTabSz="91440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 Columbia (AA), WUSTL , WFU(</a:t>
            </a:r>
            <a:r>
              <a:rPr lang="zh-CN" altLang="en-US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喜欢海本）</a:t>
            </a: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, Brandeis, Rochester, UC Davis ,</a:t>
            </a:r>
            <a:r>
              <a:rPr lang="en-US" altLang="zh-CN" sz="2000" dirty="0" err="1">
                <a:latin typeface="Calibri" panose="020F0502020204030204" charset="0"/>
                <a:ea typeface="微软雅黑" panose="020B0503020204020204" charset="-122"/>
                <a:sym typeface="+mn-ea"/>
              </a:rPr>
              <a:t>UCSD，Georgetown</a:t>
            </a:r>
            <a:endParaRPr lang="en-US" altLang="zh-CN" sz="2000" dirty="0">
              <a:latin typeface="Calibri" panose="020F0502020204030204" charset="0"/>
              <a:ea typeface="微软雅黑" panose="020B0503020204020204" charset="-122"/>
              <a:sym typeface="+mn-ea"/>
            </a:endParaRPr>
          </a:p>
          <a:p>
            <a:pPr marL="0" indent="0" algn="l" defTabSz="914400" fontAlgn="auto">
              <a:lnSpc>
                <a:spcPct val="100000"/>
              </a:lnSpc>
              <a:buNone/>
            </a:pP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Tier 4    3.4+ , 103+, 320+, 700+ </a:t>
            </a:r>
          </a:p>
          <a:p>
            <a:pPr marL="0" indent="0" algn="l" defTabSz="91440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   RPI，GWU （</a:t>
            </a:r>
            <a:r>
              <a:rPr lang="zh-CN" altLang="en-US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语言</a:t>
            </a:r>
            <a:r>
              <a:rPr lang="en-US" altLang="zh-CN" sz="2000" dirty="0" err="1">
                <a:latin typeface="Calibri" panose="020F0502020204030204" charset="0"/>
                <a:ea typeface="微软雅黑" panose="020B0503020204020204" charset="-122"/>
                <a:sym typeface="+mn-ea"/>
              </a:rPr>
              <a:t>要求更高</a:t>
            </a: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）</a:t>
            </a:r>
          </a:p>
          <a:p>
            <a:pPr marL="0" indent="0" algn="l" defTabSz="91440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  JHU , UMD, Case Western Reserve , UCI, Fordham,    University of Connecticut          </a:t>
            </a:r>
          </a:p>
          <a:p>
            <a:pPr marL="0" indent="0" algn="l" defTabSz="914400" fontAlgn="auto">
              <a:lnSpc>
                <a:spcPct val="100000"/>
              </a:lnSpc>
              <a:buNone/>
            </a:pP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Tier 5   3.2+</a:t>
            </a:r>
            <a:r>
              <a:rPr lang="zh-CN" altLang="en-US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， </a:t>
            </a: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95+</a:t>
            </a:r>
            <a:r>
              <a:rPr lang="zh-CN" altLang="en-US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315+</a:t>
            </a:r>
            <a:r>
              <a:rPr lang="zh-CN" altLang="en-US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1" dirty="0">
                <a:latin typeface="Calibri" panose="020F0502020204030204" charset="0"/>
                <a:ea typeface="微软雅黑" panose="020B0503020204020204" charset="-122"/>
                <a:sym typeface="+mn-ea"/>
              </a:rPr>
              <a:t>660+</a:t>
            </a:r>
          </a:p>
          <a:p>
            <a:pPr marL="0" indent="0" algn="l" defTabSz="914400" fontAlgn="auto">
              <a:lnSpc>
                <a:spcPct val="100000"/>
              </a:lnSpc>
              <a:buNone/>
            </a:pPr>
            <a:r>
              <a:rPr lang="en-US" altLang="zh-CN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         Miami, Pepperdine, </a:t>
            </a:r>
            <a:r>
              <a:rPr lang="zh-CN" altLang="en-US" sz="2000" dirty="0">
                <a:latin typeface="Calibri" panose="020F0502020204030204" charset="0"/>
                <a:ea typeface="微软雅黑" panose="020B0503020204020204" charset="-122"/>
                <a:sym typeface="+mn-ea"/>
              </a:rPr>
              <a:t>Stevens Institute of Technology（要求低）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9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CE63-FE7F-43B0-A40F-ADA40A95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BD52C-7F2B-4A1E-8EEC-9885F4C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77591"/>
            <a:ext cx="10178322" cy="43646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</a:t>
            </a:r>
            <a:r>
              <a:rPr lang="en-US" altLang="zh-CN" b="1" dirty="0">
                <a:latin typeface="Calibri" panose="020F0502020204030204" charset="0"/>
              </a:rPr>
              <a:t>Tier 0    </a:t>
            </a:r>
            <a:r>
              <a:rPr lang="en-US" altLang="zh-CN" dirty="0">
                <a:latin typeface="Calibri" panose="020F0502020204030204" charset="0"/>
              </a:rPr>
              <a:t>  </a:t>
            </a:r>
            <a:r>
              <a:rPr lang="en-US" altLang="zh-CN" dirty="0">
                <a:latin typeface="Calibri" panose="020F0502020204030204" charset="0"/>
                <a:sym typeface="+mn-ea"/>
              </a:rPr>
              <a:t>Harvard</a:t>
            </a:r>
            <a:endParaRPr lang="en-US" altLang="zh-CN" dirty="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    </a:t>
            </a:r>
            <a:r>
              <a:rPr lang="en-US" altLang="zh-CN" b="1" dirty="0">
                <a:latin typeface="Calibri" panose="020F0502020204030204" charset="0"/>
              </a:rPr>
              <a:t>Tier 1  3.8+, 107+, 330+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          Columbia, Duke, </a:t>
            </a:r>
            <a:r>
              <a:rPr lang="en-US" altLang="zh-CN" dirty="0" err="1">
                <a:latin typeface="Calibri" panose="020F0502020204030204" charset="0"/>
              </a:rPr>
              <a:t>Upenn</a:t>
            </a:r>
            <a:r>
              <a:rPr lang="en-US" altLang="zh-CN" dirty="0">
                <a:latin typeface="Calibri" panose="020F0502020204030204" charset="0"/>
              </a:rPr>
              <a:t>, </a:t>
            </a:r>
            <a:r>
              <a:rPr lang="en-US" altLang="zh-CN" dirty="0" err="1">
                <a:latin typeface="Calibri" panose="020F0502020204030204" charset="0"/>
              </a:rPr>
              <a:t>UMich</a:t>
            </a:r>
            <a:r>
              <a:rPr lang="en-US" altLang="zh-CN" dirty="0">
                <a:latin typeface="Calibri" panose="020F0502020204030204" charset="0"/>
              </a:rPr>
              <a:t>, NYU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     </a:t>
            </a:r>
            <a:r>
              <a:rPr lang="en-US" altLang="zh-CN" b="1" dirty="0">
                <a:latin typeface="Calibri" panose="020F0502020204030204" charset="0"/>
              </a:rPr>
              <a:t>Tier2   3.5+, 104+, 322+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         Columbia (QMSS),    Rochester, </a:t>
            </a:r>
            <a:r>
              <a:rPr lang="en-US" altLang="zh-CN" dirty="0">
                <a:latin typeface="Calibri" panose="020F0502020204030204" charset="0"/>
                <a:sym typeface="+mn-ea"/>
              </a:rPr>
              <a:t>Brown </a:t>
            </a:r>
            <a:r>
              <a:rPr lang="zh-CN" altLang="en-US" dirty="0">
                <a:latin typeface="Calibri" panose="020F0502020204030204" charset="0"/>
                <a:sym typeface="+mn-ea"/>
              </a:rPr>
              <a:t>（</a:t>
            </a:r>
            <a:r>
              <a:rPr lang="en-US" altLang="zh-CN" dirty="0">
                <a:latin typeface="Calibri" panose="020F0502020204030204" charset="0"/>
                <a:sym typeface="+mn-ea"/>
              </a:rPr>
              <a:t>3.1</a:t>
            </a:r>
            <a:r>
              <a:rPr lang="zh-CN" altLang="en-US" dirty="0">
                <a:latin typeface="Calibri" panose="020F0502020204030204" charset="0"/>
                <a:sym typeface="+mn-ea"/>
              </a:rPr>
              <a:t>有申到，北大信科）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charset="0"/>
              </a:rPr>
              <a:t>      </a:t>
            </a:r>
            <a:r>
              <a:rPr lang="en-US" altLang="zh-CN" b="1" dirty="0">
                <a:latin typeface="Calibri" panose="020F0502020204030204" charset="0"/>
              </a:rPr>
              <a:t>Tier 3  3.3+, 100+, 320+</a:t>
            </a:r>
          </a:p>
          <a:p>
            <a:pPr marL="0" indent="0">
              <a:buNone/>
            </a:pPr>
            <a:r>
              <a:rPr lang="en-US" altLang="zh-CN" b="1" dirty="0">
                <a:latin typeface="Calibri" panose="020F0502020204030204" charset="0"/>
              </a:rPr>
              <a:t>         </a:t>
            </a:r>
            <a:r>
              <a:rPr lang="en-US" altLang="zh-CN" dirty="0">
                <a:latin typeface="Calibri" panose="020F0502020204030204" charset="0"/>
                <a:sym typeface="+mn-ea"/>
              </a:rPr>
              <a:t>GWU, </a:t>
            </a:r>
            <a:r>
              <a:rPr lang="en-US" altLang="zh-CN" b="1" dirty="0">
                <a:latin typeface="Calibri" panose="020F0502020204030204" charset="0"/>
                <a:sym typeface="+mn-ea"/>
              </a:rPr>
              <a:t> </a:t>
            </a:r>
            <a:r>
              <a:rPr lang="en-US" altLang="zh-CN" dirty="0">
                <a:latin typeface="Calibri" panose="020F0502020204030204" charset="0"/>
                <a:sym typeface="+mn-ea"/>
              </a:rPr>
              <a:t>WPI (</a:t>
            </a:r>
            <a:r>
              <a:rPr lang="zh-CN" altLang="en-US" dirty="0">
                <a:latin typeface="Calibri" panose="020F0502020204030204" charset="0"/>
                <a:sym typeface="+mn-ea"/>
              </a:rPr>
              <a:t>保底）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431675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969</Words>
  <Application>Microsoft Office PowerPoint</Application>
  <PresentationFormat>宽屏</PresentationFormat>
  <Paragraphs>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Arial</vt:lpstr>
      <vt:lpstr>Calibri</vt:lpstr>
      <vt:lpstr>Gill Sans MT</vt:lpstr>
      <vt:lpstr>Impact</vt:lpstr>
      <vt:lpstr>徽章</vt:lpstr>
      <vt:lpstr>留学分享</vt:lpstr>
      <vt:lpstr>自我介绍</vt:lpstr>
      <vt:lpstr>硕士申请要素</vt:lpstr>
      <vt:lpstr>GPA（重要）</vt:lpstr>
      <vt:lpstr>托福/GRE</vt:lpstr>
      <vt:lpstr>选校</vt:lpstr>
      <vt:lpstr>统计</vt:lpstr>
      <vt:lpstr>BA</vt:lpstr>
      <vt:lpstr>DS</vt:lpstr>
      <vt:lpstr>文书材料</vt:lpstr>
      <vt:lpstr>中介 vs DIY</vt:lpstr>
      <vt:lpstr>Timeline（以22fall为例）</vt:lpstr>
      <vt:lpstr>资料推荐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留学分享</dc:title>
  <dc:creator>漪 蒲</dc:creator>
  <cp:lastModifiedBy>漪 蒲</cp:lastModifiedBy>
  <cp:revision>3</cp:revision>
  <dcterms:created xsi:type="dcterms:W3CDTF">2022-04-16T05:38:47Z</dcterms:created>
  <dcterms:modified xsi:type="dcterms:W3CDTF">2022-04-16T07:26:50Z</dcterms:modified>
</cp:coreProperties>
</file>