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0"/>
  </p:handoutMasterIdLst>
  <p:sldIdLst>
    <p:sldId id="258" r:id="rId3"/>
    <p:sldId id="259" r:id="rId5"/>
    <p:sldId id="289" r:id="rId6"/>
    <p:sldId id="290" r:id="rId7"/>
    <p:sldId id="292" r:id="rId8"/>
    <p:sldId id="265" r:id="rId9"/>
    <p:sldId id="293" r:id="rId10"/>
    <p:sldId id="272" r:id="rId11"/>
    <p:sldId id="262" r:id="rId12"/>
    <p:sldId id="274" r:id="rId13"/>
    <p:sldId id="295" r:id="rId14"/>
    <p:sldId id="297" r:id="rId15"/>
    <p:sldId id="275" r:id="rId16"/>
    <p:sldId id="298" r:id="rId17"/>
    <p:sldId id="300" r:id="rId18"/>
    <p:sldId id="277" r:id="rId19"/>
    <p:sldId id="303" r:id="rId20"/>
    <p:sldId id="263" r:id="rId21"/>
    <p:sldId id="264" r:id="rId22"/>
    <p:sldId id="276" r:id="rId23"/>
    <p:sldId id="296" r:id="rId24"/>
    <p:sldId id="302" r:id="rId25"/>
    <p:sldId id="301" r:id="rId26"/>
    <p:sldId id="280" r:id="rId27"/>
    <p:sldId id="281" r:id="rId28"/>
    <p:sldId id="266" r:id="rId2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26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102"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90"/>
            </a:lvl1pPr>
          </a:lstStyle>
          <a:p>
            <a:endParaRPr lang="zh-CN" altLang="en-US"/>
          </a:p>
        </p:txBody>
      </p:sp>
      <p:sp>
        <p:nvSpPr>
          <p:cNvPr id="3" name="日期占位符 2"/>
          <p:cNvSpPr>
            <a:spLocks noGrp="1"/>
          </p:cNvSpPr>
          <p:nvPr>
            <p:ph type="dt" sz="quarter" idx="1"/>
          </p:nvPr>
        </p:nvSpPr>
        <p:spPr>
          <a:xfrm>
            <a:off x="4167998" y="0"/>
            <a:ext cx="3188595" cy="574719"/>
          </a:xfrm>
          <a:prstGeom prst="rect">
            <a:avLst/>
          </a:prstGeom>
        </p:spPr>
        <p:txBody>
          <a:bodyPr vert="horz" lIns="91440" tIns="45720" rIns="91440" bIns="45720" rtlCol="0"/>
          <a:lstStyle>
            <a:lvl1pPr algn="r">
              <a:defRPr sz="129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10879875"/>
            <a:ext cx="3188595" cy="574718"/>
          </a:xfrm>
          <a:prstGeom prst="rect">
            <a:avLst/>
          </a:prstGeom>
        </p:spPr>
        <p:txBody>
          <a:bodyPr vert="horz" lIns="91440" tIns="45720" rIns="91440" bIns="45720" rtlCol="0" anchor="b"/>
          <a:lstStyle>
            <a:lvl1pPr algn="l">
              <a:defRPr sz="1290"/>
            </a:lvl1pPr>
          </a:lstStyle>
          <a:p>
            <a:endParaRPr lang="zh-CN" altLang="en-US"/>
          </a:p>
        </p:txBody>
      </p:sp>
      <p:sp>
        <p:nvSpPr>
          <p:cNvPr id="5" name="灯片编号占位符 4"/>
          <p:cNvSpPr>
            <a:spLocks noGrp="1"/>
          </p:cNvSpPr>
          <p:nvPr>
            <p:ph type="sldNum" sz="quarter" idx="3"/>
          </p:nvPr>
        </p:nvSpPr>
        <p:spPr>
          <a:xfrm>
            <a:off x="4167998" y="10879875"/>
            <a:ext cx="3188595" cy="574718"/>
          </a:xfrm>
          <a:prstGeom prst="rect">
            <a:avLst/>
          </a:prstGeom>
        </p:spPr>
        <p:txBody>
          <a:bodyPr vert="horz" lIns="91440" tIns="45720" rIns="91440" bIns="45720" rtlCol="0" anchor="b"/>
          <a:lstStyle>
            <a:lvl1pPr algn="r">
              <a:defRPr sz="129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ea typeface="Calibri" panose="020F0502020204030204" charset="0"/>
                <a:cs typeface="Calibri" panose="020F0502020204030204" charset="0"/>
              </a:defRPr>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ea typeface="Calibri" panose="020F0502020204030204" charset="0"/>
                <a:cs typeface="Calibri" panose="020F050202020403020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ea typeface="Calibri" panose="020F0502020204030204" charset="0"/>
                <a:cs typeface="Calibri" panose="020F0502020204030204" charset="0"/>
              </a:defRPr>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ea typeface="Calibri" panose="020F0502020204030204" charset="0"/>
                <a:cs typeface="Calibri" panose="020F050202020403020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Calibri" panose="020F0502020204030204" charset="0"/>
        <a:cs typeface="Calibri" panose="020F0502020204030204" charset="0"/>
      </a:defRPr>
    </a:lvl1pPr>
    <a:lvl2pPr marL="457200" algn="l" defTabSz="914400" rtl="0" eaLnBrk="1" latinLnBrk="0" hangingPunct="1">
      <a:defRPr sz="1200" kern="1200">
        <a:solidFill>
          <a:schemeClr val="tx1"/>
        </a:solidFill>
        <a:latin typeface="+mn-lt"/>
        <a:ea typeface="Calibri" panose="020F0502020204030204" charset="0"/>
        <a:cs typeface="Calibri" panose="020F0502020204030204" charset="0"/>
      </a:defRPr>
    </a:lvl2pPr>
    <a:lvl3pPr marL="914400" algn="l" defTabSz="914400" rtl="0" eaLnBrk="1" latinLnBrk="0" hangingPunct="1">
      <a:defRPr sz="1200" kern="1200">
        <a:solidFill>
          <a:schemeClr val="tx1"/>
        </a:solidFill>
        <a:latin typeface="+mn-lt"/>
        <a:ea typeface="Calibri" panose="020F0502020204030204" charset="0"/>
        <a:cs typeface="Calibri" panose="020F0502020204030204" charset="0"/>
      </a:defRPr>
    </a:lvl3pPr>
    <a:lvl4pPr marL="1371600" algn="l" defTabSz="914400" rtl="0" eaLnBrk="1" latinLnBrk="0" hangingPunct="1">
      <a:defRPr sz="1200" kern="1200">
        <a:solidFill>
          <a:schemeClr val="tx1"/>
        </a:solidFill>
        <a:latin typeface="+mn-lt"/>
        <a:ea typeface="Calibri" panose="020F0502020204030204" charset="0"/>
        <a:cs typeface="Calibri" panose="020F0502020204030204" charset="0"/>
      </a:defRPr>
    </a:lvl4pPr>
    <a:lvl5pPr marL="1828800" algn="l" defTabSz="914400" rtl="0" eaLnBrk="1" latinLnBrk="0" hangingPunct="1">
      <a:defRPr sz="1200" kern="1200">
        <a:solidFill>
          <a:schemeClr val="tx1"/>
        </a:solidFill>
        <a:latin typeface="+mn-lt"/>
        <a:ea typeface="Calibri" panose="020F0502020204030204" charset="0"/>
        <a:cs typeface="Calibri" panose="020F050202020403020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Photo by Marco Verch on Flickr</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0" name="组合 9"/>
          <p:cNvGrpSpPr/>
          <p:nvPr userDrawn="1"/>
        </p:nvGrpSpPr>
        <p:grpSpPr>
          <a:xfrm>
            <a:off x="-34925" y="4345305"/>
            <a:ext cx="12235815" cy="2608580"/>
            <a:chOff x="-55" y="6843"/>
            <a:chExt cx="19269" cy="4108"/>
          </a:xfrm>
        </p:grpSpPr>
        <p:pic>
          <p:nvPicPr>
            <p:cNvPr id="8" name="图片 7" descr="2"/>
            <p:cNvPicPr>
              <a:picLocks noChangeAspect="1"/>
            </p:cNvPicPr>
            <p:nvPr/>
          </p:nvPicPr>
          <p:blipFill>
            <a:blip r:embed="rId2"/>
            <a:srcRect l="18487" t="14021" r="44742" b="3693"/>
            <a:stretch>
              <a:fillRect/>
            </a:stretch>
          </p:blipFill>
          <p:spPr>
            <a:xfrm rot="16200000">
              <a:off x="10768" y="2505"/>
              <a:ext cx="4109" cy="12785"/>
            </a:xfrm>
            <a:prstGeom prst="rect">
              <a:avLst/>
            </a:prstGeom>
          </p:spPr>
        </p:pic>
        <p:pic>
          <p:nvPicPr>
            <p:cNvPr id="9" name="图片 8" descr="2"/>
            <p:cNvPicPr>
              <a:picLocks noChangeAspect="1"/>
            </p:cNvPicPr>
            <p:nvPr/>
          </p:nvPicPr>
          <p:blipFill>
            <a:blip r:embed="rId2"/>
            <a:srcRect l="18487" t="14021" r="44742" b="43983"/>
            <a:stretch>
              <a:fillRect/>
            </a:stretch>
          </p:blipFill>
          <p:spPr>
            <a:xfrm rot="5400000" flipH="1">
              <a:off x="1153" y="5635"/>
              <a:ext cx="4109" cy="6525"/>
            </a:xfrm>
            <a:prstGeom prst="rect">
              <a:avLst/>
            </a:prstGeom>
          </p:spPr>
        </p:pic>
      </p:grpSp>
      <p:pic>
        <p:nvPicPr>
          <p:cNvPr id="7" name="图片 6" descr="1"/>
          <p:cNvPicPr>
            <a:picLocks noChangeAspect="1"/>
          </p:cNvPicPr>
          <p:nvPr userDrawn="1"/>
        </p:nvPicPr>
        <p:blipFill>
          <a:blip r:embed="rId3"/>
          <a:srcRect l="8655" t="4324" r="8067" b="3801"/>
          <a:stretch>
            <a:fillRect/>
          </a:stretch>
        </p:blipFill>
        <p:spPr>
          <a:xfrm rot="16200000">
            <a:off x="2949575" y="-2225357"/>
            <a:ext cx="6294120" cy="11308715"/>
          </a:xfrm>
          <a:prstGeom prst="rect">
            <a:avLst/>
          </a:prstGeom>
        </p:spPr>
      </p:pic>
      <p:grpSp>
        <p:nvGrpSpPr>
          <p:cNvPr id="5" name="组合 4"/>
          <p:cNvGrpSpPr/>
          <p:nvPr userDrawn="1"/>
        </p:nvGrpSpPr>
        <p:grpSpPr>
          <a:xfrm>
            <a:off x="-24130" y="1174115"/>
            <a:ext cx="12227560" cy="4791710"/>
            <a:chOff x="-38" y="1489"/>
            <a:chExt cx="19256" cy="7546"/>
          </a:xfrm>
        </p:grpSpPr>
        <p:pic>
          <p:nvPicPr>
            <p:cNvPr id="6" name="图片 5" descr="5731a22f246dc"/>
            <p:cNvPicPr>
              <a:picLocks noChangeAspect="1"/>
            </p:cNvPicPr>
            <p:nvPr/>
          </p:nvPicPr>
          <p:blipFill>
            <a:blip r:embed="rId4"/>
            <a:srcRect l="29744"/>
            <a:stretch>
              <a:fillRect/>
            </a:stretch>
          </p:blipFill>
          <p:spPr>
            <a:xfrm>
              <a:off x="-38" y="1489"/>
              <a:ext cx="3021" cy="7546"/>
            </a:xfrm>
            <a:prstGeom prst="rect">
              <a:avLst/>
            </a:prstGeom>
          </p:spPr>
        </p:pic>
        <p:pic>
          <p:nvPicPr>
            <p:cNvPr id="11" name="图片 10" descr="5731a22f246dc"/>
            <p:cNvPicPr>
              <a:picLocks noChangeAspect="1"/>
            </p:cNvPicPr>
            <p:nvPr/>
          </p:nvPicPr>
          <p:blipFill>
            <a:blip r:embed="rId4"/>
            <a:srcRect l="30698"/>
            <a:stretch>
              <a:fillRect/>
            </a:stretch>
          </p:blipFill>
          <p:spPr>
            <a:xfrm flipH="1">
              <a:off x="16238" y="1489"/>
              <a:ext cx="2980" cy="7546"/>
            </a:xfrm>
            <a:prstGeom prst="rect">
              <a:avLst/>
            </a:prstGeom>
          </p:spPr>
        </p:pic>
      </p:grpSp>
      <p:pic>
        <p:nvPicPr>
          <p:cNvPr id="24" name="图片 23" descr="968b9846ca8c48317b7ebefbf5fae920"/>
          <p:cNvPicPr>
            <a:picLocks noChangeAspect="1"/>
          </p:cNvPicPr>
          <p:nvPr userDrawn="1"/>
        </p:nvPicPr>
        <p:blipFill>
          <a:blip r:embed="rId5"/>
          <a:srcRect l="14827" t="35859" r="18029" b="14394"/>
          <a:stretch>
            <a:fillRect/>
          </a:stretch>
        </p:blipFill>
        <p:spPr>
          <a:xfrm>
            <a:off x="6699250" y="1696085"/>
            <a:ext cx="3505200" cy="3465830"/>
          </a:xfrm>
          <a:prstGeom prst="rect">
            <a:avLst/>
          </a:prstGeom>
          <a:effectLst>
            <a:outerShdw blurRad="139700" dist="139700" dir="13500000" algn="br" rotWithShape="0">
              <a:prstClr val="black">
                <a:alpha val="40000"/>
              </a:prstClr>
            </a:outerShdw>
          </a:effec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0" name="组合 9"/>
          <p:cNvGrpSpPr/>
          <p:nvPr userDrawn="1"/>
        </p:nvGrpSpPr>
        <p:grpSpPr>
          <a:xfrm>
            <a:off x="-34925" y="4345305"/>
            <a:ext cx="12235815" cy="2608580"/>
            <a:chOff x="-55" y="6843"/>
            <a:chExt cx="19269" cy="4108"/>
          </a:xfrm>
        </p:grpSpPr>
        <p:pic>
          <p:nvPicPr>
            <p:cNvPr id="8" name="图片 7" descr="2"/>
            <p:cNvPicPr>
              <a:picLocks noChangeAspect="1"/>
            </p:cNvPicPr>
            <p:nvPr/>
          </p:nvPicPr>
          <p:blipFill>
            <a:blip r:embed="rId2"/>
            <a:srcRect l="18487" t="14021" r="44742" b="3693"/>
            <a:stretch>
              <a:fillRect/>
            </a:stretch>
          </p:blipFill>
          <p:spPr>
            <a:xfrm rot="16200000">
              <a:off x="10768" y="2505"/>
              <a:ext cx="4109" cy="12785"/>
            </a:xfrm>
            <a:prstGeom prst="rect">
              <a:avLst/>
            </a:prstGeom>
          </p:spPr>
        </p:pic>
        <p:pic>
          <p:nvPicPr>
            <p:cNvPr id="9" name="图片 8" descr="2"/>
            <p:cNvPicPr>
              <a:picLocks noChangeAspect="1"/>
            </p:cNvPicPr>
            <p:nvPr/>
          </p:nvPicPr>
          <p:blipFill>
            <a:blip r:embed="rId2"/>
            <a:srcRect l="18487" t="14021" r="44742" b="43983"/>
            <a:stretch>
              <a:fillRect/>
            </a:stretch>
          </p:blipFill>
          <p:spPr>
            <a:xfrm rot="5400000" flipH="1">
              <a:off x="1153" y="5635"/>
              <a:ext cx="4109" cy="6525"/>
            </a:xfrm>
            <a:prstGeom prst="rect">
              <a:avLst/>
            </a:prstGeom>
          </p:spPr>
        </p:pic>
      </p:grpSp>
      <p:pic>
        <p:nvPicPr>
          <p:cNvPr id="7" name="图片 6" descr="1"/>
          <p:cNvPicPr>
            <a:picLocks noChangeAspect="1"/>
          </p:cNvPicPr>
          <p:nvPr userDrawn="1"/>
        </p:nvPicPr>
        <p:blipFill>
          <a:blip r:embed="rId3"/>
          <a:srcRect l="8655" t="4324" r="8067" b="3801"/>
          <a:stretch>
            <a:fillRect/>
          </a:stretch>
        </p:blipFill>
        <p:spPr>
          <a:xfrm rot="16200000">
            <a:off x="2949575" y="-2225357"/>
            <a:ext cx="6294120" cy="11308715"/>
          </a:xfrm>
          <a:prstGeom prst="rect">
            <a:avLst/>
          </a:prstGeom>
        </p:spPr>
      </p:pic>
      <p:grpSp>
        <p:nvGrpSpPr>
          <p:cNvPr id="11" name="组合 10"/>
          <p:cNvGrpSpPr/>
          <p:nvPr userDrawn="1"/>
        </p:nvGrpSpPr>
        <p:grpSpPr>
          <a:xfrm>
            <a:off x="-24130" y="1174115"/>
            <a:ext cx="12227560" cy="4791710"/>
            <a:chOff x="-38" y="1489"/>
            <a:chExt cx="19256" cy="7546"/>
          </a:xfrm>
        </p:grpSpPr>
        <p:pic>
          <p:nvPicPr>
            <p:cNvPr id="12" name="图片 11" descr="5731a22f246dc"/>
            <p:cNvPicPr>
              <a:picLocks noChangeAspect="1"/>
            </p:cNvPicPr>
            <p:nvPr/>
          </p:nvPicPr>
          <p:blipFill>
            <a:blip r:embed="rId4"/>
            <a:srcRect l="29744"/>
            <a:stretch>
              <a:fillRect/>
            </a:stretch>
          </p:blipFill>
          <p:spPr>
            <a:xfrm>
              <a:off x="-38" y="1489"/>
              <a:ext cx="3021" cy="7546"/>
            </a:xfrm>
            <a:prstGeom prst="rect">
              <a:avLst/>
            </a:prstGeom>
          </p:spPr>
        </p:pic>
        <p:pic>
          <p:nvPicPr>
            <p:cNvPr id="13" name="图片 12" descr="5731a22f246dc"/>
            <p:cNvPicPr>
              <a:picLocks noChangeAspect="1"/>
            </p:cNvPicPr>
            <p:nvPr/>
          </p:nvPicPr>
          <p:blipFill>
            <a:blip r:embed="rId4"/>
            <a:srcRect l="30698"/>
            <a:stretch>
              <a:fillRect/>
            </a:stretch>
          </p:blipFill>
          <p:spPr>
            <a:xfrm flipH="1">
              <a:off x="16238" y="1489"/>
              <a:ext cx="2980" cy="7546"/>
            </a:xfrm>
            <a:prstGeom prst="rect">
              <a:avLst/>
            </a:prstGeom>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0" name="组合 9"/>
          <p:cNvGrpSpPr/>
          <p:nvPr userDrawn="1"/>
        </p:nvGrpSpPr>
        <p:grpSpPr>
          <a:xfrm>
            <a:off x="-34290" y="4744720"/>
            <a:ext cx="12235815" cy="2209800"/>
            <a:chOff x="-3535" y="6843"/>
            <a:chExt cx="22750" cy="4109"/>
          </a:xfrm>
        </p:grpSpPr>
        <p:pic>
          <p:nvPicPr>
            <p:cNvPr id="8" name="图片 7" descr="2"/>
            <p:cNvPicPr>
              <a:picLocks noChangeAspect="1"/>
            </p:cNvPicPr>
            <p:nvPr/>
          </p:nvPicPr>
          <p:blipFill>
            <a:blip r:embed="rId2"/>
            <a:srcRect l="18487" t="14021" r="44742" b="3693"/>
            <a:stretch>
              <a:fillRect/>
            </a:stretch>
          </p:blipFill>
          <p:spPr>
            <a:xfrm rot="16200000">
              <a:off x="10768" y="2505"/>
              <a:ext cx="4109" cy="12785"/>
            </a:xfrm>
            <a:prstGeom prst="rect">
              <a:avLst/>
            </a:prstGeom>
          </p:spPr>
        </p:pic>
        <p:pic>
          <p:nvPicPr>
            <p:cNvPr id="9" name="图片 8" descr="2"/>
            <p:cNvPicPr>
              <a:picLocks noChangeAspect="1"/>
            </p:cNvPicPr>
            <p:nvPr/>
          </p:nvPicPr>
          <p:blipFill>
            <a:blip r:embed="rId2"/>
            <a:srcRect l="18487" t="14021" r="44742" b="21585"/>
            <a:stretch>
              <a:fillRect/>
            </a:stretch>
          </p:blipFill>
          <p:spPr>
            <a:xfrm rot="5400000" flipH="1">
              <a:off x="-587" y="3895"/>
              <a:ext cx="4109" cy="10005"/>
            </a:xfrm>
            <a:prstGeom prst="rect">
              <a:avLst/>
            </a:prstGeom>
          </p:spPr>
        </p:pic>
      </p:grpSp>
      <p:pic>
        <p:nvPicPr>
          <p:cNvPr id="7" name="图片 6" descr="1"/>
          <p:cNvPicPr>
            <a:picLocks noChangeAspect="1"/>
          </p:cNvPicPr>
          <p:nvPr userDrawn="1"/>
        </p:nvPicPr>
        <p:blipFill>
          <a:blip r:embed="rId3"/>
          <a:srcRect l="8655" t="4324" r="8067" b="3801"/>
          <a:stretch>
            <a:fillRect/>
          </a:stretch>
        </p:blipFill>
        <p:spPr>
          <a:xfrm rot="16200000">
            <a:off x="2949575" y="-2225357"/>
            <a:ext cx="6294120" cy="11308715"/>
          </a:xfrm>
          <a:prstGeom prst="rect">
            <a:avLst/>
          </a:prstGeom>
        </p:spPr>
      </p:pic>
      <p:pic>
        <p:nvPicPr>
          <p:cNvPr id="12" name="图片 11" descr="5731a22f246dc"/>
          <p:cNvPicPr>
            <a:picLocks noChangeAspect="1"/>
          </p:cNvPicPr>
          <p:nvPr userDrawn="1"/>
        </p:nvPicPr>
        <p:blipFill>
          <a:blip r:embed="rId4"/>
          <a:srcRect l="29744"/>
          <a:stretch>
            <a:fillRect/>
          </a:stretch>
        </p:blipFill>
        <p:spPr>
          <a:xfrm>
            <a:off x="-34925" y="1732915"/>
            <a:ext cx="1446530" cy="3613785"/>
          </a:xfrm>
          <a:prstGeom prst="rect">
            <a:avLst/>
          </a:prstGeom>
        </p:spPr>
      </p:pic>
      <p:pic>
        <p:nvPicPr>
          <p:cNvPr id="13" name="图片 12" descr="5731a22f246dc"/>
          <p:cNvPicPr>
            <a:picLocks noChangeAspect="1"/>
          </p:cNvPicPr>
          <p:nvPr userDrawn="1"/>
        </p:nvPicPr>
        <p:blipFill>
          <a:blip r:embed="rId4"/>
          <a:srcRect l="30698"/>
          <a:stretch>
            <a:fillRect/>
          </a:stretch>
        </p:blipFill>
        <p:spPr>
          <a:xfrm flipH="1">
            <a:off x="10765155" y="1732915"/>
            <a:ext cx="1426845" cy="361378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version">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5.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1"/>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Calibri" panose="020F0502020204030204" charset="0"/>
                <a:cs typeface="Calibri" panose="020F0502020204030204" charset="0"/>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Calibri" panose="020F0502020204030204" charset="0"/>
                <a:cs typeface="Calibri" panose="020F050202020403020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Calibri" panose="020F0502020204030204" charset="0"/>
                <a:cs typeface="Calibri" panose="020F0502020204030204" charset="0"/>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Calibri" panose="020F0502020204030204" charset="0"/>
          <a:ea typeface="Calibri" panose="020F0502020204030204" charset="0"/>
          <a:cs typeface="Calibri" panose="020F050202020403020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Calibri" panose="020F0502020204030204" charset="0"/>
          <a:cs typeface="Calibri" panose="020F050202020403020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Calibri" panose="020F0502020204030204" charset="0"/>
          <a:cs typeface="Calibri" panose="020F050202020403020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Calibri" panose="020F0502020204030204" charset="0"/>
          <a:cs typeface="Calibri" panose="020F050202020403020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Calibri" panose="020F0502020204030204" charset="0"/>
          <a:cs typeface="Calibri" panose="020F050202020403020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Calibri" panose="020F0502020204030204" charset="0"/>
          <a:cs typeface="Calibri" panose="020F05020202040302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6440" y="1431925"/>
            <a:ext cx="6218555" cy="1353185"/>
          </a:xfrm>
          <a:prstGeom prst="rect">
            <a:avLst/>
          </a:prstGeom>
          <a:noFill/>
        </p:spPr>
        <p:txBody>
          <a:bodyPr wrap="square" rtlCol="0">
            <a:spAutoFit/>
          </a:bodyPr>
          <a:p>
            <a:r>
              <a:rPr lang="en-US" sz="5400" b="1">
                <a:solidFill>
                  <a:srgbClr val="5E2620"/>
                </a:solidFill>
                <a:ea typeface="Calibri" panose="020F0502020204030204" charset="0"/>
                <a:cs typeface="+mn-lt"/>
              </a:rPr>
              <a:t>Persea americana:</a:t>
            </a:r>
            <a:endParaRPr lang="en-US" sz="5400" b="1">
              <a:solidFill>
                <a:srgbClr val="5E2620"/>
              </a:solidFill>
              <a:ea typeface="Calibri" panose="020F0502020204030204" charset="0"/>
              <a:cs typeface="+mn-lt"/>
            </a:endParaRPr>
          </a:p>
          <a:p>
            <a:pPr algn="l"/>
            <a:r>
              <a:rPr lang="en-US" sz="2800" b="1" i="1">
                <a:solidFill>
                  <a:srgbClr val="5E2620"/>
                </a:solidFill>
                <a:ea typeface="Calibri" panose="020F0502020204030204" charset="0"/>
                <a:cs typeface="+mn-lt"/>
              </a:rPr>
              <a:t>	The berry with one seed</a:t>
            </a:r>
            <a:endParaRPr lang="en-US" sz="2800" b="1" i="1">
              <a:solidFill>
                <a:srgbClr val="5E2620"/>
              </a:solidFill>
              <a:ea typeface="Calibri" panose="020F0502020204030204" charset="0"/>
              <a:cs typeface="+mn-lt"/>
            </a:endParaRPr>
          </a:p>
        </p:txBody>
      </p:sp>
      <p:sp>
        <p:nvSpPr>
          <p:cNvPr id="3" name="文本框 2"/>
          <p:cNvSpPr txBox="1"/>
          <p:nvPr/>
        </p:nvSpPr>
        <p:spPr>
          <a:xfrm>
            <a:off x="878205" y="4201160"/>
            <a:ext cx="5132070" cy="306705"/>
          </a:xfrm>
          <a:prstGeom prst="rect">
            <a:avLst/>
          </a:prstGeom>
          <a:noFill/>
        </p:spPr>
        <p:txBody>
          <a:bodyPr wrap="square" rtlCol="0">
            <a:spAutoFit/>
          </a:bodyPr>
          <a:p>
            <a:pPr algn="ctr"/>
            <a:r>
              <a:rPr lang="en-US" altLang="zh-CN" sz="1400">
                <a:solidFill>
                  <a:srgbClr val="5E2620"/>
                </a:solidFill>
                <a:latin typeface="Calibri" panose="020F0502020204030204" charset="0"/>
                <a:ea typeface="Calibri" panose="020F0502020204030204" charset="0"/>
                <a:cs typeface="Arial" panose="020B0604020202020204" pitchFamily="34" charset="0"/>
              </a:rPr>
              <a:t>Presentation by: Stephanie Marie Rosario</a:t>
            </a:r>
            <a:endParaRPr lang="en-US" altLang="zh-CN" sz="1400">
              <a:solidFill>
                <a:srgbClr val="5E2620"/>
              </a:solidFill>
              <a:latin typeface="Calibri" panose="020F0502020204030204" charset="0"/>
              <a:ea typeface="Calibri" panose="020F0502020204030204" charset="0"/>
              <a:cs typeface="Arial" panose="020B0604020202020204" pitchFamily="34" charset="0"/>
            </a:endParaRPr>
          </a:p>
        </p:txBody>
      </p:sp>
      <p:pic>
        <p:nvPicPr>
          <p:cNvPr id="4" name="Picture 3" descr="avocados pic 1 white background"/>
          <p:cNvPicPr preferRelativeResize="0">
            <a:picLocks noChangeAspect="1"/>
          </p:cNvPicPr>
          <p:nvPr/>
        </p:nvPicPr>
        <p:blipFill>
          <a:blip r:embed="rId1"/>
          <a:stretch>
            <a:fillRect/>
          </a:stretch>
        </p:blipFill>
        <p:spPr>
          <a:xfrm>
            <a:off x="6156325" y="1548765"/>
            <a:ext cx="4314190" cy="3560445"/>
          </a:xfrm>
          <a:prstGeom prst="rect">
            <a:avLst/>
          </a:prstGeom>
          <a:effectLst>
            <a:outerShdw blurRad="50800" dist="38100" dir="2700000" algn="tl" rotWithShape="0">
              <a:schemeClr val="tx1">
                <a:alpha val="40000"/>
              </a:scheme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文本框 20"/>
          <p:cNvSpPr txBox="1"/>
          <p:nvPr/>
        </p:nvSpPr>
        <p:spPr>
          <a:xfrm flipH="1">
            <a:off x="1224915" y="1004570"/>
            <a:ext cx="2835275" cy="1938020"/>
          </a:xfrm>
          <a:prstGeom prst="rect">
            <a:avLst/>
          </a:prstGeom>
          <a:solidFill>
            <a:srgbClr val="3B1800"/>
          </a:solidFill>
          <a:ln w="9525">
            <a:noFill/>
            <a:miter/>
          </a:ln>
          <a:effectLst>
            <a:outerShdw sx="999" sy="999" algn="ctr" rotWithShape="0">
              <a:srgbClr val="000000"/>
            </a:outerShdw>
          </a:effectLst>
        </p:spPr>
        <p:txBody>
          <a:bodyPr wrap="square" anchor="t">
            <a:spAutoFit/>
          </a:bodyPr>
          <a:lstStyle/>
          <a:p>
            <a:pPr lvl="0" algn="l"/>
            <a:r>
              <a:rPr lang="en-US" altLang="zh-CN" sz="2400">
                <a:solidFill>
                  <a:schemeClr val="bg1"/>
                </a:solidFill>
                <a:latin typeface="Calibri" panose="020F0502020204030204" charset="0"/>
                <a:ea typeface="Calibri" panose="020F0502020204030204" charset="0"/>
                <a:cs typeface="Calibri" panose="020F0502020204030204" charset="0"/>
                <a:sym typeface="Arial" panose="020B0604020202020204" pitchFamily="34" charset="0"/>
              </a:rPr>
              <a:t>When looking at if there was a significant difference between Total Volume and Region: </a:t>
            </a:r>
            <a:endParaRPr lang="en-US" altLang="zh-CN" sz="2400">
              <a:solidFill>
                <a:schemeClr val="bg1"/>
              </a:solidFill>
              <a:latin typeface="Calibri" panose="020F0502020204030204" charset="0"/>
              <a:ea typeface="Calibri" panose="020F0502020204030204" charset="0"/>
              <a:cs typeface="Calibri" panose="020F0502020204030204" charset="0"/>
              <a:sym typeface="Arial" panose="020B0604020202020204" pitchFamily="34" charset="0"/>
            </a:endParaRPr>
          </a:p>
        </p:txBody>
      </p:sp>
      <p:sp>
        <p:nvSpPr>
          <p:cNvPr id="57348" name="文本框 20"/>
          <p:cNvSpPr txBox="1"/>
          <p:nvPr/>
        </p:nvSpPr>
        <p:spPr>
          <a:xfrm flipH="1">
            <a:off x="6929755" y="2492375"/>
            <a:ext cx="2653665" cy="1322070"/>
          </a:xfrm>
          <a:prstGeom prst="rect">
            <a:avLst/>
          </a:prstGeom>
          <a:solidFill>
            <a:srgbClr val="3B1800"/>
          </a:solidFill>
          <a:ln w="9525">
            <a:noFill/>
            <a:miter/>
          </a:ln>
          <a:effectLst>
            <a:outerShdw sx="999" sy="999" algn="ctr" rotWithShape="0">
              <a:srgbClr val="000000"/>
            </a:outerShdw>
          </a:effectLst>
        </p:spPr>
        <p:txBody>
          <a:bodyPr wrap="square" anchor="t">
            <a:spAutoFit/>
          </a:bodyPr>
          <a:lstStyle/>
          <a:p>
            <a:pPr lvl="0" algn="ctr"/>
            <a:r>
              <a:rPr lang="en-US" altLang="zh-CN" sz="4000" b="1">
                <a:solidFill>
                  <a:schemeClr val="bg1"/>
                </a:solidFill>
                <a:latin typeface="Calibri" panose="020F0502020204030204" charset="0"/>
                <a:ea typeface="Calibri" panose="020F0502020204030204" charset="0"/>
                <a:cs typeface="Calibri" panose="020F0502020204030204" charset="0"/>
                <a:sym typeface="Arial" panose="020B0604020202020204" pitchFamily="34" charset="0"/>
              </a:rPr>
              <a:t>What was found??</a:t>
            </a:r>
            <a:endParaRPr lang="en-US" altLang="zh-CN" sz="4000" b="1">
              <a:solidFill>
                <a:schemeClr val="bg1"/>
              </a:solidFill>
              <a:latin typeface="Calibri" panose="020F0502020204030204" charset="0"/>
              <a:ea typeface="Calibri" panose="020F0502020204030204" charset="0"/>
              <a:cs typeface="Calibri" panose="020F0502020204030204" charset="0"/>
              <a:sym typeface="Arial" panose="020B0604020202020204" pitchFamily="34" charset="0"/>
            </a:endParaRPr>
          </a:p>
        </p:txBody>
      </p:sp>
      <p:sp>
        <p:nvSpPr>
          <p:cNvPr id="57349" name="文本框 22"/>
          <p:cNvSpPr txBox="1"/>
          <p:nvPr/>
        </p:nvSpPr>
        <p:spPr>
          <a:xfrm flipH="1">
            <a:off x="2215515" y="4029075"/>
            <a:ext cx="7760970" cy="1198880"/>
          </a:xfrm>
          <a:prstGeom prst="rect">
            <a:avLst/>
          </a:prstGeom>
          <a:noFill/>
          <a:ln w="9525">
            <a:noFill/>
          </a:ln>
          <a:effectLst>
            <a:outerShdw sx="999" sy="999" algn="ctr" rotWithShape="0">
              <a:srgbClr val="000000"/>
            </a:outerShdw>
          </a:effectLst>
        </p:spPr>
        <p:txBody>
          <a:bodyPr wrap="square" anchor="t">
            <a:spAutoFit/>
          </a:bodyPr>
          <a:lstStyle/>
          <a:p>
            <a:pPr marL="285750" lvl="0" indent="-285750" algn="l">
              <a:lnSpc>
                <a:spcPct val="120000"/>
              </a:lnSpc>
              <a:buFont typeface="Arial" panose="020B0604020202020204" pitchFamily="34" charset="0"/>
              <a:buChar char="•"/>
            </a:pPr>
            <a:r>
              <a:rPr lang="en-US" altLang="zh-CN" sz="2000" b="1" dirty="0">
                <a:solidFill>
                  <a:srgbClr val="404040"/>
                </a:solidFill>
                <a:latin typeface="Calibri" panose="020F0502020204030204" charset="0"/>
                <a:ea typeface="Calibri" panose="020F0502020204030204" charset="0"/>
                <a:cs typeface="Calibri" panose="020F0502020204030204" charset="0"/>
                <a:sym typeface="SimSun" panose="02010600030101010101" pitchFamily="2" charset="-122"/>
              </a:rPr>
              <a:t>Chicago consumes the most Avocados and it consumes more than 2 times what South Carolina consumes. </a:t>
            </a:r>
            <a:endParaRPr lang="en-US" altLang="zh-CN" sz="2000" b="1" dirty="0">
              <a:solidFill>
                <a:srgbClr val="404040"/>
              </a:solidFill>
              <a:latin typeface="Calibri" panose="020F0502020204030204" charset="0"/>
              <a:ea typeface="Calibri" panose="020F0502020204030204" charset="0"/>
              <a:cs typeface="Calibri" panose="020F0502020204030204" charset="0"/>
              <a:sym typeface="SimSun" panose="02010600030101010101" pitchFamily="2" charset="-122"/>
            </a:endParaRPr>
          </a:p>
          <a:p>
            <a:pPr marL="285750" lvl="0" indent="-285750" algn="l">
              <a:lnSpc>
                <a:spcPct val="120000"/>
              </a:lnSpc>
              <a:buFont typeface="Arial" panose="020B0604020202020204" pitchFamily="34" charset="0"/>
              <a:buChar char="•"/>
            </a:pPr>
            <a:r>
              <a:rPr lang="en-US" altLang="zh-CN" sz="2000" b="1" dirty="0">
                <a:solidFill>
                  <a:srgbClr val="404040"/>
                </a:solidFill>
                <a:latin typeface="Calibri" panose="020F0502020204030204" charset="0"/>
                <a:ea typeface="Calibri" panose="020F0502020204030204" charset="0"/>
                <a:cs typeface="Calibri" panose="020F0502020204030204" charset="0"/>
                <a:sym typeface="SimSun" panose="02010600030101010101" pitchFamily="2" charset="-122"/>
              </a:rPr>
              <a:t>Boston consumes 1/4 less than what Chicago consumes.</a:t>
            </a:r>
            <a:endParaRPr lang="en-US" altLang="zh-CN" sz="2000" b="1" dirty="0">
              <a:solidFill>
                <a:srgbClr val="404040"/>
              </a:solidFill>
              <a:latin typeface="Calibri" panose="020F0502020204030204" charset="0"/>
              <a:ea typeface="Calibri" panose="020F0502020204030204" charset="0"/>
              <a:cs typeface="Calibri" panose="020F0502020204030204" charset="0"/>
              <a:sym typeface="SimSun" panose="02010600030101010101" pitchFamily="2" charset="-122"/>
            </a:endParaRPr>
          </a:p>
        </p:txBody>
      </p:sp>
      <p:sp>
        <p:nvSpPr>
          <p:cNvPr id="3" name="文本框 22"/>
          <p:cNvSpPr txBox="1"/>
          <p:nvPr/>
        </p:nvSpPr>
        <p:spPr>
          <a:xfrm flipH="1">
            <a:off x="4690745" y="1078865"/>
            <a:ext cx="3719830" cy="1198880"/>
          </a:xfrm>
          <a:prstGeom prst="rect">
            <a:avLst/>
          </a:prstGeom>
          <a:noFill/>
          <a:ln w="9525">
            <a:noFill/>
          </a:ln>
          <a:effectLst>
            <a:outerShdw sx="999" sy="999" algn="ctr" rotWithShape="0">
              <a:srgbClr val="000000"/>
            </a:outerShdw>
          </a:effectLst>
        </p:spPr>
        <p:txBody>
          <a:bodyPr wrap="square" anchor="t">
            <a:spAutoFit/>
          </a:bodyPr>
          <a:lstStyle/>
          <a:p>
            <a:pPr lvl="0" algn="l">
              <a:lnSpc>
                <a:spcPct val="120000"/>
              </a:lnSpc>
            </a:pPr>
            <a:r>
              <a:rPr lang="en-US" altLang="zh-CN" sz="2000" b="1" dirty="0">
                <a:solidFill>
                  <a:srgbClr val="404040"/>
                </a:solidFill>
                <a:latin typeface="Calibri" panose="020F0502020204030204" charset="0"/>
                <a:ea typeface="Calibri" panose="020F0502020204030204" charset="0"/>
                <a:cs typeface="Calibri" panose="020F0502020204030204" charset="0"/>
                <a:sym typeface="SimSun" panose="02010600030101010101" pitchFamily="2" charset="-122"/>
              </a:rPr>
              <a:t>There WAS a significant difference between the 3 regions by Total Volume. </a:t>
            </a:r>
            <a:endParaRPr lang="en-US" altLang="zh-CN" sz="2000" b="1" dirty="0">
              <a:solidFill>
                <a:srgbClr val="404040"/>
              </a:solidFill>
              <a:latin typeface="Calibri" panose="020F0502020204030204" charset="0"/>
              <a:ea typeface="Calibri" panose="020F0502020204030204" charset="0"/>
              <a:cs typeface="Calibri" panose="020F0502020204030204" charset="0"/>
              <a:sym typeface="SimSun" panose="02010600030101010101" pitchFamily="2" charset="-122"/>
            </a:endParaRPr>
          </a:p>
        </p:txBody>
      </p:sp>
      <p:cxnSp>
        <p:nvCxnSpPr>
          <p:cNvPr id="2" name="Straight Arrow Connector 1"/>
          <p:cNvCxnSpPr/>
          <p:nvPr/>
        </p:nvCxnSpPr>
        <p:spPr>
          <a:xfrm>
            <a:off x="4204335" y="1828800"/>
            <a:ext cx="446405" cy="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a:off x="7703820" y="1899920"/>
            <a:ext cx="10160" cy="49149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0" name="Elbow Connector 9"/>
          <p:cNvCxnSpPr/>
          <p:nvPr/>
        </p:nvCxnSpPr>
        <p:spPr>
          <a:xfrm rot="10800000" flipV="1">
            <a:off x="6004560" y="3084195"/>
            <a:ext cx="796290" cy="688975"/>
          </a:xfrm>
          <a:prstGeom prst="bentConnector2">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Total Volume by 3 Regions"/>
          <p:cNvPicPr>
            <a:picLocks noChangeAspect="1"/>
          </p:cNvPicPr>
          <p:nvPr/>
        </p:nvPicPr>
        <p:blipFill>
          <a:blip r:embed="rId1"/>
          <a:stretch>
            <a:fillRect/>
          </a:stretch>
        </p:blipFill>
        <p:spPr>
          <a:xfrm>
            <a:off x="3657600" y="303530"/>
            <a:ext cx="5401945" cy="6250940"/>
          </a:xfrm>
          <a:prstGeom prst="rect">
            <a:avLst/>
          </a:prstGeom>
        </p:spPr>
      </p:pic>
      <p:pic>
        <p:nvPicPr>
          <p:cNvPr id="4" name="Picture 3" descr="TV by Re for Bar Chart"/>
          <p:cNvPicPr>
            <a:picLocks noChangeAspect="1"/>
          </p:cNvPicPr>
          <p:nvPr/>
        </p:nvPicPr>
        <p:blipFill>
          <a:blip r:embed="rId2"/>
          <a:stretch>
            <a:fillRect/>
          </a:stretch>
        </p:blipFill>
        <p:spPr>
          <a:xfrm>
            <a:off x="6101715" y="1960245"/>
            <a:ext cx="2868930" cy="12763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25"/>
          <p:cNvSpPr txBox="1"/>
          <p:nvPr/>
        </p:nvSpPr>
        <p:spPr>
          <a:xfrm flipH="1">
            <a:off x="3266440" y="3649345"/>
            <a:ext cx="5410200" cy="521970"/>
          </a:xfrm>
          <a:prstGeom prst="rect">
            <a:avLst/>
          </a:prstGeom>
          <a:noFill/>
        </p:spPr>
        <p:txBody>
          <a:bodyPr wrap="square" rtlCol="0">
            <a:spAutoFit/>
            <a:scene3d>
              <a:camera prst="orthographicFront"/>
              <a:lightRig rig="threePt" dir="t"/>
            </a:scene3d>
          </a:bodyPr>
          <a:lstStyle/>
          <a:p>
            <a:pPr lvl="0" algn="ctr" fontAlgn="base"/>
            <a:r>
              <a:rPr lang="en-US" altLang="zh-CN" sz="2800" strike="noStrike" noProof="1">
                <a:solidFill>
                  <a:schemeClr val="tx1"/>
                </a:solidFill>
                <a:effectLst/>
                <a:latin typeface="Calibri" panose="020F0502020204030204" charset="0"/>
                <a:ea typeface="Calibri" panose="020F0502020204030204" charset="0"/>
                <a:cs typeface="Calibri" panose="020F0502020204030204" charset="0"/>
                <a:sym typeface="Microsoft YaHei" panose="020B0503020204020204" charset="-122"/>
              </a:rPr>
              <a:t>IV - Region, DV - Average Price</a:t>
            </a:r>
            <a:endParaRPr lang="en-US" altLang="zh-CN" sz="2800" strike="noStrike" noProof="1">
              <a:solidFill>
                <a:schemeClr val="tx1"/>
              </a:solidFill>
              <a:effectLst/>
              <a:latin typeface="Calibri" panose="020F0502020204030204" charset="0"/>
              <a:ea typeface="Calibri" panose="020F0502020204030204" charset="0"/>
              <a:cs typeface="Calibri" panose="020F0502020204030204" charset="0"/>
              <a:sym typeface="Microsoft YaHei" panose="020B0503020204020204" charset="-122"/>
            </a:endParaRPr>
          </a:p>
        </p:txBody>
      </p:sp>
      <p:sp>
        <p:nvSpPr>
          <p:cNvPr id="6" name="圆角矩形 5"/>
          <p:cNvSpPr/>
          <p:nvPr/>
        </p:nvSpPr>
        <p:spPr>
          <a:xfrm>
            <a:off x="4824095" y="1009650"/>
            <a:ext cx="2294255" cy="2243455"/>
          </a:xfrm>
          <a:prstGeom prst="roundRect">
            <a:avLst>
              <a:gd name="adj" fmla="val 50000"/>
            </a:avLst>
          </a:prstGeom>
          <a:solidFill>
            <a:srgbClr val="5E26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charset="0"/>
              <a:cs typeface="Calibri" panose="020F0502020204030204" charset="0"/>
            </a:endParaRPr>
          </a:p>
        </p:txBody>
      </p:sp>
      <p:sp>
        <p:nvSpPr>
          <p:cNvPr id="2" name="Text Box 1"/>
          <p:cNvSpPr txBox="1"/>
          <p:nvPr/>
        </p:nvSpPr>
        <p:spPr>
          <a:xfrm>
            <a:off x="4921885" y="1716405"/>
            <a:ext cx="2098040" cy="829945"/>
          </a:xfrm>
          <a:prstGeom prst="rect">
            <a:avLst/>
          </a:prstGeom>
          <a:noFill/>
        </p:spPr>
        <p:txBody>
          <a:bodyPr wrap="square" rtlCol="0">
            <a:spAutoFit/>
          </a:bodyPr>
          <a:p>
            <a:pPr algn="ctr"/>
            <a:r>
              <a:rPr lang="en-US" sz="2400" b="1">
                <a:solidFill>
                  <a:schemeClr val="bg1"/>
                </a:solidFill>
              </a:rPr>
              <a:t>Analysis of Data (2)</a:t>
            </a:r>
            <a:endParaRPr lang="en-US" sz="2400" b="1">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7"/>
          <p:cNvSpPr txBox="1"/>
          <p:nvPr/>
        </p:nvSpPr>
        <p:spPr>
          <a:xfrm>
            <a:off x="4477385" y="4907280"/>
            <a:ext cx="4888865" cy="1476375"/>
          </a:xfrm>
          <a:prstGeom prst="rect">
            <a:avLst/>
          </a:prstGeom>
          <a:solidFill>
            <a:schemeClr val="bg1">
              <a:lumMod val="75000"/>
            </a:schemeClr>
          </a:solidFill>
        </p:spPr>
        <p:txBody>
          <a:bodyPr wrap="square" rtlCol="0">
            <a:spAutoFit/>
          </a:bodyPr>
          <a:p>
            <a:r>
              <a:rPr lang="en-US" b="1"/>
              <a:t>There is a .15 cent difference between Chicago and South Carolina and a .13 cent difference between Boston and South Carolina. But the difference between Boston and Chicago is about .02-.03 cents - Not Significant.  </a:t>
            </a:r>
            <a:endParaRPr lang="en-US" b="1"/>
          </a:p>
        </p:txBody>
      </p:sp>
      <p:sp>
        <p:nvSpPr>
          <p:cNvPr id="6" name="任意多边形 5"/>
          <p:cNvSpPr/>
          <p:nvPr/>
        </p:nvSpPr>
        <p:spPr>
          <a:xfrm rot="19260000">
            <a:off x="9814560" y="2097405"/>
            <a:ext cx="3296285" cy="5714365"/>
          </a:xfrm>
          <a:custGeom>
            <a:avLst/>
            <a:gdLst>
              <a:gd name="connsiteX0" fmla="*/ 0 w 5596"/>
              <a:gd name="connsiteY0" fmla="*/ 0 h 9699"/>
              <a:gd name="connsiteX1" fmla="*/ 5596 w 5596"/>
              <a:gd name="connsiteY1" fmla="*/ 0 h 9699"/>
              <a:gd name="connsiteX2" fmla="*/ 5574 w 5596"/>
              <a:gd name="connsiteY2" fmla="*/ 7596 h 9699"/>
              <a:gd name="connsiteX3" fmla="*/ 3833 w 5596"/>
              <a:gd name="connsiteY3" fmla="*/ 9699 h 9699"/>
              <a:gd name="connsiteX4" fmla="*/ 0 w 5596"/>
              <a:gd name="connsiteY4" fmla="*/ 6518 h 9699"/>
              <a:gd name="connsiteX5" fmla="*/ 0 w 5596"/>
              <a:gd name="connsiteY5" fmla="*/ 0 h 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6" h="9699">
                <a:moveTo>
                  <a:pt x="0" y="0"/>
                </a:moveTo>
                <a:lnTo>
                  <a:pt x="5596" y="0"/>
                </a:lnTo>
                <a:lnTo>
                  <a:pt x="5574" y="7596"/>
                </a:lnTo>
                <a:lnTo>
                  <a:pt x="3833" y="9699"/>
                </a:lnTo>
                <a:lnTo>
                  <a:pt x="0" y="6518"/>
                </a:lnTo>
                <a:lnTo>
                  <a:pt x="0" y="0"/>
                </a:lnTo>
                <a:close/>
              </a:path>
            </a:pathLst>
          </a:custGeom>
          <a:solidFill>
            <a:srgbClr val="5E262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Calibri" panose="020F0502020204030204" charset="0"/>
              <a:cs typeface="Calibri" panose="020F0502020204030204" charset="0"/>
            </a:endParaRPr>
          </a:p>
        </p:txBody>
      </p:sp>
      <p:sp>
        <p:nvSpPr>
          <p:cNvPr id="71687" name="文本框 1997"/>
          <p:cNvSpPr txBox="1"/>
          <p:nvPr/>
        </p:nvSpPr>
        <p:spPr>
          <a:xfrm>
            <a:off x="4251960" y="991235"/>
            <a:ext cx="4864735" cy="1198880"/>
          </a:xfrm>
          <a:prstGeom prst="rect">
            <a:avLst/>
          </a:prstGeom>
          <a:noFill/>
          <a:ln w="9525">
            <a:noFill/>
          </a:ln>
          <a:effectLst>
            <a:outerShdw sx="999" sy="999" algn="ctr" rotWithShape="0">
              <a:srgbClr val="000000"/>
            </a:outerShdw>
          </a:effectLst>
        </p:spPr>
        <p:txBody>
          <a:bodyPr wrap="square" anchor="t">
            <a:spAutoFit/>
          </a:bodyPr>
          <a:lstStyle/>
          <a:p>
            <a:pPr lvl="0" algn="l">
              <a:lnSpc>
                <a:spcPct val="120000"/>
              </a:lnSpc>
            </a:pPr>
            <a:r>
              <a:rPr lang="en-US" altLang="zh-CN" sz="2000" b="1" dirty="0">
                <a:solidFill>
                  <a:srgbClr val="404040"/>
                </a:solidFill>
                <a:latin typeface="Calibri" panose="020F0502020204030204" charset="0"/>
                <a:ea typeface="Calibri" panose="020F0502020204030204" charset="0"/>
                <a:cs typeface="Calibri" panose="020F0502020204030204" charset="0"/>
                <a:sym typeface="SimSun" panose="02010600030101010101" pitchFamily="2" charset="-122"/>
              </a:rPr>
              <a:t>There was a significant difference between two of the city comparisons and one not significant. </a:t>
            </a:r>
            <a:endParaRPr lang="en-US" altLang="zh-CN" sz="2000" b="1" dirty="0">
              <a:solidFill>
                <a:srgbClr val="404040"/>
              </a:solidFill>
              <a:latin typeface="Calibri" panose="020F0502020204030204" charset="0"/>
              <a:ea typeface="Calibri" panose="020F0502020204030204" charset="0"/>
              <a:cs typeface="Calibri" panose="020F0502020204030204" charset="0"/>
              <a:sym typeface="SimSun" panose="02010600030101010101" pitchFamily="2" charset="-122"/>
            </a:endParaRPr>
          </a:p>
        </p:txBody>
      </p:sp>
      <p:sp>
        <p:nvSpPr>
          <p:cNvPr id="71688" name="文本框 2000"/>
          <p:cNvSpPr txBox="1"/>
          <p:nvPr/>
        </p:nvSpPr>
        <p:spPr>
          <a:xfrm>
            <a:off x="1278890" y="934085"/>
            <a:ext cx="2172335" cy="2676525"/>
          </a:xfrm>
          <a:prstGeom prst="rect">
            <a:avLst/>
          </a:prstGeom>
          <a:solidFill>
            <a:srgbClr val="5E2620"/>
          </a:solidFill>
          <a:ln w="9525">
            <a:noFill/>
            <a:miter/>
          </a:ln>
          <a:effectLst>
            <a:outerShdw sx="999" sy="999" algn="ctr" rotWithShape="0">
              <a:srgbClr val="000000"/>
            </a:outerShdw>
          </a:effectLst>
        </p:spPr>
        <p:txBody>
          <a:bodyPr wrap="square" anchor="t">
            <a:spAutoFit/>
          </a:bodyPr>
          <a:lstStyle/>
          <a:p>
            <a:pPr lvl="0" algn="l"/>
            <a:r>
              <a:rPr lang="en-US" altLang="zh-CN" sz="2400">
                <a:solidFill>
                  <a:schemeClr val="bg1"/>
                </a:solidFill>
                <a:latin typeface="Calibri" panose="020F0502020204030204" charset="0"/>
                <a:ea typeface="Calibri" panose="020F0502020204030204" charset="0"/>
                <a:cs typeface="Calibri" panose="020F0502020204030204" charset="0"/>
                <a:sym typeface="Arial" panose="020B0604020202020204" pitchFamily="34" charset="0"/>
              </a:rPr>
              <a:t>When looking at if there was a significant difference between Average Price and Region: </a:t>
            </a:r>
            <a:endParaRPr lang="zh-CN" altLang="en-US" sz="2400">
              <a:solidFill>
                <a:schemeClr val="bg1"/>
              </a:solidFill>
              <a:latin typeface="Calibri" panose="020F0502020204030204" charset="0"/>
              <a:ea typeface="Calibri" panose="020F0502020204030204" charset="0"/>
              <a:cs typeface="Calibri" panose="020F0502020204030204" charset="0"/>
              <a:sym typeface="+mn-ea"/>
            </a:endParaRPr>
          </a:p>
        </p:txBody>
      </p:sp>
      <p:sp>
        <p:nvSpPr>
          <p:cNvPr id="71701" name="文本框 2000"/>
          <p:cNvSpPr txBox="1"/>
          <p:nvPr/>
        </p:nvSpPr>
        <p:spPr>
          <a:xfrm>
            <a:off x="4477385" y="2557145"/>
            <a:ext cx="3749040" cy="922020"/>
          </a:xfrm>
          <a:prstGeom prst="rect">
            <a:avLst/>
          </a:prstGeom>
          <a:noFill/>
          <a:ln w="9525">
            <a:noFill/>
          </a:ln>
        </p:spPr>
        <p:txBody>
          <a:bodyPr wrap="square" anchor="t">
            <a:spAutoFit/>
          </a:bodyPr>
          <a:lstStyle/>
          <a:p>
            <a:pPr lvl="0"/>
            <a:r>
              <a:rPr lang="en-US" altLang="zh-CN" b="1">
                <a:latin typeface="Calibri" panose="020F0502020204030204" charset="0"/>
                <a:ea typeface="Calibri" panose="020F0502020204030204" charset="0"/>
                <a:cs typeface="Calibri" panose="020F0502020204030204" charset="0"/>
              </a:rPr>
              <a:t>Between Boston and South Carolina and Chicago and South Carolina there was a significant difference. </a:t>
            </a:r>
            <a:endParaRPr lang="en-US" altLang="zh-CN" b="1">
              <a:latin typeface="Calibri" panose="020F0502020204030204" charset="0"/>
              <a:ea typeface="Calibri" panose="020F0502020204030204" charset="0"/>
              <a:cs typeface="Calibri" panose="020F0502020204030204" charset="0"/>
            </a:endParaRPr>
          </a:p>
        </p:txBody>
      </p:sp>
      <p:sp>
        <p:nvSpPr>
          <p:cNvPr id="71702" name="文本框 2000"/>
          <p:cNvSpPr txBox="1"/>
          <p:nvPr/>
        </p:nvSpPr>
        <p:spPr>
          <a:xfrm>
            <a:off x="4477385" y="3768090"/>
            <a:ext cx="3632200" cy="922020"/>
          </a:xfrm>
          <a:prstGeom prst="rect">
            <a:avLst/>
          </a:prstGeom>
          <a:noFill/>
          <a:ln w="9525">
            <a:noFill/>
          </a:ln>
        </p:spPr>
        <p:txBody>
          <a:bodyPr wrap="square" anchor="t">
            <a:spAutoFit/>
          </a:bodyPr>
          <a:lstStyle/>
          <a:p>
            <a:pPr lvl="0"/>
            <a:r>
              <a:rPr lang="en-US" altLang="zh-CN" b="1">
                <a:latin typeface="Calibri" panose="020F0502020204030204" charset="0"/>
                <a:ea typeface="Calibri" panose="020F0502020204030204" charset="0"/>
                <a:cs typeface="Calibri" panose="020F0502020204030204" charset="0"/>
              </a:rPr>
              <a:t>Between Boston and Chicago there was not a significant difference in the Average Price.</a:t>
            </a:r>
            <a:endParaRPr lang="en-US" altLang="zh-CN" b="1">
              <a:latin typeface="Calibri" panose="020F0502020204030204" charset="0"/>
              <a:ea typeface="Calibri" panose="020F0502020204030204" charset="0"/>
              <a:cs typeface="Calibri" panose="020F0502020204030204" charset="0"/>
            </a:endParaRPr>
          </a:p>
        </p:txBody>
      </p:sp>
      <p:sp>
        <p:nvSpPr>
          <p:cNvPr id="46" name="Freeform 125"/>
          <p:cNvSpPr/>
          <p:nvPr/>
        </p:nvSpPr>
        <p:spPr>
          <a:xfrm>
            <a:off x="3881120" y="2689225"/>
            <a:ext cx="438785" cy="367665"/>
          </a:xfrm>
          <a:custGeom>
            <a:avLst/>
            <a:gdLst/>
            <a:ahLst/>
            <a:cxnLst>
              <a:cxn ang="0">
                <a:pos x="723177" y="673751"/>
              </a:cxn>
              <a:cxn ang="0">
                <a:pos x="672661" y="724349"/>
              </a:cxn>
              <a:cxn ang="0">
                <a:pos x="50516" y="724349"/>
              </a:cxn>
              <a:cxn ang="0">
                <a:pos x="0" y="673751"/>
              </a:cxn>
              <a:cxn ang="0">
                <a:pos x="0" y="50598"/>
              </a:cxn>
              <a:cxn ang="0">
                <a:pos x="50516" y="0"/>
              </a:cxn>
              <a:cxn ang="0">
                <a:pos x="672661" y="0"/>
              </a:cxn>
              <a:cxn ang="0">
                <a:pos x="723177" y="50598"/>
              </a:cxn>
              <a:cxn ang="0">
                <a:pos x="723177" y="673751"/>
              </a:cxn>
            </a:cxnLst>
            <a:rect l="0" t="0" r="0" b="0"/>
            <a:pathLst>
              <a:path w="1632" h="1632">
                <a:moveTo>
                  <a:pt x="1632" y="1518"/>
                </a:moveTo>
                <a:cubicBezTo>
                  <a:pt x="1632" y="1581"/>
                  <a:pt x="1581" y="1632"/>
                  <a:pt x="1518" y="1632"/>
                </a:cubicBezTo>
                <a:cubicBezTo>
                  <a:pt x="114" y="1632"/>
                  <a:pt x="114" y="1632"/>
                  <a:pt x="114" y="1632"/>
                </a:cubicBezTo>
                <a:cubicBezTo>
                  <a:pt x="51" y="1632"/>
                  <a:pt x="0" y="1581"/>
                  <a:pt x="0" y="1518"/>
                </a:cubicBezTo>
                <a:cubicBezTo>
                  <a:pt x="0" y="114"/>
                  <a:pt x="0" y="114"/>
                  <a:pt x="0" y="114"/>
                </a:cubicBezTo>
                <a:cubicBezTo>
                  <a:pt x="0" y="51"/>
                  <a:pt x="51" y="0"/>
                  <a:pt x="114" y="0"/>
                </a:cubicBezTo>
                <a:cubicBezTo>
                  <a:pt x="1518" y="0"/>
                  <a:pt x="1518" y="0"/>
                  <a:pt x="1518" y="0"/>
                </a:cubicBezTo>
                <a:cubicBezTo>
                  <a:pt x="1581" y="0"/>
                  <a:pt x="1632" y="51"/>
                  <a:pt x="1632" y="114"/>
                </a:cubicBezTo>
                <a:lnTo>
                  <a:pt x="1632" y="1518"/>
                </a:lnTo>
                <a:close/>
              </a:path>
            </a:pathLst>
          </a:custGeom>
          <a:solidFill>
            <a:srgbClr val="5E2620"/>
          </a:solidFill>
          <a:ln w="9525">
            <a:noFill/>
          </a:ln>
        </p:spPr>
        <p:txBody>
          <a:bodyPr/>
          <a:lstStyle/>
          <a:p>
            <a:pPr marL="285750" indent="-285750">
              <a:buFont typeface="Arial" panose="020B0604020202020204" pitchFamily="34" charset="0"/>
              <a:buChar char="•"/>
            </a:pPr>
            <a:endParaRPr lang="zh-CN" altLang="en-US">
              <a:ea typeface="Calibri" panose="020F0502020204030204" charset="0"/>
              <a:cs typeface="Calibri" panose="020F0502020204030204" charset="0"/>
            </a:endParaRPr>
          </a:p>
        </p:txBody>
      </p:sp>
      <p:sp>
        <p:nvSpPr>
          <p:cNvPr id="2" name="Freeform 125"/>
          <p:cNvSpPr/>
          <p:nvPr/>
        </p:nvSpPr>
        <p:spPr>
          <a:xfrm>
            <a:off x="3905885" y="3899535"/>
            <a:ext cx="416560" cy="374650"/>
          </a:xfrm>
          <a:custGeom>
            <a:avLst/>
            <a:gdLst/>
            <a:ahLst/>
            <a:cxnLst>
              <a:cxn ang="0">
                <a:pos x="723177" y="673751"/>
              </a:cxn>
              <a:cxn ang="0">
                <a:pos x="672661" y="724349"/>
              </a:cxn>
              <a:cxn ang="0">
                <a:pos x="50516" y="724349"/>
              </a:cxn>
              <a:cxn ang="0">
                <a:pos x="0" y="673751"/>
              </a:cxn>
              <a:cxn ang="0">
                <a:pos x="0" y="50598"/>
              </a:cxn>
              <a:cxn ang="0">
                <a:pos x="50516" y="0"/>
              </a:cxn>
              <a:cxn ang="0">
                <a:pos x="672661" y="0"/>
              </a:cxn>
              <a:cxn ang="0">
                <a:pos x="723177" y="50598"/>
              </a:cxn>
              <a:cxn ang="0">
                <a:pos x="723177" y="673751"/>
              </a:cxn>
            </a:cxnLst>
            <a:rect l="0" t="0" r="0" b="0"/>
            <a:pathLst>
              <a:path w="1632" h="1632">
                <a:moveTo>
                  <a:pt x="1632" y="1518"/>
                </a:moveTo>
                <a:cubicBezTo>
                  <a:pt x="1632" y="1581"/>
                  <a:pt x="1581" y="1632"/>
                  <a:pt x="1518" y="1632"/>
                </a:cubicBezTo>
                <a:cubicBezTo>
                  <a:pt x="114" y="1632"/>
                  <a:pt x="114" y="1632"/>
                  <a:pt x="114" y="1632"/>
                </a:cubicBezTo>
                <a:cubicBezTo>
                  <a:pt x="51" y="1632"/>
                  <a:pt x="0" y="1581"/>
                  <a:pt x="0" y="1518"/>
                </a:cubicBezTo>
                <a:cubicBezTo>
                  <a:pt x="0" y="114"/>
                  <a:pt x="0" y="114"/>
                  <a:pt x="0" y="114"/>
                </a:cubicBezTo>
                <a:cubicBezTo>
                  <a:pt x="0" y="51"/>
                  <a:pt x="51" y="0"/>
                  <a:pt x="114" y="0"/>
                </a:cubicBezTo>
                <a:cubicBezTo>
                  <a:pt x="1518" y="0"/>
                  <a:pt x="1518" y="0"/>
                  <a:pt x="1518" y="0"/>
                </a:cubicBezTo>
                <a:cubicBezTo>
                  <a:pt x="1581" y="0"/>
                  <a:pt x="1632" y="51"/>
                  <a:pt x="1632" y="114"/>
                </a:cubicBezTo>
                <a:lnTo>
                  <a:pt x="1632" y="1518"/>
                </a:lnTo>
                <a:close/>
              </a:path>
            </a:pathLst>
          </a:custGeom>
          <a:solidFill>
            <a:srgbClr val="5E2620"/>
          </a:solidFill>
          <a:ln w="9525">
            <a:noFill/>
          </a:ln>
        </p:spPr>
        <p:txBody>
          <a:bodyPr/>
          <a:lstStyle/>
          <a:p>
            <a:endParaRPr lang="zh-CN" altLang="en-US">
              <a:ea typeface="Calibri" panose="020F0502020204030204" charset="0"/>
              <a:cs typeface="Calibri" panose="020F0502020204030204" charset="0"/>
            </a:endParaRPr>
          </a:p>
        </p:txBody>
      </p:sp>
      <p:sp>
        <p:nvSpPr>
          <p:cNvPr id="3" name="Freeform 125"/>
          <p:cNvSpPr/>
          <p:nvPr/>
        </p:nvSpPr>
        <p:spPr>
          <a:xfrm>
            <a:off x="3905885" y="5117465"/>
            <a:ext cx="414020" cy="367030"/>
          </a:xfrm>
          <a:custGeom>
            <a:avLst/>
            <a:gdLst/>
            <a:ahLst/>
            <a:cxnLst>
              <a:cxn ang="0">
                <a:pos x="723177" y="673751"/>
              </a:cxn>
              <a:cxn ang="0">
                <a:pos x="672661" y="724349"/>
              </a:cxn>
              <a:cxn ang="0">
                <a:pos x="50516" y="724349"/>
              </a:cxn>
              <a:cxn ang="0">
                <a:pos x="0" y="673751"/>
              </a:cxn>
              <a:cxn ang="0">
                <a:pos x="0" y="50598"/>
              </a:cxn>
              <a:cxn ang="0">
                <a:pos x="50516" y="0"/>
              </a:cxn>
              <a:cxn ang="0">
                <a:pos x="672661" y="0"/>
              </a:cxn>
              <a:cxn ang="0">
                <a:pos x="723177" y="50598"/>
              </a:cxn>
              <a:cxn ang="0">
                <a:pos x="723177" y="673751"/>
              </a:cxn>
            </a:cxnLst>
            <a:rect l="0" t="0" r="0" b="0"/>
            <a:pathLst>
              <a:path w="1632" h="1632">
                <a:moveTo>
                  <a:pt x="1632" y="1518"/>
                </a:moveTo>
                <a:cubicBezTo>
                  <a:pt x="1632" y="1581"/>
                  <a:pt x="1581" y="1632"/>
                  <a:pt x="1518" y="1632"/>
                </a:cubicBezTo>
                <a:cubicBezTo>
                  <a:pt x="114" y="1632"/>
                  <a:pt x="114" y="1632"/>
                  <a:pt x="114" y="1632"/>
                </a:cubicBezTo>
                <a:cubicBezTo>
                  <a:pt x="51" y="1632"/>
                  <a:pt x="0" y="1581"/>
                  <a:pt x="0" y="1518"/>
                </a:cubicBezTo>
                <a:cubicBezTo>
                  <a:pt x="0" y="114"/>
                  <a:pt x="0" y="114"/>
                  <a:pt x="0" y="114"/>
                </a:cubicBezTo>
                <a:cubicBezTo>
                  <a:pt x="0" y="51"/>
                  <a:pt x="51" y="0"/>
                  <a:pt x="114" y="0"/>
                </a:cubicBezTo>
                <a:cubicBezTo>
                  <a:pt x="1518" y="0"/>
                  <a:pt x="1518" y="0"/>
                  <a:pt x="1518" y="0"/>
                </a:cubicBezTo>
                <a:cubicBezTo>
                  <a:pt x="1581" y="0"/>
                  <a:pt x="1632" y="51"/>
                  <a:pt x="1632" y="114"/>
                </a:cubicBezTo>
                <a:lnTo>
                  <a:pt x="1632" y="1518"/>
                </a:lnTo>
                <a:close/>
              </a:path>
            </a:pathLst>
          </a:custGeom>
          <a:solidFill>
            <a:srgbClr val="5E2620"/>
          </a:solidFill>
          <a:ln w="9525">
            <a:noFill/>
          </a:ln>
        </p:spPr>
        <p:txBody>
          <a:bodyPr/>
          <a:p>
            <a:endParaRPr lang="zh-CN" altLang="en-US">
              <a:ea typeface="Calibri" panose="020F0502020204030204" charset="0"/>
              <a:cs typeface="Calibri" panose="020F0502020204030204" charset="0"/>
            </a:endParaRPr>
          </a:p>
        </p:txBody>
      </p:sp>
      <p:sp>
        <p:nvSpPr>
          <p:cNvPr id="9" name="Flowchart: Sequential Access Storage 8"/>
          <p:cNvSpPr/>
          <p:nvPr/>
        </p:nvSpPr>
        <p:spPr>
          <a:xfrm rot="12540000">
            <a:off x="9815195" y="2803525"/>
            <a:ext cx="2040255" cy="2849880"/>
          </a:xfrm>
          <a:prstGeom prst="flowChartMagneticTape">
            <a:avLst/>
          </a:prstGeom>
          <a:gradFill>
            <a:gsLst>
              <a:gs pos="0">
                <a:srgbClr val="14CD68"/>
              </a:gs>
              <a:gs pos="100000">
                <a:srgbClr val="0B6E3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ardrop 9"/>
          <p:cNvSpPr/>
          <p:nvPr/>
        </p:nvSpPr>
        <p:spPr>
          <a:xfrm rot="20220000">
            <a:off x="10485755" y="3871595"/>
            <a:ext cx="700405" cy="709930"/>
          </a:xfrm>
          <a:prstGeom prst="teardrop">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Average Price by Region"/>
          <p:cNvPicPr>
            <a:picLocks noChangeAspect="1"/>
          </p:cNvPicPr>
          <p:nvPr/>
        </p:nvPicPr>
        <p:blipFill>
          <a:blip r:embed="rId1"/>
          <a:stretch>
            <a:fillRect/>
          </a:stretch>
        </p:blipFill>
        <p:spPr>
          <a:xfrm>
            <a:off x="2017395" y="767715"/>
            <a:ext cx="5501005" cy="5322570"/>
          </a:xfrm>
          <a:prstGeom prst="rect">
            <a:avLst/>
          </a:prstGeom>
        </p:spPr>
      </p:pic>
      <p:pic>
        <p:nvPicPr>
          <p:cNvPr id="4" name="Picture 3" descr="Average Price According to Analysis"/>
          <p:cNvPicPr>
            <a:picLocks noChangeAspect="1"/>
          </p:cNvPicPr>
          <p:nvPr/>
        </p:nvPicPr>
        <p:blipFill>
          <a:blip r:embed="rId2"/>
          <a:stretch>
            <a:fillRect/>
          </a:stretch>
        </p:blipFill>
        <p:spPr>
          <a:xfrm>
            <a:off x="7967980" y="1889125"/>
            <a:ext cx="3152140" cy="20580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25"/>
          <p:cNvSpPr txBox="1"/>
          <p:nvPr/>
        </p:nvSpPr>
        <p:spPr>
          <a:xfrm flipH="1">
            <a:off x="3266440" y="3649345"/>
            <a:ext cx="5410200" cy="521970"/>
          </a:xfrm>
          <a:prstGeom prst="rect">
            <a:avLst/>
          </a:prstGeom>
          <a:noFill/>
        </p:spPr>
        <p:txBody>
          <a:bodyPr wrap="square" rtlCol="0">
            <a:spAutoFit/>
            <a:scene3d>
              <a:camera prst="orthographicFront"/>
              <a:lightRig rig="threePt" dir="t"/>
            </a:scene3d>
          </a:bodyPr>
          <a:lstStyle/>
          <a:p>
            <a:pPr lvl="0" algn="ctr" fontAlgn="base"/>
            <a:r>
              <a:rPr lang="en-US" altLang="zh-CN" sz="2800" strike="noStrike" noProof="1">
                <a:solidFill>
                  <a:schemeClr val="tx1"/>
                </a:solidFill>
                <a:effectLst/>
                <a:latin typeface="Calibri" panose="020F0502020204030204" charset="0"/>
                <a:ea typeface="Calibri" panose="020F0502020204030204" charset="0"/>
                <a:cs typeface="Calibri" panose="020F0502020204030204" charset="0"/>
                <a:sym typeface="Microsoft YaHei" panose="020B0503020204020204" charset="-122"/>
              </a:rPr>
              <a:t>IV - Region, DV - type</a:t>
            </a:r>
            <a:endParaRPr lang="en-US" altLang="zh-CN" sz="2800" strike="noStrike" noProof="1">
              <a:solidFill>
                <a:schemeClr val="tx1"/>
              </a:solidFill>
              <a:effectLst/>
              <a:latin typeface="Calibri" panose="020F0502020204030204" charset="0"/>
              <a:ea typeface="Calibri" panose="020F0502020204030204" charset="0"/>
              <a:cs typeface="Calibri" panose="020F0502020204030204" charset="0"/>
              <a:sym typeface="Microsoft YaHei" panose="020B0503020204020204" charset="-122"/>
            </a:endParaRPr>
          </a:p>
        </p:txBody>
      </p:sp>
      <p:sp>
        <p:nvSpPr>
          <p:cNvPr id="6" name="圆角矩形 5"/>
          <p:cNvSpPr/>
          <p:nvPr/>
        </p:nvSpPr>
        <p:spPr>
          <a:xfrm>
            <a:off x="4824095" y="1009650"/>
            <a:ext cx="2294255" cy="2243455"/>
          </a:xfrm>
          <a:prstGeom prst="roundRect">
            <a:avLst>
              <a:gd name="adj" fmla="val 50000"/>
            </a:avLst>
          </a:prstGeom>
          <a:solidFill>
            <a:srgbClr val="5E26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charset="0"/>
              <a:cs typeface="Calibri" panose="020F0502020204030204" charset="0"/>
            </a:endParaRPr>
          </a:p>
        </p:txBody>
      </p:sp>
      <p:sp>
        <p:nvSpPr>
          <p:cNvPr id="2" name="Text Box 1"/>
          <p:cNvSpPr txBox="1"/>
          <p:nvPr/>
        </p:nvSpPr>
        <p:spPr>
          <a:xfrm>
            <a:off x="4921885" y="1716405"/>
            <a:ext cx="2098040" cy="829945"/>
          </a:xfrm>
          <a:prstGeom prst="rect">
            <a:avLst/>
          </a:prstGeom>
          <a:noFill/>
        </p:spPr>
        <p:txBody>
          <a:bodyPr wrap="square" rtlCol="0">
            <a:spAutoFit/>
          </a:bodyPr>
          <a:p>
            <a:pPr algn="ctr"/>
            <a:r>
              <a:rPr lang="en-US" sz="2400" b="1">
                <a:solidFill>
                  <a:schemeClr val="bg1"/>
                </a:solidFill>
              </a:rPr>
              <a:t>Analysis of Data (3)</a:t>
            </a:r>
            <a:endParaRPr lang="en-US" sz="2400" b="1">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50900" y="1644650"/>
            <a:ext cx="10327640" cy="3703320"/>
          </a:xfrm>
          <a:prstGeom prst="rect">
            <a:avLst/>
          </a:prstGeom>
          <a:solidFill>
            <a:schemeClr val="bg1">
              <a:alpha val="6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ea typeface="Calibri" panose="020F0502020204030204" charset="0"/>
              <a:cs typeface="Calibri" panose="020F0502020204030204" charset="0"/>
              <a:sym typeface="+mn-ea"/>
            </a:endParaRPr>
          </a:p>
        </p:txBody>
      </p:sp>
      <p:sp>
        <p:nvSpPr>
          <p:cNvPr id="44039" name="文本框 20"/>
          <p:cNvSpPr txBox="1"/>
          <p:nvPr/>
        </p:nvSpPr>
        <p:spPr>
          <a:xfrm flipH="1">
            <a:off x="1450340" y="1909445"/>
            <a:ext cx="4324350" cy="1938020"/>
          </a:xfrm>
          <a:prstGeom prst="rect">
            <a:avLst/>
          </a:prstGeom>
          <a:solidFill>
            <a:srgbClr val="5E2620"/>
          </a:solidFill>
          <a:ln w="9525">
            <a:noFill/>
            <a:miter/>
          </a:ln>
          <a:effectLst>
            <a:outerShdw sx="999" sy="999" algn="ctr" rotWithShape="0">
              <a:srgbClr val="000000"/>
            </a:outerShdw>
          </a:effectLst>
        </p:spPr>
        <p:txBody>
          <a:bodyPr wrap="square" rtlCol="0" anchor="t">
            <a:spAutoFit/>
          </a:bodyPr>
          <a:lstStyle/>
          <a:p>
            <a:pPr lvl="0" algn="ctr"/>
            <a:r>
              <a:rPr lang="en-US" altLang="zh-CN" sz="2400" dirty="0">
                <a:solidFill>
                  <a:schemeClr val="bg1"/>
                </a:solidFill>
                <a:latin typeface="Calibri" panose="020F0502020204030204" charset="0"/>
                <a:ea typeface="Calibri" panose="020F0502020204030204" charset="0"/>
                <a:cs typeface="Calibri" panose="020F0502020204030204" charset="0"/>
                <a:sym typeface="Arial" panose="020B0604020202020204" pitchFamily="34" charset="0"/>
              </a:rPr>
              <a:t>When looking to see if there was a significant difference between the types of avocados (conventional or organic) and each of the 3 regions it was:</a:t>
            </a:r>
            <a:endParaRPr lang="en-US" altLang="zh-CN" sz="2400" dirty="0">
              <a:solidFill>
                <a:schemeClr val="bg1"/>
              </a:solidFill>
              <a:latin typeface="Calibri" panose="020F0502020204030204" charset="0"/>
              <a:ea typeface="Calibri" panose="020F0502020204030204" charset="0"/>
              <a:cs typeface="Calibri" panose="020F0502020204030204" charset="0"/>
              <a:sym typeface="Arial" panose="020B0604020202020204" pitchFamily="34" charset="0"/>
            </a:endParaRPr>
          </a:p>
        </p:txBody>
      </p:sp>
      <p:sp>
        <p:nvSpPr>
          <p:cNvPr id="28681" name="文本框 22"/>
          <p:cNvSpPr txBox="1"/>
          <p:nvPr/>
        </p:nvSpPr>
        <p:spPr>
          <a:xfrm flipH="1">
            <a:off x="1668145" y="4131310"/>
            <a:ext cx="3529330" cy="460375"/>
          </a:xfrm>
          <a:prstGeom prst="rect">
            <a:avLst/>
          </a:prstGeom>
          <a:noFill/>
          <a:ln w="9525">
            <a:noFill/>
            <a:miter/>
          </a:ln>
          <a:effectLst>
            <a:outerShdw sx="999" sy="999" algn="ctr" rotWithShape="0">
              <a:srgbClr val="000000"/>
            </a:outerShdw>
          </a:effectLst>
        </p:spPr>
        <p:txBody>
          <a:bodyPr wrap="square" rtlCol="0" anchor="t">
            <a:spAutoFit/>
          </a:bodyPr>
          <a:lstStyle/>
          <a:p>
            <a:pPr lvl="0" algn="l" fontAlgn="t">
              <a:lnSpc>
                <a:spcPct val="120000"/>
              </a:lnSpc>
            </a:pPr>
            <a:r>
              <a:rPr lang="en-US" altLang="zh-CN" sz="2000" b="1" dirty="0">
                <a:solidFill>
                  <a:schemeClr val="tx1">
                    <a:lumMod val="75000"/>
                    <a:lumOff val="25000"/>
                  </a:schemeClr>
                </a:solidFill>
                <a:latin typeface="Calibri" panose="020F0502020204030204" charset="0"/>
                <a:ea typeface="Calibri" panose="020F0502020204030204" charset="0"/>
                <a:cs typeface="Calibri" panose="020F0502020204030204" charset="0"/>
                <a:sym typeface="SimSun" panose="02010600030101010101" pitchFamily="2" charset="-122"/>
              </a:rPr>
              <a:t>NOT Significant at all!!</a:t>
            </a:r>
            <a:endParaRPr lang="en-US" altLang="zh-CN" sz="2000" b="1" dirty="0">
              <a:solidFill>
                <a:schemeClr val="tx1">
                  <a:lumMod val="75000"/>
                  <a:lumOff val="25000"/>
                </a:schemeClr>
              </a:solidFill>
              <a:latin typeface="Calibri" panose="020F0502020204030204" charset="0"/>
              <a:ea typeface="Calibri" panose="020F0502020204030204" charset="0"/>
              <a:cs typeface="Calibri" panose="020F0502020204030204" charset="0"/>
              <a:sym typeface="SimSun" panose="02010600030101010101" pitchFamily="2" charset="-122"/>
            </a:endParaRPr>
          </a:p>
        </p:txBody>
      </p:sp>
      <p:sp>
        <p:nvSpPr>
          <p:cNvPr id="44044" name="文本框 20"/>
          <p:cNvSpPr txBox="1"/>
          <p:nvPr/>
        </p:nvSpPr>
        <p:spPr>
          <a:xfrm flipH="1">
            <a:off x="7092315" y="1909445"/>
            <a:ext cx="1718310" cy="460375"/>
          </a:xfrm>
          <a:prstGeom prst="rect">
            <a:avLst/>
          </a:prstGeom>
          <a:solidFill>
            <a:srgbClr val="5E2620"/>
          </a:solidFill>
          <a:ln w="9525">
            <a:noFill/>
            <a:miter/>
          </a:ln>
          <a:effectLst>
            <a:outerShdw sx="999" sy="999" algn="ctr" rotWithShape="0">
              <a:srgbClr val="000000"/>
            </a:outerShdw>
          </a:effectLst>
        </p:spPr>
        <p:txBody>
          <a:bodyPr wrap="square" rtlCol="0" anchor="t">
            <a:spAutoFit/>
          </a:bodyPr>
          <a:lstStyle/>
          <a:p>
            <a:pPr lvl="0" algn="ctr"/>
            <a:r>
              <a:rPr lang="en-US" altLang="zh-CN" sz="2400" dirty="0">
                <a:solidFill>
                  <a:schemeClr val="bg1"/>
                </a:solidFill>
                <a:latin typeface="Calibri" panose="020F0502020204030204" charset="0"/>
                <a:ea typeface="Calibri" panose="020F0502020204030204" charset="0"/>
                <a:cs typeface="Calibri" panose="020F0502020204030204" charset="0"/>
                <a:sym typeface="Arial" panose="020B0604020202020204" pitchFamily="34" charset="0"/>
              </a:rPr>
              <a:t>The facts:</a:t>
            </a:r>
            <a:endParaRPr lang="en-US" altLang="zh-CN" sz="2400" dirty="0">
              <a:solidFill>
                <a:schemeClr val="bg1"/>
              </a:solidFill>
              <a:latin typeface="Calibri" panose="020F0502020204030204" charset="0"/>
              <a:ea typeface="Calibri" panose="020F0502020204030204" charset="0"/>
              <a:cs typeface="Calibri" panose="020F0502020204030204" charset="0"/>
              <a:sym typeface="Arial" panose="020B0604020202020204" pitchFamily="34" charset="0"/>
            </a:endParaRPr>
          </a:p>
        </p:txBody>
      </p:sp>
      <p:sp>
        <p:nvSpPr>
          <p:cNvPr id="28686" name="文本框 22"/>
          <p:cNvSpPr txBox="1"/>
          <p:nvPr/>
        </p:nvSpPr>
        <p:spPr>
          <a:xfrm flipH="1">
            <a:off x="6715760" y="2576195"/>
            <a:ext cx="3530600" cy="2306955"/>
          </a:xfrm>
          <a:prstGeom prst="rect">
            <a:avLst/>
          </a:prstGeom>
          <a:noFill/>
          <a:ln w="9525">
            <a:noFill/>
            <a:miter/>
          </a:ln>
          <a:effectLst>
            <a:outerShdw sx="999" sy="999" algn="ctr" rotWithShape="0">
              <a:srgbClr val="000000"/>
            </a:outerShdw>
          </a:effectLst>
        </p:spPr>
        <p:txBody>
          <a:bodyPr wrap="square" rtlCol="0" anchor="t">
            <a:spAutoFit/>
          </a:bodyPr>
          <a:lstStyle/>
          <a:p>
            <a:pPr marL="285750" lvl="0" indent="-285750" algn="l" fontAlgn="t">
              <a:lnSpc>
                <a:spcPct val="120000"/>
              </a:lnSpc>
              <a:buFont typeface="Arial" panose="020B0604020202020204" pitchFamily="34" charset="0"/>
              <a:buChar char="•"/>
            </a:pPr>
            <a:r>
              <a:rPr lang="en-US" altLang="zh-CN" sz="2000" b="1" dirty="0">
                <a:solidFill>
                  <a:schemeClr val="tx1">
                    <a:lumMod val="75000"/>
                    <a:lumOff val="25000"/>
                  </a:schemeClr>
                </a:solidFill>
                <a:latin typeface="Calibri" panose="020F0502020204030204" charset="0"/>
                <a:ea typeface="Calibri" panose="020F0502020204030204" charset="0"/>
                <a:cs typeface="Calibri" panose="020F0502020204030204" charset="0"/>
                <a:sym typeface="SimSun" panose="02010600030101010101" pitchFamily="2" charset="-122"/>
              </a:rPr>
              <a:t>Each region was receving the same amount of conventional and organic.</a:t>
            </a:r>
            <a:endParaRPr lang="en-US" altLang="zh-CN" sz="2000" b="1" dirty="0">
              <a:solidFill>
                <a:schemeClr val="tx1">
                  <a:lumMod val="75000"/>
                  <a:lumOff val="25000"/>
                </a:schemeClr>
              </a:solidFill>
              <a:latin typeface="Calibri" panose="020F0502020204030204" charset="0"/>
              <a:ea typeface="Calibri" panose="020F0502020204030204" charset="0"/>
              <a:cs typeface="Calibri" panose="020F0502020204030204" charset="0"/>
              <a:sym typeface="SimSun" panose="02010600030101010101" pitchFamily="2" charset="-122"/>
            </a:endParaRPr>
          </a:p>
          <a:p>
            <a:pPr marL="285750" lvl="0" indent="-285750" algn="l" fontAlgn="t">
              <a:lnSpc>
                <a:spcPct val="120000"/>
              </a:lnSpc>
              <a:buFont typeface="Arial" panose="020B0604020202020204" pitchFamily="34" charset="0"/>
              <a:buChar char="•"/>
            </a:pPr>
            <a:r>
              <a:rPr lang="en-US" altLang="zh-CN" sz="2000" b="1" dirty="0">
                <a:solidFill>
                  <a:schemeClr val="tx1">
                    <a:lumMod val="75000"/>
                    <a:lumOff val="25000"/>
                  </a:schemeClr>
                </a:solidFill>
                <a:latin typeface="Calibri" panose="020F0502020204030204" charset="0"/>
                <a:ea typeface="Calibri" panose="020F0502020204030204" charset="0"/>
                <a:cs typeface="Calibri" panose="020F0502020204030204" charset="0"/>
                <a:sym typeface="SimSun" panose="02010600030101010101" pitchFamily="2" charset="-122"/>
              </a:rPr>
              <a:t>There was no-- “this region has more organic than this other region.” </a:t>
            </a:r>
            <a:endParaRPr lang="en-US" altLang="zh-CN" sz="2000" b="1" dirty="0">
              <a:solidFill>
                <a:schemeClr val="tx1">
                  <a:lumMod val="75000"/>
                  <a:lumOff val="25000"/>
                </a:schemeClr>
              </a:solidFill>
              <a:latin typeface="Calibri" panose="020F0502020204030204" charset="0"/>
              <a:ea typeface="Calibri" panose="020F0502020204030204" charset="0"/>
              <a:cs typeface="Calibri" panose="020F0502020204030204" charset="0"/>
              <a:sym typeface="SimSun" panose="02010600030101010101" pitchFamily="2" charset="-122"/>
            </a:endParaRPr>
          </a:p>
        </p:txBody>
      </p:sp>
      <p:sp>
        <p:nvSpPr>
          <p:cNvPr id="4" name="Teardrop 3"/>
          <p:cNvSpPr/>
          <p:nvPr/>
        </p:nvSpPr>
        <p:spPr>
          <a:xfrm>
            <a:off x="1567180" y="3999230"/>
            <a:ext cx="2708910" cy="993140"/>
          </a:xfrm>
          <a:prstGeom prst="teardrop">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Count of Avocados by Type and 3 Regions"/>
          <p:cNvPicPr>
            <a:picLocks noChangeAspect="1"/>
          </p:cNvPicPr>
          <p:nvPr/>
        </p:nvPicPr>
        <p:blipFill>
          <a:blip r:embed="rId1"/>
          <a:stretch>
            <a:fillRect/>
          </a:stretch>
        </p:blipFill>
        <p:spPr>
          <a:xfrm>
            <a:off x="3743325" y="361315"/>
            <a:ext cx="4705350" cy="613537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25"/>
          <p:cNvSpPr txBox="1"/>
          <p:nvPr/>
        </p:nvSpPr>
        <p:spPr>
          <a:xfrm flipH="1">
            <a:off x="3719513" y="383540"/>
            <a:ext cx="4609465" cy="768350"/>
          </a:xfrm>
          <a:prstGeom prst="rect">
            <a:avLst/>
          </a:prstGeom>
          <a:noFill/>
        </p:spPr>
        <p:txBody>
          <a:bodyPr wrap="square" rtlCol="0">
            <a:spAutoFit/>
            <a:scene3d>
              <a:camera prst="orthographicFront"/>
              <a:lightRig rig="threePt" dir="t"/>
            </a:scene3d>
          </a:bodyPr>
          <a:lstStyle/>
          <a:p>
            <a:pPr lvl="0" algn="ctr" fontAlgn="base"/>
            <a:r>
              <a:rPr lang="en-US" altLang="zh-CN" sz="4400" b="1" strike="noStrike" noProof="1">
                <a:solidFill>
                  <a:schemeClr val="tx1"/>
                </a:solidFill>
                <a:effectLst/>
                <a:latin typeface="Calibri" panose="020F0502020204030204" charset="0"/>
                <a:ea typeface="Calibri" panose="020F0502020204030204" charset="0"/>
                <a:cs typeface="Calibri" panose="020F0502020204030204" charset="0"/>
                <a:sym typeface="Microsoft YaHei" panose="020B0503020204020204" charset="-122"/>
              </a:rPr>
              <a:t>Summary</a:t>
            </a:r>
            <a:endParaRPr lang="en-US" altLang="zh-CN" sz="4400" b="1" strike="noStrike" noProof="1">
              <a:solidFill>
                <a:schemeClr val="tx1"/>
              </a:solidFill>
              <a:effectLst/>
              <a:latin typeface="Calibri" panose="020F0502020204030204" charset="0"/>
              <a:ea typeface="Calibri" panose="020F0502020204030204" charset="0"/>
              <a:cs typeface="Calibri" panose="020F0502020204030204" charset="0"/>
              <a:sym typeface="Microsoft YaHei" panose="020B0503020204020204" charset="-122"/>
            </a:endParaRPr>
          </a:p>
        </p:txBody>
      </p:sp>
      <p:sp>
        <p:nvSpPr>
          <p:cNvPr id="43" name="TextBox 25"/>
          <p:cNvSpPr txBox="1"/>
          <p:nvPr/>
        </p:nvSpPr>
        <p:spPr>
          <a:xfrm flipH="1">
            <a:off x="2269490" y="1527175"/>
            <a:ext cx="7510780" cy="4092575"/>
          </a:xfrm>
          <a:prstGeom prst="rect">
            <a:avLst/>
          </a:prstGeom>
          <a:solidFill>
            <a:schemeClr val="bg1"/>
          </a:solidFill>
        </p:spPr>
        <p:txBody>
          <a:bodyPr wrap="square" rtlCol="0">
            <a:spAutoFit/>
            <a:scene3d>
              <a:camera prst="orthographicFront"/>
              <a:lightRig rig="threePt" dir="t"/>
            </a:scene3d>
          </a:bodyPr>
          <a:lstStyle/>
          <a:p>
            <a:pPr marL="285750" lvl="0" indent="-285750" algn="l" fontAlgn="base">
              <a:buFont typeface="Arial" panose="020B0604020202020204" pitchFamily="34" charset="0"/>
              <a:buChar char="•"/>
            </a:pPr>
            <a:r>
              <a:rPr lang="en-US" altLang="zh-CN" sz="2000" b="1" strike="noStrike" noProof="1">
                <a:solidFill>
                  <a:srgbClr val="5E2620"/>
                </a:solidFill>
                <a:effectLst/>
                <a:latin typeface="Calibri" panose="020F0502020204030204" charset="0"/>
                <a:ea typeface="Calibri" panose="020F0502020204030204" charset="0"/>
                <a:cs typeface="Calibri" panose="020F0502020204030204" charset="0"/>
                <a:sym typeface="Microsoft YaHei" panose="020B0503020204020204" charset="-122"/>
              </a:rPr>
              <a:t>There is a significant difference between the 3 regions (Boston, Chicago, and South Carolina when it comes to Total Volume.</a:t>
            </a:r>
            <a:endParaRPr lang="en-US" altLang="zh-CN" sz="2000" b="1" strike="noStrike" noProof="1">
              <a:solidFill>
                <a:srgbClr val="5E2620"/>
              </a:solidFill>
              <a:effectLst/>
              <a:latin typeface="Calibri" panose="020F0502020204030204" charset="0"/>
              <a:ea typeface="Calibri" panose="020F0502020204030204" charset="0"/>
              <a:cs typeface="Calibri" panose="020F0502020204030204" charset="0"/>
              <a:sym typeface="Microsoft YaHei" panose="020B0503020204020204" charset="-122"/>
            </a:endParaRPr>
          </a:p>
          <a:p>
            <a:pPr marL="285750" lvl="0" indent="-285750" algn="l" fontAlgn="base">
              <a:buFont typeface="Arial" panose="020B0604020202020204" pitchFamily="34" charset="0"/>
              <a:buChar char="•"/>
            </a:pPr>
            <a:endParaRPr lang="en-US" altLang="zh-CN" sz="2000" b="1" strike="noStrike" noProof="1">
              <a:solidFill>
                <a:srgbClr val="5E2620"/>
              </a:solidFill>
              <a:effectLst/>
              <a:latin typeface="Calibri" panose="020F0502020204030204" charset="0"/>
              <a:ea typeface="Calibri" panose="020F0502020204030204" charset="0"/>
              <a:cs typeface="Calibri" panose="020F0502020204030204" charset="0"/>
              <a:sym typeface="Microsoft YaHei" panose="020B0503020204020204" charset="-122"/>
            </a:endParaRPr>
          </a:p>
          <a:p>
            <a:pPr marL="285750" lvl="0" indent="-285750" algn="l" fontAlgn="base">
              <a:buFont typeface="Arial" panose="020B0604020202020204" pitchFamily="34" charset="0"/>
              <a:buChar char="•"/>
            </a:pPr>
            <a:r>
              <a:rPr lang="en-US" altLang="zh-CN" sz="2000" b="1" strike="noStrike" noProof="1">
                <a:solidFill>
                  <a:srgbClr val="5E2620"/>
                </a:solidFill>
                <a:effectLst/>
                <a:latin typeface="Calibri" panose="020F0502020204030204" charset="0"/>
                <a:ea typeface="Calibri" panose="020F0502020204030204" charset="0"/>
                <a:cs typeface="Calibri" panose="020F0502020204030204" charset="0"/>
                <a:sym typeface="Microsoft YaHei" panose="020B0503020204020204" charset="-122"/>
              </a:rPr>
              <a:t>There is a significant difference between two sets of regions when it comes to Average Price (Between Boston and South Carolina &amp; Chicago and South Carolina).</a:t>
            </a:r>
            <a:endParaRPr lang="en-US" altLang="zh-CN" sz="2000" b="1" strike="noStrike" noProof="1">
              <a:solidFill>
                <a:srgbClr val="5E2620"/>
              </a:solidFill>
              <a:effectLst/>
              <a:latin typeface="Calibri" panose="020F0502020204030204" charset="0"/>
              <a:ea typeface="Calibri" panose="020F0502020204030204" charset="0"/>
              <a:cs typeface="Calibri" panose="020F0502020204030204" charset="0"/>
              <a:sym typeface="Microsoft YaHei" panose="020B0503020204020204" charset="-122"/>
            </a:endParaRPr>
          </a:p>
          <a:p>
            <a:pPr marL="285750" lvl="0" indent="-285750" algn="l" fontAlgn="base">
              <a:buFont typeface="Arial" panose="020B0604020202020204" pitchFamily="34" charset="0"/>
              <a:buChar char="•"/>
            </a:pPr>
            <a:endParaRPr lang="en-US" altLang="zh-CN" sz="2000" b="1" strike="noStrike" noProof="1">
              <a:solidFill>
                <a:srgbClr val="5E2620"/>
              </a:solidFill>
              <a:effectLst/>
              <a:latin typeface="Calibri" panose="020F0502020204030204" charset="0"/>
              <a:ea typeface="Calibri" panose="020F0502020204030204" charset="0"/>
              <a:cs typeface="Calibri" panose="020F0502020204030204" charset="0"/>
              <a:sym typeface="Microsoft YaHei" panose="020B0503020204020204" charset="-122"/>
            </a:endParaRPr>
          </a:p>
          <a:p>
            <a:pPr marL="285750" lvl="0" indent="-285750" algn="l" fontAlgn="base">
              <a:buFont typeface="Arial" panose="020B0604020202020204" pitchFamily="34" charset="0"/>
              <a:buChar char="•"/>
            </a:pPr>
            <a:r>
              <a:rPr lang="en-US" altLang="zh-CN" sz="2000" b="1" strike="noStrike" noProof="1">
                <a:solidFill>
                  <a:srgbClr val="5E2620"/>
                </a:solidFill>
                <a:effectLst/>
                <a:latin typeface="Calibri" panose="020F0502020204030204" charset="0"/>
                <a:ea typeface="Calibri" panose="020F0502020204030204" charset="0"/>
                <a:cs typeface="Calibri" panose="020F0502020204030204" charset="0"/>
                <a:sym typeface="Microsoft YaHei" panose="020B0503020204020204" charset="-122"/>
              </a:rPr>
              <a:t>There is no significant difference between Boston and Chicago when it comes to Average Price (It was minimal).</a:t>
            </a:r>
            <a:endParaRPr lang="en-US" altLang="zh-CN" sz="2000" b="1" strike="noStrike" noProof="1">
              <a:solidFill>
                <a:srgbClr val="5E2620"/>
              </a:solidFill>
              <a:effectLst/>
              <a:latin typeface="Calibri" panose="020F0502020204030204" charset="0"/>
              <a:ea typeface="Calibri" panose="020F0502020204030204" charset="0"/>
              <a:cs typeface="Calibri" panose="020F0502020204030204" charset="0"/>
              <a:sym typeface="Microsoft YaHei" panose="020B0503020204020204" charset="-122"/>
            </a:endParaRPr>
          </a:p>
          <a:p>
            <a:pPr marL="285750" lvl="0" indent="-285750" algn="l" fontAlgn="base">
              <a:buFont typeface="Arial" panose="020B0604020202020204" pitchFamily="34" charset="0"/>
              <a:buChar char="•"/>
            </a:pPr>
            <a:endParaRPr lang="en-US" altLang="zh-CN" sz="2000" b="1" strike="noStrike" noProof="1">
              <a:solidFill>
                <a:srgbClr val="5E2620"/>
              </a:solidFill>
              <a:effectLst/>
              <a:latin typeface="Calibri" panose="020F0502020204030204" charset="0"/>
              <a:ea typeface="Calibri" panose="020F0502020204030204" charset="0"/>
              <a:cs typeface="Calibri" panose="020F0502020204030204" charset="0"/>
              <a:sym typeface="Microsoft YaHei" panose="020B0503020204020204" charset="-122"/>
            </a:endParaRPr>
          </a:p>
          <a:p>
            <a:pPr marL="285750" lvl="0" indent="-285750" algn="l" fontAlgn="base">
              <a:buFont typeface="Arial" panose="020B0604020202020204" pitchFamily="34" charset="0"/>
              <a:buChar char="•"/>
            </a:pPr>
            <a:r>
              <a:rPr lang="en-US" altLang="zh-CN" sz="2000" b="1" strike="noStrike" noProof="1">
                <a:solidFill>
                  <a:srgbClr val="5E2620"/>
                </a:solidFill>
                <a:effectLst/>
                <a:latin typeface="Calibri" panose="020F0502020204030204" charset="0"/>
                <a:ea typeface="Calibri" panose="020F0502020204030204" charset="0"/>
                <a:cs typeface="Calibri" panose="020F0502020204030204" charset="0"/>
                <a:sym typeface="Microsoft YaHei" panose="020B0503020204020204" charset="-122"/>
              </a:rPr>
              <a:t>There is no significant difference between Type of Avocado(Conventional and Organic) and Region. They all had the same number of each type for each of the 3 regions. </a:t>
            </a:r>
            <a:endParaRPr lang="en-US" altLang="zh-CN" sz="2000" b="1" strike="noStrike" noProof="1">
              <a:solidFill>
                <a:srgbClr val="5E2620"/>
              </a:solidFill>
              <a:effectLst/>
              <a:latin typeface="Calibri" panose="020F0502020204030204" charset="0"/>
              <a:ea typeface="Calibri" panose="020F0502020204030204" charset="0"/>
              <a:cs typeface="Calibri" panose="020F0502020204030204" charset="0"/>
              <a:sym typeface="Microsoft YaHei" panose="020B050302020402020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25"/>
          <p:cNvSpPr txBox="1"/>
          <p:nvPr/>
        </p:nvSpPr>
        <p:spPr>
          <a:xfrm flipH="1">
            <a:off x="4049713" y="636905"/>
            <a:ext cx="4609465" cy="768350"/>
          </a:xfrm>
          <a:prstGeom prst="rect">
            <a:avLst/>
          </a:prstGeom>
          <a:noFill/>
        </p:spPr>
        <p:txBody>
          <a:bodyPr wrap="square" rtlCol="0">
            <a:spAutoFit/>
            <a:scene3d>
              <a:camera prst="orthographicFront"/>
              <a:lightRig rig="threePt" dir="t"/>
            </a:scene3d>
          </a:bodyPr>
          <a:lstStyle/>
          <a:p>
            <a:pPr lvl="0" algn="ctr" fontAlgn="base"/>
            <a:r>
              <a:rPr lang="en-US" altLang="zh-CN" sz="4400" b="1" strike="noStrike" noProof="1">
                <a:solidFill>
                  <a:schemeClr val="tx1"/>
                </a:solidFill>
                <a:effectLst/>
                <a:latin typeface="Calibri" panose="020F0502020204030204" charset="0"/>
                <a:ea typeface="Calibri" panose="020F0502020204030204" charset="0"/>
                <a:cs typeface="Calibri" panose="020F0502020204030204" charset="0"/>
                <a:sym typeface="Microsoft YaHei" panose="020B0503020204020204" charset="-122"/>
              </a:rPr>
              <a:t>Conclusions</a:t>
            </a:r>
            <a:endParaRPr lang="en-US" altLang="zh-CN" sz="4400" b="1" strike="noStrike" noProof="1">
              <a:solidFill>
                <a:schemeClr val="tx1"/>
              </a:solidFill>
              <a:effectLst/>
              <a:latin typeface="Calibri" panose="020F0502020204030204" charset="0"/>
              <a:ea typeface="Calibri" panose="020F0502020204030204" charset="0"/>
              <a:cs typeface="Calibri" panose="020F0502020204030204" charset="0"/>
              <a:sym typeface="Microsoft YaHei" panose="020B0503020204020204" charset="-122"/>
            </a:endParaRPr>
          </a:p>
        </p:txBody>
      </p:sp>
      <p:sp>
        <p:nvSpPr>
          <p:cNvPr id="6" name="圆角矩形 5"/>
          <p:cNvSpPr/>
          <p:nvPr/>
        </p:nvSpPr>
        <p:spPr>
          <a:xfrm>
            <a:off x="2363470" y="1466215"/>
            <a:ext cx="7983220" cy="5033010"/>
          </a:xfrm>
          <a:prstGeom prst="roundRect">
            <a:avLst>
              <a:gd name="adj" fmla="val 50000"/>
            </a:avLst>
          </a:prstGeom>
          <a:solidFill>
            <a:srgbClr val="5E26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charset="0"/>
              <a:cs typeface="Calibri" panose="020F0502020204030204" charset="0"/>
            </a:endParaRPr>
          </a:p>
        </p:txBody>
      </p:sp>
      <p:sp>
        <p:nvSpPr>
          <p:cNvPr id="43" name="TextBox 25"/>
          <p:cNvSpPr txBox="1"/>
          <p:nvPr/>
        </p:nvSpPr>
        <p:spPr>
          <a:xfrm flipH="1">
            <a:off x="3937635" y="1555750"/>
            <a:ext cx="4834890" cy="5077460"/>
          </a:xfrm>
          <a:prstGeom prst="rect">
            <a:avLst/>
          </a:prstGeom>
          <a:noFill/>
        </p:spPr>
        <p:txBody>
          <a:bodyPr wrap="square" rtlCol="0">
            <a:spAutoFit/>
            <a:scene3d>
              <a:camera prst="orthographicFront"/>
              <a:lightRig rig="threePt" dir="t"/>
            </a:scene3d>
          </a:bodyPr>
          <a:lstStyle/>
          <a:p>
            <a:pPr marL="285750" lvl="0" indent="-285750" algn="l" fontAlgn="base">
              <a:buFont typeface="Arial" panose="020B0604020202020204" pitchFamily="34" charset="0"/>
              <a:buChar char="•"/>
            </a:pPr>
            <a:r>
              <a:rPr lang="en-US" altLang="zh-CN" strike="noStrike" noProof="1">
                <a:solidFill>
                  <a:schemeClr val="bg1"/>
                </a:solidFill>
                <a:effectLst/>
                <a:latin typeface="Calibri" panose="020F0502020204030204" charset="0"/>
                <a:ea typeface="Calibri" panose="020F0502020204030204" charset="0"/>
                <a:cs typeface="Calibri" panose="020F0502020204030204" charset="0"/>
                <a:sym typeface="Microsoft YaHei" panose="020B0503020204020204" charset="-122"/>
              </a:rPr>
              <a:t>This data can be used to see where production really goes in each region. For example supply and demand. If for certain one region is having a bigger volume of avocados, then more resources need to be distributed there.</a:t>
            </a:r>
            <a:endParaRPr lang="en-US" altLang="zh-CN" strike="noStrike" noProof="1">
              <a:solidFill>
                <a:schemeClr val="bg1"/>
              </a:solidFill>
              <a:effectLst/>
              <a:latin typeface="Calibri" panose="020F0502020204030204" charset="0"/>
              <a:ea typeface="Calibri" panose="020F0502020204030204" charset="0"/>
              <a:cs typeface="Calibri" panose="020F0502020204030204" charset="0"/>
              <a:sym typeface="Microsoft YaHei" panose="020B0503020204020204" charset="-122"/>
            </a:endParaRPr>
          </a:p>
          <a:p>
            <a:pPr marL="285750" lvl="0" indent="-285750" algn="l" fontAlgn="base">
              <a:buFont typeface="Arial" panose="020B0604020202020204" pitchFamily="34" charset="0"/>
              <a:buChar char="•"/>
            </a:pPr>
            <a:endParaRPr lang="en-US" altLang="zh-CN" strike="noStrike" noProof="1">
              <a:solidFill>
                <a:schemeClr val="bg1"/>
              </a:solidFill>
              <a:effectLst/>
              <a:latin typeface="Calibri" panose="020F0502020204030204" charset="0"/>
              <a:ea typeface="Calibri" panose="020F0502020204030204" charset="0"/>
              <a:cs typeface="Calibri" panose="020F0502020204030204" charset="0"/>
              <a:sym typeface="Microsoft YaHei" panose="020B0503020204020204" charset="-122"/>
            </a:endParaRPr>
          </a:p>
          <a:p>
            <a:pPr marL="285750" lvl="0" indent="-285750" algn="l" fontAlgn="base">
              <a:buFont typeface="Arial" panose="020B0604020202020204" pitchFamily="34" charset="0"/>
              <a:buChar char="•"/>
            </a:pPr>
            <a:r>
              <a:rPr lang="en-US" altLang="zh-CN" strike="noStrike" noProof="1">
                <a:solidFill>
                  <a:schemeClr val="bg1"/>
                </a:solidFill>
                <a:effectLst/>
                <a:latin typeface="Calibri" panose="020F0502020204030204" charset="0"/>
                <a:ea typeface="Calibri" panose="020F0502020204030204" charset="0"/>
                <a:cs typeface="Calibri" panose="020F0502020204030204" charset="0"/>
                <a:sym typeface="Microsoft YaHei" panose="020B0503020204020204" charset="-122"/>
              </a:rPr>
              <a:t>If for example I could figure out which region recevies the most organic avocados or if certain regions have that more in demand then maybe farmers and companies do not have to cultivate as much conventional avocados because the demand is higher for organic.</a:t>
            </a:r>
            <a:endParaRPr lang="en-US" altLang="zh-CN" strike="noStrike" noProof="1">
              <a:solidFill>
                <a:schemeClr val="bg1"/>
              </a:solidFill>
              <a:effectLst/>
              <a:latin typeface="Calibri" panose="020F0502020204030204" charset="0"/>
              <a:ea typeface="Calibri" panose="020F0502020204030204" charset="0"/>
              <a:cs typeface="Calibri" panose="020F0502020204030204" charset="0"/>
              <a:sym typeface="Microsoft YaHei" panose="020B0503020204020204" charset="-122"/>
            </a:endParaRPr>
          </a:p>
          <a:p>
            <a:pPr marL="285750" lvl="0" indent="-285750" algn="l" fontAlgn="base">
              <a:buFont typeface="Arial" panose="020B0604020202020204" pitchFamily="34" charset="0"/>
              <a:buChar char="•"/>
            </a:pPr>
            <a:endParaRPr lang="en-US" altLang="zh-CN" strike="noStrike" noProof="1">
              <a:solidFill>
                <a:schemeClr val="bg1"/>
              </a:solidFill>
              <a:effectLst/>
              <a:latin typeface="Calibri" panose="020F0502020204030204" charset="0"/>
              <a:ea typeface="Calibri" panose="020F0502020204030204" charset="0"/>
              <a:cs typeface="Calibri" panose="020F0502020204030204" charset="0"/>
              <a:sym typeface="Microsoft YaHei" panose="020B0503020204020204" charset="-122"/>
            </a:endParaRPr>
          </a:p>
          <a:p>
            <a:pPr marL="285750" lvl="0" indent="-285750" algn="l" fontAlgn="base">
              <a:buFont typeface="Arial" panose="020B0604020202020204" pitchFamily="34" charset="0"/>
              <a:buChar char="•"/>
            </a:pPr>
            <a:r>
              <a:rPr lang="en-US" altLang="zh-CN" strike="noStrike" noProof="1">
                <a:solidFill>
                  <a:schemeClr val="bg1"/>
                </a:solidFill>
                <a:effectLst/>
                <a:latin typeface="Calibri" panose="020F0502020204030204" charset="0"/>
                <a:ea typeface="Calibri" panose="020F0502020204030204" charset="0"/>
                <a:cs typeface="Calibri" panose="020F0502020204030204" charset="0"/>
                <a:sym typeface="Microsoft YaHei" panose="020B0503020204020204" charset="-122"/>
              </a:rPr>
              <a:t>It’s important to see these kinds of things it affects national companies and the every day person.</a:t>
            </a:r>
            <a:endParaRPr lang="en-US" altLang="zh-CN" strike="noStrike" noProof="1">
              <a:solidFill>
                <a:schemeClr val="bg1"/>
              </a:solidFill>
              <a:effectLst/>
              <a:latin typeface="Calibri" panose="020F0502020204030204" charset="0"/>
              <a:ea typeface="Calibri" panose="020F0502020204030204" charset="0"/>
              <a:cs typeface="Calibri" panose="020F0502020204030204" charset="0"/>
              <a:sym typeface="Microsoft YaHei" panose="020B0503020204020204" charset="-122"/>
            </a:endParaRPr>
          </a:p>
          <a:p>
            <a:pPr marL="285750" lvl="0" indent="-285750" algn="l" fontAlgn="base">
              <a:buFont typeface="Arial" panose="020B0604020202020204" pitchFamily="34" charset="0"/>
              <a:buChar char="•"/>
            </a:pPr>
            <a:endParaRPr lang="en-US" altLang="zh-CN" strike="noStrike" noProof="1">
              <a:solidFill>
                <a:schemeClr val="bg1"/>
              </a:solidFill>
              <a:effectLst/>
              <a:latin typeface="Calibri" panose="020F0502020204030204" charset="0"/>
              <a:ea typeface="Calibri" panose="020F0502020204030204" charset="0"/>
              <a:cs typeface="Calibri" panose="020F0502020204030204" charset="0"/>
              <a:sym typeface="Microsoft YaHei"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5382260" y="1260475"/>
            <a:ext cx="610235" cy="610235"/>
          </a:xfrm>
          <a:prstGeom prst="roundRect">
            <a:avLst/>
          </a:prstGeom>
          <a:solidFill>
            <a:srgbClr val="5E26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charset="0"/>
              <a:cs typeface="Calibri" panose="020F0502020204030204" charset="0"/>
            </a:endParaRPr>
          </a:p>
        </p:txBody>
      </p:sp>
      <p:sp>
        <p:nvSpPr>
          <p:cNvPr id="47" name="圆角矩形 46"/>
          <p:cNvSpPr/>
          <p:nvPr/>
        </p:nvSpPr>
        <p:spPr>
          <a:xfrm>
            <a:off x="5382260" y="2430145"/>
            <a:ext cx="610235" cy="610235"/>
          </a:xfrm>
          <a:prstGeom prst="roundRect">
            <a:avLst/>
          </a:prstGeom>
          <a:solidFill>
            <a:srgbClr val="5E26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charset="0"/>
              <a:cs typeface="Calibri" panose="020F0502020204030204" charset="0"/>
            </a:endParaRPr>
          </a:p>
        </p:txBody>
      </p:sp>
      <p:sp>
        <p:nvSpPr>
          <p:cNvPr id="48" name="圆角矩形 47"/>
          <p:cNvSpPr/>
          <p:nvPr/>
        </p:nvSpPr>
        <p:spPr>
          <a:xfrm>
            <a:off x="5382260" y="3599815"/>
            <a:ext cx="610235" cy="610235"/>
          </a:xfrm>
          <a:prstGeom prst="roundRect">
            <a:avLst/>
          </a:prstGeom>
          <a:solidFill>
            <a:srgbClr val="5E26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charset="0"/>
              <a:cs typeface="Calibri" panose="020F0502020204030204" charset="0"/>
            </a:endParaRPr>
          </a:p>
        </p:txBody>
      </p:sp>
      <p:sp>
        <p:nvSpPr>
          <p:cNvPr id="49" name="圆角矩形 48"/>
          <p:cNvSpPr/>
          <p:nvPr/>
        </p:nvSpPr>
        <p:spPr>
          <a:xfrm>
            <a:off x="5382260" y="4769485"/>
            <a:ext cx="610235" cy="610235"/>
          </a:xfrm>
          <a:prstGeom prst="roundRect">
            <a:avLst/>
          </a:prstGeom>
          <a:solidFill>
            <a:srgbClr val="5E26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charset="0"/>
              <a:cs typeface="Calibri" panose="020F0502020204030204" charset="0"/>
            </a:endParaRPr>
          </a:p>
        </p:txBody>
      </p:sp>
      <p:grpSp>
        <p:nvGrpSpPr>
          <p:cNvPr id="9" name="组合 8"/>
          <p:cNvGrpSpPr/>
          <p:nvPr/>
        </p:nvGrpSpPr>
        <p:grpSpPr>
          <a:xfrm>
            <a:off x="6122035" y="1260475"/>
            <a:ext cx="4603115" cy="1179924"/>
            <a:chOff x="681" y="3655"/>
            <a:chExt cx="7384" cy="1849"/>
          </a:xfrm>
        </p:grpSpPr>
        <p:sp>
          <p:nvSpPr>
            <p:cNvPr id="38" name="TextBox 25"/>
            <p:cNvSpPr txBox="1"/>
            <p:nvPr/>
          </p:nvSpPr>
          <p:spPr>
            <a:xfrm flipH="1">
              <a:off x="681" y="3655"/>
              <a:ext cx="6541" cy="577"/>
            </a:xfrm>
            <a:prstGeom prst="rect">
              <a:avLst/>
            </a:prstGeom>
            <a:noFill/>
          </p:spPr>
          <p:txBody>
            <a:bodyPr wrap="square" rtlCol="0">
              <a:spAutoFit/>
              <a:scene3d>
                <a:camera prst="orthographicFront"/>
                <a:lightRig rig="threePt" dir="t"/>
              </a:scene3d>
            </a:bodyPr>
            <a:lstStyle/>
            <a:p>
              <a:pPr lvl="0" algn="l" fontAlgn="base"/>
              <a:r>
                <a:rPr lang="en-US" altLang="zh-CN" strike="noStrike" noProof="1">
                  <a:solidFill>
                    <a:schemeClr val="tx1">
                      <a:lumMod val="95000"/>
                      <a:lumOff val="5000"/>
                    </a:schemeClr>
                  </a:solidFill>
                  <a:effectLst/>
                  <a:latin typeface="Calibri" panose="020F0502020204030204" charset="0"/>
                  <a:ea typeface="Calibri" panose="020F0502020204030204" charset="0"/>
                  <a:cs typeface="Calibri" panose="020F0502020204030204" charset="0"/>
                  <a:sym typeface="Microsoft YaHei" panose="020B0503020204020204" charset="-122"/>
                </a:rPr>
                <a:t>Previous Education:</a:t>
              </a:r>
              <a:endParaRPr lang="en-US" altLang="zh-CN" strike="noStrike" noProof="1">
                <a:solidFill>
                  <a:schemeClr val="tx1">
                    <a:lumMod val="95000"/>
                    <a:lumOff val="5000"/>
                  </a:schemeClr>
                </a:solidFill>
                <a:effectLst/>
                <a:latin typeface="Calibri" panose="020F0502020204030204" charset="0"/>
                <a:ea typeface="Calibri" panose="020F0502020204030204" charset="0"/>
                <a:cs typeface="Calibri" panose="020F0502020204030204" charset="0"/>
                <a:sym typeface="Microsoft YaHei" panose="020B0503020204020204" charset="-122"/>
              </a:endParaRPr>
            </a:p>
          </p:txBody>
        </p:sp>
        <p:sp>
          <p:nvSpPr>
            <p:cNvPr id="43" name="TextBox 25"/>
            <p:cNvSpPr txBox="1"/>
            <p:nvPr/>
          </p:nvSpPr>
          <p:spPr>
            <a:xfrm flipH="1">
              <a:off x="681" y="4059"/>
              <a:ext cx="7384" cy="1445"/>
            </a:xfrm>
            <a:prstGeom prst="rect">
              <a:avLst/>
            </a:prstGeom>
            <a:noFill/>
          </p:spPr>
          <p:txBody>
            <a:bodyPr wrap="square" rtlCol="0">
              <a:spAutoFit/>
              <a:scene3d>
                <a:camera prst="orthographicFront"/>
                <a:lightRig rig="threePt" dir="t"/>
              </a:scene3d>
            </a:bodyPr>
            <a:lstStyle/>
            <a:p>
              <a:pPr lvl="0" algn="l" fontAlgn="base"/>
              <a:r>
                <a:rPr lang="en-US" altLang="zh-CN" strike="noStrike" noProof="1">
                  <a:solidFill>
                    <a:schemeClr val="tx1">
                      <a:lumMod val="95000"/>
                      <a:lumOff val="5000"/>
                    </a:schemeClr>
                  </a:solidFill>
                  <a:effectLst/>
                  <a:latin typeface="Calibri" panose="020F0502020204030204" charset="0"/>
                  <a:ea typeface="Calibri" panose="020F0502020204030204" charset="0"/>
                  <a:cs typeface="Calibri" panose="020F0502020204030204" charset="0"/>
                  <a:sym typeface="Microsoft YaHei" panose="020B0503020204020204" charset="-122"/>
                </a:rPr>
                <a:t>My First BA was in Politics &amp; Creative Writing</a:t>
              </a:r>
              <a:endParaRPr lang="en-US" altLang="zh-CN" strike="noStrike" noProof="1">
                <a:solidFill>
                  <a:schemeClr val="tx1">
                    <a:lumMod val="95000"/>
                    <a:lumOff val="5000"/>
                  </a:schemeClr>
                </a:solidFill>
                <a:effectLst/>
                <a:latin typeface="Calibri" panose="020F0502020204030204" charset="0"/>
                <a:ea typeface="Calibri" panose="020F0502020204030204" charset="0"/>
                <a:cs typeface="Calibri" panose="020F0502020204030204" charset="0"/>
                <a:sym typeface="Microsoft YaHei" panose="020B0503020204020204" charset="-122"/>
              </a:endParaRPr>
            </a:p>
            <a:p>
              <a:pPr lvl="0" algn="l" fontAlgn="base"/>
              <a:r>
                <a:rPr lang="en-US" altLang="zh-CN" strike="noStrike" noProof="1">
                  <a:solidFill>
                    <a:schemeClr val="tx1">
                      <a:lumMod val="95000"/>
                      <a:lumOff val="5000"/>
                    </a:schemeClr>
                  </a:solidFill>
                  <a:effectLst/>
                  <a:latin typeface="Calibri" panose="020F0502020204030204" charset="0"/>
                  <a:ea typeface="Calibri" panose="020F0502020204030204" charset="0"/>
                  <a:cs typeface="Calibri" panose="020F0502020204030204" charset="0"/>
                  <a:sym typeface="Microsoft YaHei" panose="020B0503020204020204" charset="-122"/>
                </a:rPr>
                <a:t>and a minor in Hebrew. I went to Brandeis University in MA.</a:t>
              </a:r>
              <a:endParaRPr lang="en-US" altLang="zh-CN" strike="noStrike" noProof="1">
                <a:solidFill>
                  <a:schemeClr val="tx1">
                    <a:lumMod val="95000"/>
                    <a:lumOff val="5000"/>
                  </a:schemeClr>
                </a:solidFill>
                <a:effectLst/>
                <a:latin typeface="Calibri" panose="020F0502020204030204" charset="0"/>
                <a:ea typeface="Calibri" panose="020F0502020204030204" charset="0"/>
                <a:cs typeface="Calibri" panose="020F0502020204030204" charset="0"/>
                <a:sym typeface="Microsoft YaHei" panose="020B0503020204020204" charset="-122"/>
              </a:endParaRPr>
            </a:p>
          </p:txBody>
        </p:sp>
      </p:grpSp>
      <p:sp>
        <p:nvSpPr>
          <p:cNvPr id="22" name="TextBox 25"/>
          <p:cNvSpPr txBox="1"/>
          <p:nvPr/>
        </p:nvSpPr>
        <p:spPr>
          <a:xfrm flipH="1">
            <a:off x="6122035" y="2399030"/>
            <a:ext cx="4077335" cy="922020"/>
          </a:xfrm>
          <a:prstGeom prst="rect">
            <a:avLst/>
          </a:prstGeom>
          <a:noFill/>
        </p:spPr>
        <p:txBody>
          <a:bodyPr wrap="square" rtlCol="0">
            <a:spAutoFit/>
            <a:scene3d>
              <a:camera prst="orthographicFront"/>
              <a:lightRig rig="threePt" dir="t"/>
            </a:scene3d>
          </a:bodyPr>
          <a:lstStyle/>
          <a:p>
            <a:pPr lvl="0" algn="l" fontAlgn="base"/>
            <a:r>
              <a:rPr lang="en-US" altLang="zh-CN" strike="noStrike" noProof="1">
                <a:solidFill>
                  <a:schemeClr val="tx1">
                    <a:lumMod val="95000"/>
                    <a:lumOff val="5000"/>
                  </a:schemeClr>
                </a:solidFill>
                <a:effectLst/>
                <a:latin typeface="Calibri" panose="020F0502020204030204" charset="0"/>
                <a:ea typeface="Calibri" panose="020F0502020204030204" charset="0"/>
                <a:cs typeface="Calibri" panose="020F0502020204030204" charset="0"/>
                <a:sym typeface="Microsoft YaHei" panose="020B0503020204020204" charset="-122"/>
              </a:rPr>
              <a:t>Second BA was Communication Sciences &amp; Disorders. I went to Queens College in NY.</a:t>
            </a:r>
            <a:endParaRPr lang="en-US" altLang="zh-CN" strike="noStrike" noProof="1">
              <a:solidFill>
                <a:schemeClr val="tx1">
                  <a:lumMod val="95000"/>
                  <a:lumOff val="5000"/>
                </a:schemeClr>
              </a:solidFill>
              <a:effectLst/>
              <a:latin typeface="Calibri" panose="020F0502020204030204" charset="0"/>
              <a:ea typeface="Calibri" panose="020F0502020204030204" charset="0"/>
              <a:cs typeface="Calibri" panose="020F0502020204030204" charset="0"/>
              <a:sym typeface="Microsoft YaHei" panose="020B0503020204020204" charset="-122"/>
            </a:endParaRPr>
          </a:p>
        </p:txBody>
      </p:sp>
      <p:sp>
        <p:nvSpPr>
          <p:cNvPr id="25" name="TextBox 25"/>
          <p:cNvSpPr txBox="1"/>
          <p:nvPr/>
        </p:nvSpPr>
        <p:spPr>
          <a:xfrm flipH="1">
            <a:off x="6122035" y="3599815"/>
            <a:ext cx="4077335" cy="645160"/>
          </a:xfrm>
          <a:prstGeom prst="rect">
            <a:avLst/>
          </a:prstGeom>
          <a:noFill/>
        </p:spPr>
        <p:txBody>
          <a:bodyPr wrap="square" rtlCol="0">
            <a:spAutoFit/>
            <a:scene3d>
              <a:camera prst="orthographicFront"/>
              <a:lightRig rig="threePt" dir="t"/>
            </a:scene3d>
          </a:bodyPr>
          <a:lstStyle/>
          <a:p>
            <a:pPr lvl="0" algn="l" fontAlgn="base"/>
            <a:r>
              <a:rPr lang="en-US" altLang="zh-CN" strike="noStrike" noProof="1">
                <a:solidFill>
                  <a:schemeClr val="tx1">
                    <a:lumMod val="95000"/>
                    <a:lumOff val="5000"/>
                  </a:schemeClr>
                </a:solidFill>
                <a:effectLst/>
                <a:latin typeface="Calibri" panose="020F0502020204030204" charset="0"/>
                <a:ea typeface="Calibri" panose="020F0502020204030204" charset="0"/>
                <a:cs typeface="Calibri" panose="020F0502020204030204" charset="0"/>
                <a:sym typeface="Microsoft YaHei" panose="020B0503020204020204" charset="-122"/>
              </a:rPr>
              <a:t>I work currently in a tourist attraction in NYC. </a:t>
            </a:r>
            <a:endParaRPr lang="en-US" altLang="zh-CN" strike="noStrike" noProof="1">
              <a:solidFill>
                <a:schemeClr val="tx1">
                  <a:lumMod val="95000"/>
                  <a:lumOff val="5000"/>
                </a:schemeClr>
              </a:solidFill>
              <a:effectLst/>
              <a:latin typeface="Calibri" panose="020F0502020204030204" charset="0"/>
              <a:ea typeface="Calibri" panose="020F0502020204030204" charset="0"/>
              <a:cs typeface="Calibri" panose="020F0502020204030204" charset="0"/>
              <a:sym typeface="Microsoft YaHei" panose="020B0503020204020204" charset="-122"/>
            </a:endParaRPr>
          </a:p>
        </p:txBody>
      </p:sp>
      <p:grpSp>
        <p:nvGrpSpPr>
          <p:cNvPr id="27" name="组合 26"/>
          <p:cNvGrpSpPr/>
          <p:nvPr/>
        </p:nvGrpSpPr>
        <p:grpSpPr>
          <a:xfrm>
            <a:off x="6122035" y="4724400"/>
            <a:ext cx="4603115" cy="927100"/>
            <a:chOff x="681" y="3617"/>
            <a:chExt cx="7384" cy="1453"/>
          </a:xfrm>
        </p:grpSpPr>
        <p:sp>
          <p:nvSpPr>
            <p:cNvPr id="28" name="TextBox 25"/>
            <p:cNvSpPr txBox="1"/>
            <p:nvPr/>
          </p:nvSpPr>
          <p:spPr>
            <a:xfrm flipH="1">
              <a:off x="681" y="3617"/>
              <a:ext cx="6541" cy="577"/>
            </a:xfrm>
            <a:prstGeom prst="rect">
              <a:avLst/>
            </a:prstGeom>
            <a:noFill/>
          </p:spPr>
          <p:txBody>
            <a:bodyPr wrap="square" rtlCol="0">
              <a:spAutoFit/>
              <a:scene3d>
                <a:camera prst="orthographicFront"/>
                <a:lightRig rig="threePt" dir="t"/>
              </a:scene3d>
            </a:bodyPr>
            <a:lstStyle/>
            <a:p>
              <a:pPr lvl="0" algn="l" fontAlgn="base"/>
              <a:r>
                <a:rPr lang="en-US" altLang="zh-CN" strike="noStrike" noProof="1">
                  <a:solidFill>
                    <a:schemeClr val="tx1">
                      <a:lumMod val="95000"/>
                      <a:lumOff val="5000"/>
                    </a:schemeClr>
                  </a:solidFill>
                  <a:effectLst/>
                  <a:latin typeface="Calibri" panose="020F0502020204030204" charset="0"/>
                  <a:ea typeface="Calibri" panose="020F0502020204030204" charset="0"/>
                  <a:cs typeface="Calibri" panose="020F0502020204030204" charset="0"/>
                  <a:sym typeface="Microsoft YaHei" panose="020B0503020204020204" charset="-122"/>
                </a:rPr>
                <a:t>I am a Poet. I love learning languages.</a:t>
              </a:r>
              <a:endParaRPr lang="en-US" altLang="zh-CN" strike="noStrike" noProof="1">
                <a:solidFill>
                  <a:schemeClr val="tx1">
                    <a:lumMod val="95000"/>
                    <a:lumOff val="5000"/>
                  </a:schemeClr>
                </a:solidFill>
                <a:effectLst/>
                <a:latin typeface="Calibri" panose="020F0502020204030204" charset="0"/>
                <a:ea typeface="Calibri" panose="020F0502020204030204" charset="0"/>
                <a:cs typeface="Calibri" panose="020F0502020204030204" charset="0"/>
                <a:sym typeface="Microsoft YaHei" panose="020B0503020204020204" charset="-122"/>
              </a:endParaRPr>
            </a:p>
          </p:txBody>
        </p:sp>
        <p:sp>
          <p:nvSpPr>
            <p:cNvPr id="29" name="TextBox 25"/>
            <p:cNvSpPr txBox="1"/>
            <p:nvPr/>
          </p:nvSpPr>
          <p:spPr>
            <a:xfrm flipH="1">
              <a:off x="681" y="4059"/>
              <a:ext cx="7384" cy="1011"/>
            </a:xfrm>
            <a:prstGeom prst="rect">
              <a:avLst/>
            </a:prstGeom>
            <a:noFill/>
          </p:spPr>
          <p:txBody>
            <a:bodyPr wrap="square" rtlCol="0">
              <a:spAutoFit/>
              <a:scene3d>
                <a:camera prst="orthographicFront"/>
                <a:lightRig rig="threePt" dir="t"/>
              </a:scene3d>
            </a:bodyPr>
            <a:lstStyle/>
            <a:p>
              <a:pPr lvl="0" algn="l" fontAlgn="base"/>
              <a:r>
                <a:rPr lang="en-US" altLang="zh-CN" strike="noStrike" noProof="1">
                  <a:solidFill>
                    <a:schemeClr val="tx1">
                      <a:lumMod val="95000"/>
                      <a:lumOff val="5000"/>
                    </a:schemeClr>
                  </a:solidFill>
                  <a:effectLst/>
                  <a:latin typeface="Calibri" panose="020F0502020204030204" charset="0"/>
                  <a:ea typeface="Calibri" panose="020F0502020204030204" charset="0"/>
                  <a:cs typeface="Calibri" panose="020F0502020204030204" charset="0"/>
                  <a:sym typeface="Microsoft YaHei" panose="020B0503020204020204" charset="-122"/>
                </a:rPr>
                <a:t>I love traveling abroad. I feel fulfilled when I get to do missionary work.</a:t>
              </a:r>
              <a:endParaRPr lang="en-US" altLang="zh-CN" strike="noStrike" noProof="1">
                <a:solidFill>
                  <a:schemeClr val="tx1">
                    <a:lumMod val="95000"/>
                    <a:lumOff val="5000"/>
                  </a:schemeClr>
                </a:solidFill>
                <a:effectLst/>
                <a:latin typeface="Calibri" panose="020F0502020204030204" charset="0"/>
                <a:ea typeface="Calibri" panose="020F0502020204030204" charset="0"/>
                <a:cs typeface="Calibri" panose="020F0502020204030204" charset="0"/>
                <a:sym typeface="Microsoft YaHei" panose="020B0503020204020204" charset="-122"/>
              </a:endParaRPr>
            </a:p>
          </p:txBody>
        </p:sp>
      </p:grpSp>
      <p:sp>
        <p:nvSpPr>
          <p:cNvPr id="16" name="TextBox 25"/>
          <p:cNvSpPr txBox="1"/>
          <p:nvPr/>
        </p:nvSpPr>
        <p:spPr>
          <a:xfrm flipH="1">
            <a:off x="1993265" y="1870710"/>
            <a:ext cx="2526030" cy="1076325"/>
          </a:xfrm>
          <a:prstGeom prst="rect">
            <a:avLst/>
          </a:prstGeom>
          <a:noFill/>
        </p:spPr>
        <p:txBody>
          <a:bodyPr wrap="square" rtlCol="0">
            <a:spAutoFit/>
            <a:scene3d>
              <a:camera prst="orthographicFront"/>
              <a:lightRig rig="threePt" dir="t"/>
            </a:scene3d>
          </a:bodyPr>
          <a:lstStyle/>
          <a:p>
            <a:pPr lvl="0" algn="ctr" fontAlgn="base"/>
            <a:r>
              <a:rPr lang="en-US" altLang="zh-CN" sz="3200" strike="noStrike" noProof="1">
                <a:solidFill>
                  <a:srgbClr val="5E2620"/>
                </a:solidFill>
                <a:effectLst/>
                <a:latin typeface="Calibri" panose="020F0502020204030204" charset="0"/>
                <a:ea typeface="Calibri" panose="020F0502020204030204" charset="0"/>
                <a:cs typeface="Calibri" panose="020F0502020204030204" charset="0"/>
                <a:sym typeface="Microsoft YaHei" panose="020B0503020204020204" charset="-122"/>
              </a:rPr>
              <a:t>My Background</a:t>
            </a:r>
            <a:endParaRPr lang="en-US" altLang="zh-CN" sz="3200" strike="noStrike" noProof="1">
              <a:solidFill>
                <a:srgbClr val="5E2620"/>
              </a:solidFill>
              <a:effectLst/>
              <a:latin typeface="Calibri" panose="020F0502020204030204" charset="0"/>
              <a:ea typeface="Calibri" panose="020F0502020204030204" charset="0"/>
              <a:cs typeface="Calibri" panose="020F0502020204030204" charset="0"/>
              <a:sym typeface="Microsoft YaHei" panose="020B0503020204020204" charset="-122"/>
            </a:endParaRPr>
          </a:p>
        </p:txBody>
      </p:sp>
      <p:sp>
        <p:nvSpPr>
          <p:cNvPr id="4" name="TextBox 25"/>
          <p:cNvSpPr txBox="1"/>
          <p:nvPr/>
        </p:nvSpPr>
        <p:spPr>
          <a:xfrm flipH="1">
            <a:off x="5382260" y="1206500"/>
            <a:ext cx="482600" cy="706755"/>
          </a:xfrm>
          <a:prstGeom prst="rect">
            <a:avLst/>
          </a:prstGeom>
          <a:noFill/>
        </p:spPr>
        <p:txBody>
          <a:bodyPr wrap="square" rtlCol="0">
            <a:spAutoFit/>
            <a:scene3d>
              <a:camera prst="orthographicFront"/>
              <a:lightRig rig="threePt" dir="t"/>
            </a:scene3d>
          </a:bodyPr>
          <a:lstStyle/>
          <a:p>
            <a:pPr marL="571500" lvl="0" indent="-571500" algn="l" fontAlgn="base">
              <a:buFont typeface="Arial" panose="020B0604020202020204" pitchFamily="34" charset="0"/>
              <a:buChar char="•"/>
            </a:pPr>
            <a:r>
              <a:rPr lang="en-US" altLang="zh-CN" sz="4000" i="1" strike="noStrike" noProof="1">
                <a:solidFill>
                  <a:schemeClr val="bg1"/>
                </a:solidFill>
                <a:effectLst/>
                <a:latin typeface="Calibri" panose="020F0502020204030204" charset="0"/>
                <a:ea typeface="Calibri" panose="020F0502020204030204" charset="0"/>
                <a:cs typeface="Calibri" panose="020F0502020204030204" charset="0"/>
                <a:sym typeface="Microsoft YaHei" panose="020B0503020204020204" charset="-122"/>
              </a:rPr>
              <a:t>.</a:t>
            </a:r>
            <a:endParaRPr lang="en-US" altLang="zh-CN" sz="4000" i="1" strike="noStrike" noProof="1">
              <a:solidFill>
                <a:schemeClr val="bg1"/>
              </a:solidFill>
              <a:effectLst/>
              <a:latin typeface="Calibri" panose="020F0502020204030204" charset="0"/>
              <a:ea typeface="Calibri" panose="020F0502020204030204" charset="0"/>
              <a:cs typeface="Calibri" panose="020F0502020204030204" charset="0"/>
              <a:sym typeface="Microsoft YaHei" panose="020B0503020204020204" charset="-122"/>
            </a:endParaRPr>
          </a:p>
        </p:txBody>
      </p:sp>
      <p:sp>
        <p:nvSpPr>
          <p:cNvPr id="5" name="TextBox 25"/>
          <p:cNvSpPr txBox="1"/>
          <p:nvPr/>
        </p:nvSpPr>
        <p:spPr>
          <a:xfrm flipH="1">
            <a:off x="5382260" y="2381885"/>
            <a:ext cx="482600" cy="706755"/>
          </a:xfrm>
          <a:prstGeom prst="rect">
            <a:avLst/>
          </a:prstGeom>
          <a:noFill/>
        </p:spPr>
        <p:txBody>
          <a:bodyPr wrap="square" rtlCol="0">
            <a:spAutoFit/>
            <a:scene3d>
              <a:camera prst="orthographicFront"/>
              <a:lightRig rig="threePt" dir="t"/>
            </a:scene3d>
          </a:bodyPr>
          <a:lstStyle/>
          <a:p>
            <a:pPr marL="571500" lvl="0" indent="-571500" algn="l" fontAlgn="base">
              <a:buFont typeface="Arial" panose="020B0604020202020204" pitchFamily="34" charset="0"/>
              <a:buChar char="•"/>
            </a:pPr>
            <a:r>
              <a:rPr lang="en-US" altLang="zh-CN" sz="4000" i="1" strike="noStrike" noProof="1">
                <a:solidFill>
                  <a:schemeClr val="bg1"/>
                </a:solidFill>
                <a:effectLst/>
                <a:latin typeface="Calibri" panose="020F0502020204030204" charset="0"/>
                <a:ea typeface="Calibri" panose="020F0502020204030204" charset="0"/>
                <a:cs typeface="Calibri" panose="020F0502020204030204" charset="0"/>
                <a:sym typeface="Microsoft YaHei" panose="020B0503020204020204" charset="-122"/>
              </a:rPr>
              <a:t>.</a:t>
            </a:r>
            <a:endParaRPr lang="en-US" altLang="zh-CN" sz="4000" i="1" strike="noStrike" noProof="1">
              <a:solidFill>
                <a:schemeClr val="bg1"/>
              </a:solidFill>
              <a:effectLst/>
              <a:latin typeface="Calibri" panose="020F0502020204030204" charset="0"/>
              <a:ea typeface="Calibri" panose="020F0502020204030204" charset="0"/>
              <a:cs typeface="Calibri" panose="020F0502020204030204" charset="0"/>
              <a:sym typeface="Microsoft YaHei" panose="020B0503020204020204" charset="-122"/>
            </a:endParaRPr>
          </a:p>
        </p:txBody>
      </p:sp>
      <p:sp>
        <p:nvSpPr>
          <p:cNvPr id="6" name="TextBox 25"/>
          <p:cNvSpPr txBox="1"/>
          <p:nvPr/>
        </p:nvSpPr>
        <p:spPr>
          <a:xfrm flipH="1">
            <a:off x="5382260" y="3554095"/>
            <a:ext cx="482600" cy="706755"/>
          </a:xfrm>
          <a:prstGeom prst="rect">
            <a:avLst/>
          </a:prstGeom>
          <a:noFill/>
        </p:spPr>
        <p:txBody>
          <a:bodyPr wrap="square" rtlCol="0">
            <a:spAutoFit/>
            <a:scene3d>
              <a:camera prst="orthographicFront"/>
              <a:lightRig rig="threePt" dir="t"/>
            </a:scene3d>
          </a:bodyPr>
          <a:lstStyle/>
          <a:p>
            <a:pPr marL="571500" lvl="0" indent="-571500" algn="l" fontAlgn="base">
              <a:buFont typeface="Arial" panose="020B0604020202020204" pitchFamily="34" charset="0"/>
              <a:buChar char="•"/>
            </a:pPr>
            <a:r>
              <a:rPr lang="en-US" altLang="zh-CN" sz="4000" i="1" strike="noStrike" noProof="1">
                <a:solidFill>
                  <a:schemeClr val="bg1"/>
                </a:solidFill>
                <a:effectLst/>
                <a:latin typeface="Calibri" panose="020F0502020204030204" charset="0"/>
                <a:ea typeface="Calibri" panose="020F0502020204030204" charset="0"/>
                <a:cs typeface="Calibri" panose="020F0502020204030204" charset="0"/>
                <a:sym typeface="Microsoft YaHei" panose="020B0503020204020204" charset="-122"/>
              </a:rPr>
              <a:t>.</a:t>
            </a:r>
            <a:endParaRPr lang="en-US" altLang="zh-CN" sz="4000" i="1" strike="noStrike" noProof="1">
              <a:solidFill>
                <a:schemeClr val="bg1"/>
              </a:solidFill>
              <a:effectLst/>
              <a:latin typeface="Calibri" panose="020F0502020204030204" charset="0"/>
              <a:ea typeface="Calibri" panose="020F0502020204030204" charset="0"/>
              <a:cs typeface="Calibri" panose="020F0502020204030204" charset="0"/>
              <a:sym typeface="Microsoft YaHei" panose="020B0503020204020204" charset="-122"/>
            </a:endParaRPr>
          </a:p>
        </p:txBody>
      </p:sp>
      <p:sp>
        <p:nvSpPr>
          <p:cNvPr id="7" name="TextBox 25"/>
          <p:cNvSpPr txBox="1"/>
          <p:nvPr/>
        </p:nvSpPr>
        <p:spPr>
          <a:xfrm flipH="1">
            <a:off x="5382260" y="4721225"/>
            <a:ext cx="482600" cy="706755"/>
          </a:xfrm>
          <a:prstGeom prst="rect">
            <a:avLst/>
          </a:prstGeom>
          <a:noFill/>
        </p:spPr>
        <p:txBody>
          <a:bodyPr wrap="square" rtlCol="0">
            <a:spAutoFit/>
            <a:scene3d>
              <a:camera prst="orthographicFront"/>
              <a:lightRig rig="threePt" dir="t"/>
            </a:scene3d>
          </a:bodyPr>
          <a:lstStyle/>
          <a:p>
            <a:pPr marL="571500" lvl="0" indent="-571500" algn="l" fontAlgn="base">
              <a:buFont typeface="Arial" panose="020B0604020202020204" pitchFamily="34" charset="0"/>
              <a:buChar char="•"/>
            </a:pPr>
            <a:r>
              <a:rPr lang="en-US" altLang="zh-CN" sz="4000" i="1" strike="noStrike" noProof="1">
                <a:solidFill>
                  <a:schemeClr val="bg1"/>
                </a:solidFill>
                <a:effectLst/>
                <a:latin typeface="Calibri" panose="020F0502020204030204" charset="0"/>
                <a:ea typeface="Calibri" panose="020F0502020204030204" charset="0"/>
                <a:cs typeface="Calibri" panose="020F0502020204030204" charset="0"/>
                <a:sym typeface="Microsoft YaHei" panose="020B0503020204020204" charset="-122"/>
              </a:rPr>
              <a:t>.</a:t>
            </a:r>
            <a:endParaRPr lang="en-US" altLang="zh-CN" sz="4000" i="1" strike="noStrike" noProof="1">
              <a:solidFill>
                <a:schemeClr val="bg1"/>
              </a:solidFill>
              <a:effectLst/>
              <a:latin typeface="Calibri" panose="020F0502020204030204" charset="0"/>
              <a:ea typeface="Calibri" panose="020F0502020204030204" charset="0"/>
              <a:cs typeface="Calibri" panose="020F0502020204030204" charset="0"/>
              <a:sym typeface="Microsoft YaHei" panose="020B050302020402020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文本框 22"/>
          <p:cNvSpPr txBox="1"/>
          <p:nvPr/>
        </p:nvSpPr>
        <p:spPr>
          <a:xfrm flipH="1">
            <a:off x="1496695" y="2588260"/>
            <a:ext cx="4761230" cy="2196465"/>
          </a:xfrm>
          <a:prstGeom prst="rect">
            <a:avLst/>
          </a:prstGeom>
          <a:noFill/>
          <a:ln w="9525">
            <a:noFill/>
          </a:ln>
          <a:effectLst>
            <a:outerShdw sx="999" sy="999" algn="ctr" rotWithShape="0">
              <a:srgbClr val="000000"/>
            </a:outerShdw>
          </a:effectLst>
        </p:spPr>
        <p:txBody>
          <a:bodyPr wrap="square" anchor="t">
            <a:spAutoFit/>
          </a:bodyPr>
          <a:lstStyle/>
          <a:p>
            <a:pPr lvl="0" algn="l">
              <a:lnSpc>
                <a:spcPct val="120000"/>
              </a:lnSpc>
            </a:pPr>
            <a:r>
              <a:rPr lang="en-US" altLang="zh-CN" sz="2000" b="1" dirty="0">
                <a:solidFill>
                  <a:srgbClr val="404040"/>
                </a:solidFill>
                <a:latin typeface="Calibri" panose="020F0502020204030204" charset="0"/>
                <a:ea typeface="Calibri" panose="020F0502020204030204" charset="0"/>
                <a:cs typeface="Calibri" panose="020F0502020204030204" charset="0"/>
                <a:sym typeface="SimSun" panose="02010600030101010101" pitchFamily="2" charset="-122"/>
              </a:rPr>
              <a:t>I think I should have looked at Total Volume in terms of Conventional and Organic in each of the 3 regions.</a:t>
            </a:r>
            <a:r>
              <a:rPr lang="en-US" altLang="zh-CN" sz="1400" b="1" dirty="0">
                <a:solidFill>
                  <a:srgbClr val="404040"/>
                </a:solidFill>
                <a:latin typeface="Calibri" panose="020F0502020204030204" charset="0"/>
                <a:ea typeface="Calibri" panose="020F0502020204030204" charset="0"/>
                <a:cs typeface="Calibri" panose="020F0502020204030204" charset="0"/>
                <a:sym typeface="SimSun" panose="02010600030101010101" pitchFamily="2" charset="-122"/>
              </a:rPr>
              <a:t> </a:t>
            </a:r>
            <a:endParaRPr lang="en-US" altLang="zh-CN" sz="1400" b="1" dirty="0">
              <a:solidFill>
                <a:srgbClr val="404040"/>
              </a:solidFill>
              <a:latin typeface="Calibri" panose="020F0502020204030204" charset="0"/>
              <a:ea typeface="Calibri" panose="020F0502020204030204" charset="0"/>
              <a:cs typeface="Calibri" panose="020F0502020204030204" charset="0"/>
              <a:sym typeface="SimSun" panose="02010600030101010101" pitchFamily="2" charset="-122"/>
            </a:endParaRPr>
          </a:p>
          <a:p>
            <a:pPr lvl="0" algn="l">
              <a:lnSpc>
                <a:spcPct val="120000"/>
              </a:lnSpc>
            </a:pPr>
            <a:endParaRPr lang="en-US" altLang="zh-CN" sz="1400" b="1" dirty="0">
              <a:solidFill>
                <a:srgbClr val="404040"/>
              </a:solidFill>
              <a:latin typeface="Calibri" panose="020F0502020204030204" charset="0"/>
              <a:ea typeface="Calibri" panose="020F0502020204030204" charset="0"/>
              <a:cs typeface="Calibri" panose="020F0502020204030204" charset="0"/>
              <a:sym typeface="SimSun" panose="02010600030101010101" pitchFamily="2" charset="-122"/>
            </a:endParaRPr>
          </a:p>
          <a:p>
            <a:pPr lvl="0" algn="l">
              <a:lnSpc>
                <a:spcPct val="120000"/>
              </a:lnSpc>
            </a:pPr>
            <a:r>
              <a:rPr lang="en-US" altLang="zh-CN" sz="2000" b="1" dirty="0">
                <a:solidFill>
                  <a:srgbClr val="404040"/>
                </a:solidFill>
                <a:latin typeface="Calibri" panose="020F0502020204030204" charset="0"/>
                <a:ea typeface="Calibri" panose="020F0502020204030204" charset="0"/>
                <a:cs typeface="Calibri" panose="020F0502020204030204" charset="0"/>
                <a:sym typeface="SimSun" panose="02010600030101010101" pitchFamily="2" charset="-122"/>
              </a:rPr>
              <a:t>That was the difference I had been looking for!</a:t>
            </a:r>
            <a:endParaRPr lang="en-US" altLang="zh-CN" sz="2000" b="1" dirty="0">
              <a:solidFill>
                <a:srgbClr val="404040"/>
              </a:solidFill>
              <a:latin typeface="Calibri" panose="020F0502020204030204" charset="0"/>
              <a:ea typeface="Calibri" panose="020F0502020204030204" charset="0"/>
              <a:cs typeface="Calibri" panose="020F0502020204030204" charset="0"/>
              <a:sym typeface="SimSun" panose="02010600030101010101" pitchFamily="2" charset="-122"/>
            </a:endParaRPr>
          </a:p>
        </p:txBody>
      </p:sp>
      <p:sp>
        <p:nvSpPr>
          <p:cNvPr id="5" name="文本框 22"/>
          <p:cNvSpPr txBox="1"/>
          <p:nvPr/>
        </p:nvSpPr>
        <p:spPr>
          <a:xfrm flipH="1">
            <a:off x="6257925" y="2588260"/>
            <a:ext cx="4761230" cy="1568450"/>
          </a:xfrm>
          <a:prstGeom prst="rect">
            <a:avLst/>
          </a:prstGeom>
          <a:noFill/>
          <a:ln w="9525">
            <a:noFill/>
          </a:ln>
          <a:effectLst>
            <a:outerShdw sx="999" sy="999" algn="ctr" rotWithShape="0">
              <a:srgbClr val="000000"/>
            </a:outerShdw>
          </a:effectLst>
        </p:spPr>
        <p:txBody>
          <a:bodyPr wrap="square" anchor="t">
            <a:spAutoFit/>
          </a:bodyPr>
          <a:lstStyle/>
          <a:p>
            <a:pPr lvl="0" algn="l">
              <a:lnSpc>
                <a:spcPct val="120000"/>
              </a:lnSpc>
            </a:pPr>
            <a:r>
              <a:rPr lang="en-US" altLang="zh-CN" sz="2000" b="1" dirty="0">
                <a:solidFill>
                  <a:srgbClr val="404040"/>
                </a:solidFill>
                <a:latin typeface="Calibri" panose="020F0502020204030204" charset="0"/>
                <a:ea typeface="Calibri" panose="020F0502020204030204" charset="0"/>
                <a:cs typeface="Calibri" panose="020F0502020204030204" charset="0"/>
                <a:sym typeface="SimSun" panose="02010600030101010101" pitchFamily="2" charset="-122"/>
              </a:rPr>
              <a:t>Exploring more would have been fun. For example in Tableau I saw that the Average Price for organic avocados in the 3 regions was generally higher than conventional. </a:t>
            </a:r>
            <a:endParaRPr lang="en-US" altLang="zh-CN" sz="2000" b="1" dirty="0">
              <a:solidFill>
                <a:srgbClr val="404040"/>
              </a:solidFill>
              <a:latin typeface="Calibri" panose="020F0502020204030204" charset="0"/>
              <a:ea typeface="Calibri" panose="020F0502020204030204" charset="0"/>
              <a:cs typeface="Calibri" panose="020F0502020204030204" charset="0"/>
              <a:sym typeface="SimSun" panose="02010600030101010101" pitchFamily="2" charset="-122"/>
            </a:endParaRPr>
          </a:p>
        </p:txBody>
      </p:sp>
      <p:sp>
        <p:nvSpPr>
          <p:cNvPr id="85" name="椭圆 84"/>
          <p:cNvSpPr/>
          <p:nvPr/>
        </p:nvSpPr>
        <p:spPr>
          <a:xfrm>
            <a:off x="1496695" y="1737360"/>
            <a:ext cx="672465" cy="682625"/>
          </a:xfrm>
          <a:prstGeom prst="ellipse">
            <a:avLst/>
          </a:prstGeom>
          <a:solidFill>
            <a:srgbClr val="5E26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ea typeface="Calibri" panose="020F0502020204030204" charset="0"/>
                <a:cs typeface="Calibri" panose="020F0502020204030204" charset="0"/>
              </a:rPr>
              <a:t>1.</a:t>
            </a:r>
            <a:endParaRPr lang="en-US" altLang="zh-CN" strike="noStrike" noProof="1">
              <a:ea typeface="Calibri" panose="020F0502020204030204" charset="0"/>
              <a:cs typeface="Calibri" panose="020F0502020204030204" charset="0"/>
            </a:endParaRPr>
          </a:p>
        </p:txBody>
      </p:sp>
      <p:sp>
        <p:nvSpPr>
          <p:cNvPr id="134151" name="文本框 20"/>
          <p:cNvSpPr txBox="1"/>
          <p:nvPr/>
        </p:nvSpPr>
        <p:spPr>
          <a:xfrm flipH="1">
            <a:off x="1906270" y="687705"/>
            <a:ext cx="5485765" cy="583565"/>
          </a:xfrm>
          <a:prstGeom prst="rect">
            <a:avLst/>
          </a:prstGeom>
          <a:solidFill>
            <a:srgbClr val="5E2620"/>
          </a:solidFill>
          <a:ln w="9525">
            <a:noFill/>
            <a:miter/>
          </a:ln>
          <a:effectLst>
            <a:outerShdw sx="999" sy="999" algn="ctr" rotWithShape="0">
              <a:srgbClr val="000000"/>
            </a:outerShdw>
          </a:effectLst>
        </p:spPr>
        <p:txBody>
          <a:bodyPr wrap="square" anchor="t">
            <a:spAutoFit/>
          </a:bodyPr>
          <a:lstStyle/>
          <a:p>
            <a:pPr lvl="0" algn="ctr"/>
            <a:r>
              <a:rPr lang="en-US" altLang="zh-CN" sz="3200">
                <a:solidFill>
                  <a:schemeClr val="bg1"/>
                </a:solidFill>
                <a:latin typeface="Calibri" panose="020F0502020204030204" charset="0"/>
                <a:ea typeface="Calibri" panose="020F0502020204030204" charset="0"/>
                <a:cs typeface="Calibri" panose="020F0502020204030204" charset="0"/>
                <a:sym typeface="Arial" panose="020B0604020202020204" pitchFamily="34" charset="0"/>
              </a:rPr>
              <a:t>Thoughts/Questions For Myself</a:t>
            </a:r>
            <a:endParaRPr lang="en-US" altLang="zh-CN" sz="3200">
              <a:solidFill>
                <a:schemeClr val="bg1"/>
              </a:solidFill>
              <a:latin typeface="Calibri" panose="020F0502020204030204" charset="0"/>
              <a:ea typeface="Calibri" panose="020F0502020204030204" charset="0"/>
              <a:cs typeface="Calibri" panose="020F0502020204030204" charset="0"/>
              <a:sym typeface="Arial" panose="020B0604020202020204" pitchFamily="34" charset="0"/>
            </a:endParaRPr>
          </a:p>
        </p:txBody>
      </p:sp>
      <p:sp>
        <p:nvSpPr>
          <p:cNvPr id="6" name="椭圆 84"/>
          <p:cNvSpPr/>
          <p:nvPr/>
        </p:nvSpPr>
        <p:spPr>
          <a:xfrm>
            <a:off x="6508115" y="1737360"/>
            <a:ext cx="693420" cy="682625"/>
          </a:xfrm>
          <a:prstGeom prst="ellipse">
            <a:avLst/>
          </a:prstGeom>
          <a:solidFill>
            <a:srgbClr val="5E26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en-US" altLang="zh-CN" strike="noStrike" noProof="1">
                <a:ea typeface="Calibri" panose="020F0502020204030204" charset="0"/>
                <a:cs typeface="Calibri" panose="020F0502020204030204" charset="0"/>
              </a:rPr>
              <a:t>2.</a:t>
            </a:r>
            <a:endParaRPr lang="en-US" altLang="zh-CN" strike="noStrike" noProof="1">
              <a:ea typeface="Calibri" panose="020F0502020204030204" charset="0"/>
              <a:cs typeface="Calibri" panose="020F05020202040302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Heat Map - Total Volume of Conventional Vs. Organic Avocados by 3 Regions"/>
          <p:cNvPicPr>
            <a:picLocks noChangeAspect="1"/>
          </p:cNvPicPr>
          <p:nvPr/>
        </p:nvPicPr>
        <p:blipFill>
          <a:blip r:embed="rId1"/>
          <a:stretch>
            <a:fillRect/>
          </a:stretch>
        </p:blipFill>
        <p:spPr>
          <a:xfrm>
            <a:off x="401955" y="361315"/>
            <a:ext cx="11487150" cy="5921375"/>
          </a:xfrm>
          <a:prstGeom prst="rect">
            <a:avLst/>
          </a:prstGeom>
        </p:spPr>
      </p:pic>
      <p:pic>
        <p:nvPicPr>
          <p:cNvPr id="3" name="Picture 2" descr="Boston Organic for Tree Map"/>
          <p:cNvPicPr>
            <a:picLocks noChangeAspect="1"/>
          </p:cNvPicPr>
          <p:nvPr/>
        </p:nvPicPr>
        <p:blipFill>
          <a:blip r:embed="rId2"/>
          <a:stretch>
            <a:fillRect/>
          </a:stretch>
        </p:blipFill>
        <p:spPr>
          <a:xfrm>
            <a:off x="5624830" y="5449570"/>
            <a:ext cx="1775460" cy="571500"/>
          </a:xfrm>
          <a:prstGeom prst="rect">
            <a:avLst/>
          </a:prstGeom>
        </p:spPr>
      </p:pic>
      <p:pic>
        <p:nvPicPr>
          <p:cNvPr id="4" name="Picture 3" descr="Chicago Organic for Tree Map"/>
          <p:cNvPicPr>
            <a:picLocks noChangeAspect="1"/>
          </p:cNvPicPr>
          <p:nvPr/>
        </p:nvPicPr>
        <p:blipFill>
          <a:blip r:embed="rId3"/>
          <a:stretch>
            <a:fillRect/>
          </a:stretch>
        </p:blipFill>
        <p:spPr>
          <a:xfrm>
            <a:off x="5655310" y="2812415"/>
            <a:ext cx="1744980" cy="601980"/>
          </a:xfrm>
          <a:prstGeom prst="rect">
            <a:avLst/>
          </a:prstGeom>
        </p:spPr>
      </p:pic>
      <p:pic>
        <p:nvPicPr>
          <p:cNvPr id="5" name="Picture 4" descr="South Carolina Organic for Tree Map"/>
          <p:cNvPicPr>
            <a:picLocks noChangeAspect="1"/>
          </p:cNvPicPr>
          <p:nvPr/>
        </p:nvPicPr>
        <p:blipFill>
          <a:blip r:embed="rId4"/>
          <a:stretch>
            <a:fillRect/>
          </a:stretch>
        </p:blipFill>
        <p:spPr>
          <a:xfrm>
            <a:off x="9124315" y="5449570"/>
            <a:ext cx="1790700" cy="601980"/>
          </a:xfrm>
          <a:prstGeom prst="rect">
            <a:avLst/>
          </a:prstGeom>
        </p:spPr>
      </p:pic>
      <p:sp>
        <p:nvSpPr>
          <p:cNvPr id="6" name="Rectangles 5"/>
          <p:cNvSpPr/>
          <p:nvPr/>
        </p:nvSpPr>
        <p:spPr>
          <a:xfrm>
            <a:off x="401955" y="361315"/>
            <a:ext cx="1135380" cy="3086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Tree Map</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Total Volume of Conventional Vs. Organic Avocados by 3 Regions"/>
          <p:cNvPicPr>
            <a:picLocks noChangeAspect="1"/>
          </p:cNvPicPr>
          <p:nvPr/>
        </p:nvPicPr>
        <p:blipFill>
          <a:blip r:embed="rId1"/>
          <a:stretch>
            <a:fillRect/>
          </a:stretch>
        </p:blipFill>
        <p:spPr>
          <a:xfrm>
            <a:off x="675640" y="560070"/>
            <a:ext cx="11056620" cy="573786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Conventional Vs. Organic Avocados by Average Price and Region"/>
          <p:cNvPicPr>
            <a:picLocks noChangeAspect="1"/>
          </p:cNvPicPr>
          <p:nvPr/>
        </p:nvPicPr>
        <p:blipFill>
          <a:blip r:embed="rId1"/>
          <a:stretch>
            <a:fillRect/>
          </a:stretch>
        </p:blipFill>
        <p:spPr>
          <a:xfrm>
            <a:off x="2978150" y="462280"/>
            <a:ext cx="6417310" cy="593280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20"/>
          <p:cNvSpPr txBox="1"/>
          <p:nvPr/>
        </p:nvSpPr>
        <p:spPr>
          <a:xfrm flipH="1">
            <a:off x="3497580" y="1671320"/>
            <a:ext cx="2566670" cy="76835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4400" b="1">
                <a:solidFill>
                  <a:schemeClr val="tx1">
                    <a:lumMod val="85000"/>
                    <a:lumOff val="15000"/>
                  </a:schemeClr>
                </a:solidFill>
                <a:latin typeface="Calibri" panose="020F0502020204030204" charset="0"/>
                <a:ea typeface="Calibri" panose="020F0502020204030204" charset="0"/>
                <a:cs typeface="Calibri" panose="020F0502020204030204" charset="0"/>
                <a:sym typeface="Arial" panose="020B0604020202020204" pitchFamily="34" charset="0"/>
              </a:rPr>
              <a:t>Questions?</a:t>
            </a:r>
            <a:r>
              <a:rPr lang="en-US" altLang="zh-CN" sz="2400">
                <a:solidFill>
                  <a:schemeClr val="tx1">
                    <a:lumMod val="85000"/>
                    <a:lumOff val="15000"/>
                  </a:schemeClr>
                </a:solidFill>
                <a:latin typeface="Calibri" panose="020F0502020204030204" charset="0"/>
                <a:ea typeface="Calibri" panose="020F0502020204030204" charset="0"/>
                <a:cs typeface="Calibri" panose="020F0502020204030204" charset="0"/>
                <a:sym typeface="Arial" panose="020B0604020202020204" pitchFamily="34" charset="0"/>
              </a:rPr>
              <a:t> </a:t>
            </a:r>
            <a:endParaRPr lang="en-US" altLang="zh-CN" sz="2400">
              <a:solidFill>
                <a:schemeClr val="tx1">
                  <a:lumMod val="85000"/>
                  <a:lumOff val="15000"/>
                </a:schemeClr>
              </a:solidFill>
              <a:latin typeface="Calibri" panose="020F0502020204030204" charset="0"/>
              <a:ea typeface="Calibri" panose="020F0502020204030204" charset="0"/>
              <a:cs typeface="Calibri" panose="020F0502020204030204" charset="0"/>
              <a:sym typeface="Arial" panose="020B0604020202020204" pitchFamily="34" charset="0"/>
            </a:endParaRPr>
          </a:p>
        </p:txBody>
      </p:sp>
      <p:sp>
        <p:nvSpPr>
          <p:cNvPr id="14" name="文本框 20"/>
          <p:cNvSpPr txBox="1"/>
          <p:nvPr/>
        </p:nvSpPr>
        <p:spPr>
          <a:xfrm flipH="1">
            <a:off x="8397240" y="3813810"/>
            <a:ext cx="2790190" cy="76835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4400" b="1">
                <a:solidFill>
                  <a:schemeClr val="tx1">
                    <a:lumMod val="85000"/>
                    <a:lumOff val="15000"/>
                  </a:schemeClr>
                </a:solidFill>
                <a:latin typeface="Calibri" panose="020F0502020204030204" charset="0"/>
                <a:ea typeface="Calibri" panose="020F0502020204030204" charset="0"/>
                <a:cs typeface="Calibri" panose="020F0502020204030204" charset="0"/>
                <a:sym typeface="Arial" panose="020B0604020202020204" pitchFamily="34" charset="0"/>
              </a:rPr>
              <a:t>Questions?</a:t>
            </a:r>
            <a:endParaRPr lang="en-US" altLang="zh-CN" sz="4400" b="1">
              <a:solidFill>
                <a:schemeClr val="tx1">
                  <a:lumMod val="85000"/>
                  <a:lumOff val="15000"/>
                </a:schemeClr>
              </a:solidFill>
              <a:latin typeface="Calibri" panose="020F0502020204030204" charset="0"/>
              <a:ea typeface="Calibri" panose="020F0502020204030204" charset="0"/>
              <a:cs typeface="Calibri" panose="020F0502020204030204" charset="0"/>
              <a:sym typeface="Arial" panose="020B0604020202020204" pitchFamily="34" charset="0"/>
            </a:endParaRPr>
          </a:p>
        </p:txBody>
      </p:sp>
      <p:sp>
        <p:nvSpPr>
          <p:cNvPr id="19" name="文本框 20"/>
          <p:cNvSpPr txBox="1"/>
          <p:nvPr/>
        </p:nvSpPr>
        <p:spPr>
          <a:xfrm flipH="1">
            <a:off x="645160" y="4276725"/>
            <a:ext cx="2771140" cy="76835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4400" b="1">
                <a:solidFill>
                  <a:schemeClr val="tx1">
                    <a:lumMod val="85000"/>
                    <a:lumOff val="15000"/>
                  </a:schemeClr>
                </a:solidFill>
                <a:latin typeface="Calibri" panose="020F0502020204030204" charset="0"/>
                <a:ea typeface="Calibri" panose="020F0502020204030204" charset="0"/>
                <a:cs typeface="Calibri" panose="020F0502020204030204" charset="0"/>
                <a:sym typeface="Arial" panose="020B0604020202020204" pitchFamily="34" charset="0"/>
              </a:rPr>
              <a:t>Questions?</a:t>
            </a:r>
            <a:r>
              <a:rPr lang="en-US" altLang="zh-CN" sz="2400">
                <a:solidFill>
                  <a:schemeClr val="tx1">
                    <a:lumMod val="85000"/>
                    <a:lumOff val="15000"/>
                  </a:schemeClr>
                </a:solidFill>
                <a:latin typeface="Calibri" panose="020F0502020204030204" charset="0"/>
                <a:ea typeface="Calibri" panose="020F0502020204030204" charset="0"/>
                <a:cs typeface="Calibri" panose="020F0502020204030204" charset="0"/>
                <a:sym typeface="Arial" panose="020B0604020202020204" pitchFamily="34" charset="0"/>
              </a:rPr>
              <a:t> </a:t>
            </a:r>
            <a:endParaRPr lang="en-US" altLang="zh-CN" sz="2400">
              <a:solidFill>
                <a:schemeClr val="tx1">
                  <a:lumMod val="85000"/>
                  <a:lumOff val="15000"/>
                </a:schemeClr>
              </a:solidFill>
              <a:latin typeface="Calibri" panose="020F0502020204030204" charset="0"/>
              <a:ea typeface="Calibri" panose="020F0502020204030204" charset="0"/>
              <a:cs typeface="Calibri" panose="020F0502020204030204" charset="0"/>
              <a:sym typeface="Arial" panose="020B0604020202020204" pitchFamily="34" charset="0"/>
            </a:endParaRPr>
          </a:p>
        </p:txBody>
      </p:sp>
      <p:sp>
        <p:nvSpPr>
          <p:cNvPr id="2" name="Flowchart: Sequential Access Storage 1"/>
          <p:cNvSpPr/>
          <p:nvPr/>
        </p:nvSpPr>
        <p:spPr>
          <a:xfrm rot="11040000">
            <a:off x="1434465" y="1388745"/>
            <a:ext cx="1413510" cy="1470660"/>
          </a:xfrm>
          <a:prstGeom prst="flowChartMagneticTape">
            <a:avLst/>
          </a:prstGeom>
          <a:gradFill>
            <a:gsLst>
              <a:gs pos="0">
                <a:srgbClr val="14CD68"/>
              </a:gs>
              <a:gs pos="100000">
                <a:srgbClr val="035C7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Flowchart: Sequential Access Storage 3"/>
          <p:cNvSpPr/>
          <p:nvPr/>
        </p:nvSpPr>
        <p:spPr>
          <a:xfrm rot="16860000">
            <a:off x="6538595" y="1505585"/>
            <a:ext cx="1413510" cy="1470660"/>
          </a:xfrm>
          <a:prstGeom prst="flowChartMagneticTape">
            <a:avLst/>
          </a:prstGeom>
          <a:gradFill>
            <a:gsLst>
              <a:gs pos="0">
                <a:srgbClr val="14CD68"/>
              </a:gs>
              <a:gs pos="100000">
                <a:srgbClr val="035C7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Flowchart: Sequential Access Storage 9"/>
          <p:cNvSpPr/>
          <p:nvPr/>
        </p:nvSpPr>
        <p:spPr>
          <a:xfrm rot="17340000">
            <a:off x="6538595" y="3841750"/>
            <a:ext cx="1413510" cy="1470660"/>
          </a:xfrm>
          <a:prstGeom prst="flowChartMagneticTape">
            <a:avLst/>
          </a:prstGeom>
          <a:gradFill>
            <a:gsLst>
              <a:gs pos="0">
                <a:srgbClr val="14CD68"/>
              </a:gs>
              <a:gs pos="100000">
                <a:srgbClr val="035C7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Flowchart: Sequential Access Storage 10"/>
          <p:cNvSpPr/>
          <p:nvPr/>
        </p:nvSpPr>
        <p:spPr>
          <a:xfrm rot="8580000">
            <a:off x="3940175" y="3894455"/>
            <a:ext cx="1413510" cy="1470660"/>
          </a:xfrm>
          <a:prstGeom prst="flowChartMagneticTape">
            <a:avLst/>
          </a:prstGeom>
          <a:gradFill>
            <a:gsLst>
              <a:gs pos="0">
                <a:srgbClr val="14CD68"/>
              </a:gs>
              <a:gs pos="100000">
                <a:srgbClr val="035C7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Flowchart: Sequential Access Storage 11"/>
          <p:cNvSpPr/>
          <p:nvPr/>
        </p:nvSpPr>
        <p:spPr>
          <a:xfrm rot="2580000">
            <a:off x="9256395" y="1320165"/>
            <a:ext cx="1413510" cy="1470660"/>
          </a:xfrm>
          <a:prstGeom prst="flowChartMagneticTape">
            <a:avLst/>
          </a:prstGeom>
          <a:gradFill>
            <a:gsLst>
              <a:gs pos="0">
                <a:srgbClr val="14CD68"/>
              </a:gs>
              <a:gs pos="100000">
                <a:srgbClr val="035C7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Teardrop 15"/>
          <p:cNvSpPr/>
          <p:nvPr/>
        </p:nvSpPr>
        <p:spPr>
          <a:xfrm rot="17340000">
            <a:off x="1942465" y="1899285"/>
            <a:ext cx="577850" cy="588645"/>
          </a:xfrm>
          <a:prstGeom prst="teardrop">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 name="Teardrop 16"/>
          <p:cNvSpPr/>
          <p:nvPr/>
        </p:nvSpPr>
        <p:spPr>
          <a:xfrm rot="2220000">
            <a:off x="6985635" y="4335780"/>
            <a:ext cx="577850" cy="588645"/>
          </a:xfrm>
          <a:prstGeom prst="teardrop">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Teardrop 17"/>
          <p:cNvSpPr/>
          <p:nvPr/>
        </p:nvSpPr>
        <p:spPr>
          <a:xfrm rot="14820000">
            <a:off x="4357370" y="4363085"/>
            <a:ext cx="577850" cy="588645"/>
          </a:xfrm>
          <a:prstGeom prst="teardrop">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1" name="Teardrop 20"/>
          <p:cNvSpPr/>
          <p:nvPr/>
        </p:nvSpPr>
        <p:spPr>
          <a:xfrm rot="9540000">
            <a:off x="9758045" y="1829435"/>
            <a:ext cx="577850" cy="588645"/>
          </a:xfrm>
          <a:prstGeom prst="teardrop">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2" name="Teardrop 21"/>
          <p:cNvSpPr/>
          <p:nvPr/>
        </p:nvSpPr>
        <p:spPr>
          <a:xfrm rot="840000">
            <a:off x="6955790" y="1946910"/>
            <a:ext cx="577850" cy="588645"/>
          </a:xfrm>
          <a:prstGeom prst="teardrop">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22"/>
          <p:cNvSpPr txBox="1"/>
          <p:nvPr/>
        </p:nvSpPr>
        <p:spPr>
          <a:xfrm flipH="1">
            <a:off x="3522980" y="2057400"/>
            <a:ext cx="3304540" cy="460375"/>
          </a:xfrm>
          <a:prstGeom prst="rect">
            <a:avLst/>
          </a:prstGeom>
          <a:noFill/>
          <a:ln w="9525">
            <a:noFill/>
            <a:miter/>
          </a:ln>
          <a:effectLst>
            <a:outerShdw sx="999" sy="999" algn="ctr" rotWithShape="0">
              <a:srgbClr val="000000"/>
            </a:outerShdw>
          </a:effectLst>
        </p:spPr>
        <p:txBody>
          <a:bodyPr wrap="square" anchor="t">
            <a:spAutoFit/>
          </a:bodyPr>
          <a:lstStyle/>
          <a:p>
            <a:pPr marL="285750" lvl="0" indent="-285750" algn="l">
              <a:lnSpc>
                <a:spcPct val="120000"/>
              </a:lnSpc>
              <a:buFont typeface="Arial" panose="020B0604020202020204" pitchFamily="34" charset="0"/>
              <a:buChar char="•"/>
            </a:pPr>
            <a:r>
              <a:rPr lang="en-US" altLang="zh-CN" sz="2000" dirty="0">
                <a:solidFill>
                  <a:schemeClr val="tx1">
                    <a:lumMod val="85000"/>
                    <a:lumOff val="15000"/>
                  </a:schemeClr>
                </a:solidFill>
                <a:latin typeface="Calibri" panose="020F0502020204030204" charset="0"/>
                <a:ea typeface="Calibri" panose="020F0502020204030204" charset="0"/>
                <a:cs typeface="Calibri" panose="020F0502020204030204" charset="0"/>
                <a:sym typeface="SimSun" panose="02010600030101010101" pitchFamily="2" charset="-122"/>
              </a:rPr>
              <a:t>Kaggle</a:t>
            </a:r>
            <a:endParaRPr lang="en-US" altLang="zh-CN" sz="2000" dirty="0">
              <a:solidFill>
                <a:schemeClr val="tx1">
                  <a:lumMod val="85000"/>
                  <a:lumOff val="15000"/>
                </a:schemeClr>
              </a:solidFill>
              <a:latin typeface="Calibri" panose="020F0502020204030204" charset="0"/>
              <a:ea typeface="Calibri" panose="020F0502020204030204" charset="0"/>
              <a:cs typeface="Calibri" panose="020F0502020204030204" charset="0"/>
              <a:sym typeface="SimSun" panose="02010600030101010101" pitchFamily="2" charset="-122"/>
            </a:endParaRPr>
          </a:p>
        </p:txBody>
      </p:sp>
      <p:sp>
        <p:nvSpPr>
          <p:cNvPr id="38" name="文本框 37"/>
          <p:cNvSpPr txBox="1"/>
          <p:nvPr/>
        </p:nvSpPr>
        <p:spPr>
          <a:xfrm>
            <a:off x="4585335" y="1012190"/>
            <a:ext cx="3021965" cy="583565"/>
          </a:xfrm>
          <a:prstGeom prst="rect">
            <a:avLst/>
          </a:prstGeom>
          <a:noFill/>
        </p:spPr>
        <p:txBody>
          <a:bodyPr wrap="square" rtlCol="0" anchor="t">
            <a:spAutoFit/>
          </a:bodyPr>
          <a:lstStyle/>
          <a:p>
            <a:pPr algn="l"/>
            <a:r>
              <a:rPr lang="en-US" altLang="zh-CN" sz="3200" dirty="0">
                <a:solidFill>
                  <a:schemeClr val="tx1">
                    <a:lumMod val="85000"/>
                    <a:lumOff val="15000"/>
                  </a:schemeClr>
                </a:solidFill>
                <a:latin typeface="Calibri" panose="020F0502020204030204" charset="0"/>
                <a:ea typeface="Calibri" panose="020F0502020204030204" charset="0"/>
                <a:cs typeface="Calibri" panose="020F0502020204030204" charset="0"/>
                <a:sym typeface="SimSun" panose="02010600030101010101" pitchFamily="2" charset="-122"/>
              </a:rPr>
              <a:t>Sources</a:t>
            </a:r>
            <a:endParaRPr lang="en-US" altLang="zh-CN" sz="3200" dirty="0">
              <a:solidFill>
                <a:schemeClr val="tx1">
                  <a:lumMod val="85000"/>
                  <a:lumOff val="15000"/>
                </a:schemeClr>
              </a:solidFill>
              <a:latin typeface="Calibri" panose="020F0502020204030204" charset="0"/>
              <a:ea typeface="Calibri" panose="020F0502020204030204" charset="0"/>
              <a:cs typeface="Calibri" panose="020F0502020204030204" charset="0"/>
              <a:sym typeface="SimSun" panose="02010600030101010101" pitchFamily="2" charset="-122"/>
            </a:endParaRPr>
          </a:p>
        </p:txBody>
      </p:sp>
      <p:sp>
        <p:nvSpPr>
          <p:cNvPr id="9" name="文本框 22"/>
          <p:cNvSpPr txBox="1"/>
          <p:nvPr/>
        </p:nvSpPr>
        <p:spPr>
          <a:xfrm flipH="1">
            <a:off x="3522980" y="2920365"/>
            <a:ext cx="3304540" cy="460375"/>
          </a:xfrm>
          <a:prstGeom prst="rect">
            <a:avLst/>
          </a:prstGeom>
          <a:noFill/>
          <a:ln w="9525">
            <a:noFill/>
            <a:miter/>
          </a:ln>
          <a:effectLst>
            <a:outerShdw sx="999" sy="999" algn="ctr" rotWithShape="0">
              <a:srgbClr val="000000"/>
            </a:outerShdw>
          </a:effectLst>
        </p:spPr>
        <p:txBody>
          <a:bodyPr wrap="square" anchor="t">
            <a:spAutoFit/>
          </a:bodyPr>
          <a:lstStyle/>
          <a:p>
            <a:pPr marL="285750" lvl="0" indent="-285750" algn="l">
              <a:lnSpc>
                <a:spcPct val="120000"/>
              </a:lnSpc>
              <a:buFont typeface="Arial" panose="020B0604020202020204" pitchFamily="34" charset="0"/>
              <a:buChar char="•"/>
            </a:pPr>
            <a:r>
              <a:rPr lang="en-US" altLang="zh-CN" sz="2000" dirty="0">
                <a:solidFill>
                  <a:schemeClr val="tx1">
                    <a:lumMod val="85000"/>
                    <a:lumOff val="15000"/>
                  </a:schemeClr>
                </a:solidFill>
                <a:latin typeface="Calibri" panose="020F0502020204030204" charset="0"/>
                <a:ea typeface="Calibri" panose="020F0502020204030204" charset="0"/>
                <a:cs typeface="Calibri" panose="020F0502020204030204" charset="0"/>
                <a:sym typeface="SimSun" panose="02010600030101010101" pitchFamily="2" charset="-122"/>
              </a:rPr>
              <a:t>Flikr</a:t>
            </a:r>
            <a:endParaRPr lang="en-US" altLang="zh-CN" sz="2000" dirty="0">
              <a:solidFill>
                <a:schemeClr val="tx1">
                  <a:lumMod val="85000"/>
                  <a:lumOff val="15000"/>
                </a:schemeClr>
              </a:solidFill>
              <a:latin typeface="Calibri" panose="020F0502020204030204" charset="0"/>
              <a:ea typeface="Calibri" panose="020F0502020204030204" charset="0"/>
              <a:cs typeface="Calibri" panose="020F0502020204030204" charset="0"/>
              <a:sym typeface="SimSun" panose="02010600030101010101" pitchFamily="2" charset="-122"/>
            </a:endParaRPr>
          </a:p>
        </p:txBody>
      </p:sp>
      <p:sp>
        <p:nvSpPr>
          <p:cNvPr id="10" name="文本框 22"/>
          <p:cNvSpPr txBox="1"/>
          <p:nvPr/>
        </p:nvSpPr>
        <p:spPr>
          <a:xfrm flipH="1">
            <a:off x="3522980" y="3844290"/>
            <a:ext cx="3304540" cy="460375"/>
          </a:xfrm>
          <a:prstGeom prst="rect">
            <a:avLst/>
          </a:prstGeom>
          <a:noFill/>
          <a:ln w="9525">
            <a:noFill/>
            <a:miter/>
          </a:ln>
          <a:effectLst>
            <a:outerShdw sx="999" sy="999" algn="ctr" rotWithShape="0">
              <a:srgbClr val="000000"/>
            </a:outerShdw>
          </a:effectLst>
        </p:spPr>
        <p:txBody>
          <a:bodyPr wrap="square" anchor="t">
            <a:spAutoFit/>
          </a:bodyPr>
          <a:lstStyle/>
          <a:p>
            <a:pPr marL="285750" lvl="0" indent="-285750" algn="l">
              <a:lnSpc>
                <a:spcPct val="120000"/>
              </a:lnSpc>
              <a:buFont typeface="Arial" panose="020B0604020202020204" pitchFamily="34" charset="0"/>
              <a:buChar char="•"/>
            </a:pPr>
            <a:r>
              <a:rPr lang="en-US" altLang="zh-CN" sz="2000" dirty="0">
                <a:solidFill>
                  <a:schemeClr val="tx1">
                    <a:lumMod val="85000"/>
                    <a:lumOff val="15000"/>
                  </a:schemeClr>
                </a:solidFill>
                <a:latin typeface="Calibri" panose="020F0502020204030204" charset="0"/>
                <a:ea typeface="Calibri" panose="020F0502020204030204" charset="0"/>
                <a:cs typeface="Calibri" panose="020F0502020204030204" charset="0"/>
                <a:sym typeface="SimSun" panose="02010600030101010101" pitchFamily="2" charset="-122"/>
              </a:rPr>
              <a:t>Entity</a:t>
            </a:r>
            <a:endParaRPr lang="en-US" altLang="zh-CN" sz="2000" dirty="0">
              <a:solidFill>
                <a:schemeClr val="tx1">
                  <a:lumMod val="85000"/>
                  <a:lumOff val="15000"/>
                </a:schemeClr>
              </a:solidFill>
              <a:latin typeface="Calibri" panose="020F0502020204030204" charset="0"/>
              <a:ea typeface="Calibri" panose="020F0502020204030204" charset="0"/>
              <a:cs typeface="Calibri" panose="020F0502020204030204" charset="0"/>
              <a:sym typeface="SimSun"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2018665" y="2423160"/>
            <a:ext cx="4469765" cy="1106805"/>
          </a:xfrm>
          <a:prstGeom prst="rect">
            <a:avLst/>
          </a:prstGeom>
          <a:noFill/>
        </p:spPr>
        <p:txBody>
          <a:bodyPr vert="horz" wrap="square" rtlCol="0">
            <a:spAutoFit/>
          </a:bodyPr>
          <a:lstStyle/>
          <a:p>
            <a:r>
              <a:rPr lang="en-US" altLang="zh-CN" sz="6600" b="1">
                <a:solidFill>
                  <a:srgbClr val="5E2620"/>
                </a:solidFill>
                <a:latin typeface="Calibri" panose="020F0502020204030204" charset="0"/>
                <a:ea typeface="Calibri" panose="020F0502020204030204" charset="0"/>
                <a:cs typeface="Calibri" panose="020F0502020204030204" charset="0"/>
              </a:rPr>
              <a:t>THANK YOU</a:t>
            </a:r>
            <a:endParaRPr lang="en-US" altLang="zh-CN" sz="6600" b="1">
              <a:solidFill>
                <a:srgbClr val="5E2620"/>
              </a:solidFill>
              <a:latin typeface="Calibri" panose="020F0502020204030204" charset="0"/>
              <a:ea typeface="Calibri" panose="020F0502020204030204" charset="0"/>
              <a:cs typeface="Calibri" panose="020F0502020204030204" charset="0"/>
            </a:endParaRPr>
          </a:p>
        </p:txBody>
      </p:sp>
      <p:pic>
        <p:nvPicPr>
          <p:cNvPr id="2" name="Picture 1" descr="avocados pic 1 white background"/>
          <p:cNvPicPr>
            <a:picLocks noChangeAspect="1"/>
          </p:cNvPicPr>
          <p:nvPr/>
        </p:nvPicPr>
        <p:blipFill>
          <a:blip r:embed="rId1"/>
          <a:stretch>
            <a:fillRect/>
          </a:stretch>
        </p:blipFill>
        <p:spPr>
          <a:xfrm>
            <a:off x="6488430" y="1560195"/>
            <a:ext cx="4695825" cy="34950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5382260" y="1139190"/>
            <a:ext cx="610235" cy="610235"/>
          </a:xfrm>
          <a:prstGeom prst="roundRect">
            <a:avLst/>
          </a:prstGeom>
          <a:solidFill>
            <a:srgbClr val="5E26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charset="0"/>
              <a:cs typeface="Calibri" panose="020F0502020204030204" charset="0"/>
            </a:endParaRPr>
          </a:p>
        </p:txBody>
      </p:sp>
      <p:sp>
        <p:nvSpPr>
          <p:cNvPr id="47" name="圆角矩形 46"/>
          <p:cNvSpPr/>
          <p:nvPr/>
        </p:nvSpPr>
        <p:spPr>
          <a:xfrm>
            <a:off x="5382260" y="2377440"/>
            <a:ext cx="610235" cy="610235"/>
          </a:xfrm>
          <a:prstGeom prst="roundRect">
            <a:avLst/>
          </a:prstGeom>
          <a:solidFill>
            <a:srgbClr val="5E26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charset="0"/>
              <a:cs typeface="Calibri" panose="020F0502020204030204" charset="0"/>
            </a:endParaRPr>
          </a:p>
        </p:txBody>
      </p:sp>
      <p:sp>
        <p:nvSpPr>
          <p:cNvPr id="48" name="圆角矩形 47"/>
          <p:cNvSpPr/>
          <p:nvPr/>
        </p:nvSpPr>
        <p:spPr>
          <a:xfrm>
            <a:off x="5382260" y="3474720"/>
            <a:ext cx="610235" cy="610235"/>
          </a:xfrm>
          <a:prstGeom prst="roundRect">
            <a:avLst/>
          </a:prstGeom>
          <a:solidFill>
            <a:srgbClr val="5E26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charset="0"/>
              <a:cs typeface="Calibri" panose="020F0502020204030204" charset="0"/>
            </a:endParaRPr>
          </a:p>
        </p:txBody>
      </p:sp>
      <p:sp>
        <p:nvSpPr>
          <p:cNvPr id="49" name="圆角矩形 48"/>
          <p:cNvSpPr/>
          <p:nvPr/>
        </p:nvSpPr>
        <p:spPr>
          <a:xfrm>
            <a:off x="5382260" y="4572000"/>
            <a:ext cx="610235" cy="610235"/>
          </a:xfrm>
          <a:prstGeom prst="roundRect">
            <a:avLst/>
          </a:prstGeom>
          <a:solidFill>
            <a:srgbClr val="5E26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charset="0"/>
              <a:cs typeface="Calibri" panose="020F0502020204030204" charset="0"/>
            </a:endParaRPr>
          </a:p>
        </p:txBody>
      </p:sp>
      <p:grpSp>
        <p:nvGrpSpPr>
          <p:cNvPr id="9" name="组合 8"/>
          <p:cNvGrpSpPr/>
          <p:nvPr/>
        </p:nvGrpSpPr>
        <p:grpSpPr>
          <a:xfrm>
            <a:off x="6122035" y="1260475"/>
            <a:ext cx="4603115" cy="626017"/>
            <a:chOff x="681" y="3655"/>
            <a:chExt cx="7384" cy="981"/>
          </a:xfrm>
        </p:grpSpPr>
        <p:sp>
          <p:nvSpPr>
            <p:cNvPr id="38" name="TextBox 25"/>
            <p:cNvSpPr txBox="1"/>
            <p:nvPr/>
          </p:nvSpPr>
          <p:spPr>
            <a:xfrm flipH="1">
              <a:off x="681" y="3655"/>
              <a:ext cx="6541" cy="577"/>
            </a:xfrm>
            <a:prstGeom prst="rect">
              <a:avLst/>
            </a:prstGeom>
            <a:noFill/>
          </p:spPr>
          <p:txBody>
            <a:bodyPr wrap="square" rtlCol="0">
              <a:spAutoFit/>
              <a:scene3d>
                <a:camera prst="orthographicFront"/>
                <a:lightRig rig="threePt" dir="t"/>
              </a:scene3d>
            </a:bodyPr>
            <a:lstStyle/>
            <a:p>
              <a:pPr lvl="0" algn="l" fontAlgn="base"/>
              <a:r>
                <a:rPr lang="en-US" altLang="zh-CN" strike="noStrike" noProof="1">
                  <a:solidFill>
                    <a:schemeClr val="tx1">
                      <a:lumMod val="95000"/>
                      <a:lumOff val="5000"/>
                    </a:schemeClr>
                  </a:solidFill>
                  <a:effectLst/>
                  <a:latin typeface="Calibri" panose="020F0502020204030204" charset="0"/>
                  <a:ea typeface="Calibri" panose="020F0502020204030204" charset="0"/>
                  <a:cs typeface="Calibri" panose="020F0502020204030204" charset="0"/>
                  <a:sym typeface="Microsoft YaHei" panose="020B0503020204020204" charset="-122"/>
                </a:rPr>
                <a:t>Introduction &amp; Origin of data</a:t>
              </a:r>
              <a:endParaRPr lang="en-US" altLang="zh-CN" strike="noStrike" noProof="1">
                <a:solidFill>
                  <a:schemeClr val="tx1">
                    <a:lumMod val="95000"/>
                    <a:lumOff val="5000"/>
                  </a:schemeClr>
                </a:solidFill>
                <a:effectLst/>
                <a:latin typeface="Calibri" panose="020F0502020204030204" charset="0"/>
                <a:ea typeface="Calibri" panose="020F0502020204030204" charset="0"/>
                <a:cs typeface="Calibri" panose="020F0502020204030204" charset="0"/>
                <a:sym typeface="Microsoft YaHei" panose="020B0503020204020204" charset="-122"/>
              </a:endParaRPr>
            </a:p>
          </p:txBody>
        </p:sp>
        <p:sp>
          <p:nvSpPr>
            <p:cNvPr id="43" name="TextBox 25"/>
            <p:cNvSpPr txBox="1"/>
            <p:nvPr/>
          </p:nvSpPr>
          <p:spPr>
            <a:xfrm flipH="1">
              <a:off x="681" y="4059"/>
              <a:ext cx="7384" cy="577"/>
            </a:xfrm>
            <a:prstGeom prst="rect">
              <a:avLst/>
            </a:prstGeom>
            <a:noFill/>
          </p:spPr>
          <p:txBody>
            <a:bodyPr wrap="square" rtlCol="0">
              <a:spAutoFit/>
              <a:scene3d>
                <a:camera prst="orthographicFront"/>
                <a:lightRig rig="threePt" dir="t"/>
              </a:scene3d>
            </a:bodyPr>
            <a:lstStyle/>
            <a:p>
              <a:pPr lvl="0" algn="l" fontAlgn="base"/>
              <a:endParaRPr lang="zh-CN" altLang="zh-CN" strike="noStrike" noProof="1">
                <a:solidFill>
                  <a:schemeClr val="tx1">
                    <a:lumMod val="95000"/>
                    <a:lumOff val="5000"/>
                  </a:schemeClr>
                </a:solidFill>
                <a:effectLst/>
                <a:latin typeface="Calibri" panose="020F0502020204030204" charset="0"/>
                <a:ea typeface="Calibri" panose="020F0502020204030204" charset="0"/>
                <a:cs typeface="Calibri" panose="020F0502020204030204" charset="0"/>
                <a:sym typeface="Microsoft YaHei" panose="020B0503020204020204" charset="-122"/>
              </a:endParaRPr>
            </a:p>
          </p:txBody>
        </p:sp>
      </p:grpSp>
      <p:grpSp>
        <p:nvGrpSpPr>
          <p:cNvPr id="21" name="组合 20"/>
          <p:cNvGrpSpPr/>
          <p:nvPr/>
        </p:nvGrpSpPr>
        <p:grpSpPr>
          <a:xfrm>
            <a:off x="6122035" y="2399030"/>
            <a:ext cx="4603115" cy="650182"/>
            <a:chOff x="681" y="3617"/>
            <a:chExt cx="7384" cy="1019"/>
          </a:xfrm>
        </p:grpSpPr>
        <p:sp>
          <p:nvSpPr>
            <p:cNvPr id="22" name="TextBox 25"/>
            <p:cNvSpPr txBox="1"/>
            <p:nvPr/>
          </p:nvSpPr>
          <p:spPr>
            <a:xfrm flipH="1">
              <a:off x="681" y="3617"/>
              <a:ext cx="6541" cy="577"/>
            </a:xfrm>
            <a:prstGeom prst="rect">
              <a:avLst/>
            </a:prstGeom>
            <a:noFill/>
          </p:spPr>
          <p:txBody>
            <a:bodyPr wrap="square" rtlCol="0">
              <a:spAutoFit/>
              <a:scene3d>
                <a:camera prst="orthographicFront"/>
                <a:lightRig rig="threePt" dir="t"/>
              </a:scene3d>
            </a:bodyPr>
            <a:lstStyle/>
            <a:p>
              <a:pPr lvl="0" algn="l" fontAlgn="base"/>
              <a:r>
                <a:rPr lang="en-US" altLang="zh-CN" strike="noStrike" noProof="1">
                  <a:solidFill>
                    <a:schemeClr val="tx1">
                      <a:lumMod val="95000"/>
                      <a:lumOff val="5000"/>
                    </a:schemeClr>
                  </a:solidFill>
                  <a:effectLst/>
                  <a:latin typeface="Calibri" panose="020F0502020204030204" charset="0"/>
                  <a:ea typeface="Calibri" panose="020F0502020204030204" charset="0"/>
                  <a:cs typeface="Calibri" panose="020F0502020204030204" charset="0"/>
                  <a:sym typeface="Microsoft YaHei" panose="020B0503020204020204" charset="-122"/>
                </a:rPr>
                <a:t>Methods &amp; Manipulation of data</a:t>
              </a:r>
              <a:endParaRPr lang="en-US" altLang="zh-CN" strike="noStrike" noProof="1">
                <a:solidFill>
                  <a:schemeClr val="tx1">
                    <a:lumMod val="95000"/>
                    <a:lumOff val="5000"/>
                  </a:schemeClr>
                </a:solidFill>
                <a:effectLst/>
                <a:latin typeface="Calibri" panose="020F0502020204030204" charset="0"/>
                <a:ea typeface="Calibri" panose="020F0502020204030204" charset="0"/>
                <a:cs typeface="Calibri" panose="020F0502020204030204" charset="0"/>
                <a:sym typeface="Microsoft YaHei" panose="020B0503020204020204" charset="-122"/>
              </a:endParaRPr>
            </a:p>
          </p:txBody>
        </p:sp>
        <p:sp>
          <p:nvSpPr>
            <p:cNvPr id="23" name="TextBox 25"/>
            <p:cNvSpPr txBox="1"/>
            <p:nvPr/>
          </p:nvSpPr>
          <p:spPr>
            <a:xfrm flipH="1">
              <a:off x="681" y="4059"/>
              <a:ext cx="7384" cy="577"/>
            </a:xfrm>
            <a:prstGeom prst="rect">
              <a:avLst/>
            </a:prstGeom>
            <a:noFill/>
          </p:spPr>
          <p:txBody>
            <a:bodyPr wrap="square" rtlCol="0">
              <a:spAutoFit/>
              <a:scene3d>
                <a:camera prst="orthographicFront"/>
                <a:lightRig rig="threePt" dir="t"/>
              </a:scene3d>
            </a:bodyPr>
            <a:lstStyle/>
            <a:p>
              <a:pPr lvl="0" algn="l" fontAlgn="base"/>
              <a:endParaRPr lang="zh-CN" altLang="zh-CN" strike="noStrike" noProof="1">
                <a:solidFill>
                  <a:schemeClr val="tx1">
                    <a:lumMod val="95000"/>
                    <a:lumOff val="5000"/>
                  </a:schemeClr>
                </a:solidFill>
                <a:effectLst/>
                <a:latin typeface="Calibri" panose="020F0502020204030204" charset="0"/>
                <a:ea typeface="Calibri" panose="020F0502020204030204" charset="0"/>
                <a:cs typeface="Calibri" panose="020F0502020204030204" charset="0"/>
                <a:sym typeface="Microsoft YaHei" panose="020B0503020204020204" charset="-122"/>
              </a:endParaRPr>
            </a:p>
          </p:txBody>
        </p:sp>
      </p:grpSp>
      <p:grpSp>
        <p:nvGrpSpPr>
          <p:cNvPr id="24" name="组合 23"/>
          <p:cNvGrpSpPr/>
          <p:nvPr/>
        </p:nvGrpSpPr>
        <p:grpSpPr>
          <a:xfrm>
            <a:off x="6122035" y="3561715"/>
            <a:ext cx="4603115" cy="650182"/>
            <a:chOff x="681" y="3617"/>
            <a:chExt cx="7384" cy="1019"/>
          </a:xfrm>
        </p:grpSpPr>
        <p:sp>
          <p:nvSpPr>
            <p:cNvPr id="25" name="TextBox 25"/>
            <p:cNvSpPr txBox="1"/>
            <p:nvPr/>
          </p:nvSpPr>
          <p:spPr>
            <a:xfrm flipH="1">
              <a:off x="681" y="3617"/>
              <a:ext cx="6541" cy="577"/>
            </a:xfrm>
            <a:prstGeom prst="rect">
              <a:avLst/>
            </a:prstGeom>
            <a:noFill/>
          </p:spPr>
          <p:txBody>
            <a:bodyPr wrap="square" rtlCol="0">
              <a:spAutoFit/>
              <a:scene3d>
                <a:camera prst="orthographicFront"/>
                <a:lightRig rig="threePt" dir="t"/>
              </a:scene3d>
            </a:bodyPr>
            <a:lstStyle/>
            <a:p>
              <a:pPr lvl="0" algn="l" fontAlgn="base"/>
              <a:r>
                <a:rPr lang="en-US" altLang="zh-CN" strike="noStrike" noProof="1">
                  <a:solidFill>
                    <a:schemeClr val="tx1">
                      <a:lumMod val="95000"/>
                      <a:lumOff val="5000"/>
                    </a:schemeClr>
                  </a:solidFill>
                  <a:effectLst/>
                  <a:latin typeface="Calibri" panose="020F0502020204030204" charset="0"/>
                  <a:ea typeface="Calibri" panose="020F0502020204030204" charset="0"/>
                  <a:cs typeface="Calibri" panose="020F0502020204030204" charset="0"/>
                  <a:sym typeface="Microsoft YaHei" panose="020B0503020204020204" charset="-122"/>
                </a:rPr>
                <a:t>Exploring data</a:t>
              </a:r>
              <a:endParaRPr lang="en-US" altLang="zh-CN" strike="noStrike" noProof="1">
                <a:solidFill>
                  <a:schemeClr val="tx1">
                    <a:lumMod val="95000"/>
                    <a:lumOff val="5000"/>
                  </a:schemeClr>
                </a:solidFill>
                <a:effectLst/>
                <a:latin typeface="Calibri" panose="020F0502020204030204" charset="0"/>
                <a:ea typeface="Calibri" panose="020F0502020204030204" charset="0"/>
                <a:cs typeface="Calibri" panose="020F0502020204030204" charset="0"/>
                <a:sym typeface="Microsoft YaHei" panose="020B0503020204020204" charset="-122"/>
              </a:endParaRPr>
            </a:p>
          </p:txBody>
        </p:sp>
        <p:sp>
          <p:nvSpPr>
            <p:cNvPr id="26" name="TextBox 25"/>
            <p:cNvSpPr txBox="1"/>
            <p:nvPr/>
          </p:nvSpPr>
          <p:spPr>
            <a:xfrm flipH="1">
              <a:off x="681" y="4059"/>
              <a:ext cx="7384" cy="577"/>
            </a:xfrm>
            <a:prstGeom prst="rect">
              <a:avLst/>
            </a:prstGeom>
            <a:noFill/>
          </p:spPr>
          <p:txBody>
            <a:bodyPr wrap="square" rtlCol="0">
              <a:spAutoFit/>
              <a:scene3d>
                <a:camera prst="orthographicFront"/>
                <a:lightRig rig="threePt" dir="t"/>
              </a:scene3d>
            </a:bodyPr>
            <a:lstStyle/>
            <a:p>
              <a:pPr lvl="0" algn="l" fontAlgn="base"/>
              <a:endParaRPr lang="zh-CN" altLang="zh-CN" strike="noStrike" noProof="1">
                <a:solidFill>
                  <a:schemeClr val="tx1">
                    <a:lumMod val="95000"/>
                    <a:lumOff val="5000"/>
                  </a:schemeClr>
                </a:solidFill>
                <a:effectLst/>
                <a:latin typeface="Calibri" panose="020F0502020204030204" charset="0"/>
                <a:ea typeface="Calibri" panose="020F0502020204030204" charset="0"/>
                <a:cs typeface="Calibri" panose="020F0502020204030204" charset="0"/>
                <a:sym typeface="Microsoft YaHei" panose="020B0503020204020204" charset="-122"/>
              </a:endParaRPr>
            </a:p>
          </p:txBody>
        </p:sp>
      </p:grpSp>
      <p:sp>
        <p:nvSpPr>
          <p:cNvPr id="28" name="TextBox 25"/>
          <p:cNvSpPr txBox="1"/>
          <p:nvPr/>
        </p:nvSpPr>
        <p:spPr>
          <a:xfrm flipH="1">
            <a:off x="6122035" y="4724400"/>
            <a:ext cx="4077335" cy="368300"/>
          </a:xfrm>
          <a:prstGeom prst="rect">
            <a:avLst/>
          </a:prstGeom>
          <a:noFill/>
        </p:spPr>
        <p:txBody>
          <a:bodyPr wrap="square" rtlCol="0">
            <a:spAutoFit/>
            <a:scene3d>
              <a:camera prst="orthographicFront"/>
              <a:lightRig rig="threePt" dir="t"/>
            </a:scene3d>
          </a:bodyPr>
          <a:lstStyle/>
          <a:p>
            <a:pPr lvl="0" algn="l" fontAlgn="base"/>
            <a:r>
              <a:rPr lang="en-US" altLang="zh-CN" strike="noStrike" noProof="1">
                <a:solidFill>
                  <a:schemeClr val="tx1">
                    <a:lumMod val="95000"/>
                    <a:lumOff val="5000"/>
                  </a:schemeClr>
                </a:solidFill>
                <a:effectLst/>
                <a:latin typeface="Calibri" panose="020F0502020204030204" charset="0"/>
                <a:ea typeface="Calibri" panose="020F0502020204030204" charset="0"/>
                <a:cs typeface="Calibri" panose="020F0502020204030204" charset="0"/>
                <a:sym typeface="Microsoft YaHei" panose="020B0503020204020204" charset="-122"/>
              </a:rPr>
              <a:t>Analysis of data</a:t>
            </a:r>
            <a:endParaRPr lang="zh-CN" altLang="zh-CN" strike="noStrike" noProof="1">
              <a:solidFill>
                <a:schemeClr val="tx1">
                  <a:lumMod val="95000"/>
                  <a:lumOff val="5000"/>
                </a:schemeClr>
              </a:solidFill>
              <a:effectLst/>
              <a:latin typeface="Calibri" panose="020F0502020204030204" charset="0"/>
              <a:ea typeface="Calibri" panose="020F0502020204030204" charset="0"/>
              <a:cs typeface="Calibri" panose="020F0502020204030204" charset="0"/>
              <a:sym typeface="Microsoft YaHei" panose="020B0503020204020204" charset="-122"/>
            </a:endParaRPr>
          </a:p>
        </p:txBody>
      </p:sp>
      <p:sp>
        <p:nvSpPr>
          <p:cNvPr id="16" name="TextBox 25"/>
          <p:cNvSpPr txBox="1"/>
          <p:nvPr/>
        </p:nvSpPr>
        <p:spPr>
          <a:xfrm rot="5400000" flipH="1">
            <a:off x="1445895" y="3001010"/>
            <a:ext cx="2526030" cy="583565"/>
          </a:xfrm>
          <a:prstGeom prst="rect">
            <a:avLst/>
          </a:prstGeom>
          <a:noFill/>
        </p:spPr>
        <p:txBody>
          <a:bodyPr wrap="square" rtlCol="0">
            <a:spAutoFit/>
            <a:scene3d>
              <a:camera prst="orthographicFront"/>
              <a:lightRig rig="threePt" dir="t"/>
            </a:scene3d>
          </a:bodyPr>
          <a:lstStyle/>
          <a:p>
            <a:pPr lvl="0" algn="l" fontAlgn="base"/>
            <a:r>
              <a:rPr lang="en-US" altLang="zh-CN" sz="3200" strike="noStrike" noProof="1">
                <a:solidFill>
                  <a:srgbClr val="5E2620"/>
                </a:solidFill>
                <a:effectLst/>
                <a:latin typeface="Calibri" panose="020F0502020204030204" charset="0"/>
                <a:ea typeface="Calibri" panose="020F0502020204030204" charset="0"/>
                <a:cs typeface="Calibri" panose="020F0502020204030204" charset="0"/>
                <a:sym typeface="Microsoft YaHei" panose="020B0503020204020204" charset="-122"/>
              </a:rPr>
              <a:t>CONTENTS</a:t>
            </a:r>
            <a:endParaRPr lang="en-US" altLang="zh-CN" sz="3200" strike="noStrike" noProof="1">
              <a:solidFill>
                <a:srgbClr val="5E2620"/>
              </a:solidFill>
              <a:effectLst/>
              <a:latin typeface="Calibri" panose="020F0502020204030204" charset="0"/>
              <a:ea typeface="Calibri" panose="020F0502020204030204" charset="0"/>
              <a:cs typeface="Calibri" panose="020F0502020204030204" charset="0"/>
              <a:sym typeface="Microsoft YaHei" panose="020B0503020204020204" charset="-122"/>
            </a:endParaRPr>
          </a:p>
        </p:txBody>
      </p:sp>
      <p:sp>
        <p:nvSpPr>
          <p:cNvPr id="4" name="TextBox 25"/>
          <p:cNvSpPr txBox="1"/>
          <p:nvPr/>
        </p:nvSpPr>
        <p:spPr>
          <a:xfrm flipH="1">
            <a:off x="5382260" y="1135380"/>
            <a:ext cx="482600" cy="706755"/>
          </a:xfrm>
          <a:prstGeom prst="rect">
            <a:avLst/>
          </a:prstGeom>
          <a:noFill/>
        </p:spPr>
        <p:txBody>
          <a:bodyPr wrap="square" rtlCol="0">
            <a:spAutoFit/>
            <a:scene3d>
              <a:camera prst="orthographicFront"/>
              <a:lightRig rig="threePt" dir="t"/>
            </a:scene3d>
          </a:bodyPr>
          <a:lstStyle/>
          <a:p>
            <a:pPr lvl="0" algn="l" fontAlgn="base"/>
            <a:r>
              <a:rPr lang="en-US" altLang="zh-CN" sz="4000" i="1" strike="noStrike" noProof="1">
                <a:solidFill>
                  <a:schemeClr val="bg1"/>
                </a:solidFill>
                <a:effectLst/>
                <a:latin typeface="Calibri" panose="020F0502020204030204" charset="0"/>
                <a:ea typeface="Calibri" panose="020F0502020204030204" charset="0"/>
                <a:cs typeface="Calibri" panose="020F0502020204030204" charset="0"/>
                <a:sym typeface="Microsoft YaHei" panose="020B0503020204020204" charset="-122"/>
              </a:rPr>
              <a:t>1.</a:t>
            </a:r>
            <a:endParaRPr lang="en-US" altLang="zh-CN" sz="4000" i="1" strike="noStrike" noProof="1">
              <a:solidFill>
                <a:schemeClr val="bg1"/>
              </a:solidFill>
              <a:effectLst/>
              <a:latin typeface="Calibri" panose="020F0502020204030204" charset="0"/>
              <a:ea typeface="Calibri" panose="020F0502020204030204" charset="0"/>
              <a:cs typeface="Calibri" panose="020F0502020204030204" charset="0"/>
              <a:sym typeface="Microsoft YaHei" panose="020B0503020204020204" charset="-122"/>
            </a:endParaRPr>
          </a:p>
        </p:txBody>
      </p:sp>
      <p:sp>
        <p:nvSpPr>
          <p:cNvPr id="5" name="TextBox 25"/>
          <p:cNvSpPr txBox="1"/>
          <p:nvPr/>
        </p:nvSpPr>
        <p:spPr>
          <a:xfrm flipH="1">
            <a:off x="5382260" y="2381885"/>
            <a:ext cx="482600" cy="706755"/>
          </a:xfrm>
          <a:prstGeom prst="rect">
            <a:avLst/>
          </a:prstGeom>
          <a:noFill/>
        </p:spPr>
        <p:txBody>
          <a:bodyPr wrap="square" rtlCol="0">
            <a:spAutoFit/>
            <a:scene3d>
              <a:camera prst="orthographicFront"/>
              <a:lightRig rig="threePt" dir="t"/>
            </a:scene3d>
          </a:bodyPr>
          <a:lstStyle/>
          <a:p>
            <a:pPr lvl="0" algn="l" fontAlgn="base"/>
            <a:r>
              <a:rPr lang="en-US" altLang="zh-CN" sz="4000" i="1" strike="noStrike" noProof="1">
                <a:solidFill>
                  <a:schemeClr val="bg1"/>
                </a:solidFill>
                <a:effectLst/>
                <a:latin typeface="Calibri" panose="020F0502020204030204" charset="0"/>
                <a:ea typeface="Calibri" panose="020F0502020204030204" charset="0"/>
                <a:cs typeface="Calibri" panose="020F0502020204030204" charset="0"/>
                <a:sym typeface="Microsoft YaHei" panose="020B0503020204020204" charset="-122"/>
              </a:rPr>
              <a:t>2.</a:t>
            </a:r>
            <a:endParaRPr lang="en-US" altLang="zh-CN" sz="4000" i="1" strike="noStrike" noProof="1">
              <a:solidFill>
                <a:schemeClr val="bg1"/>
              </a:solidFill>
              <a:effectLst/>
              <a:latin typeface="Calibri" panose="020F0502020204030204" charset="0"/>
              <a:ea typeface="Calibri" panose="020F0502020204030204" charset="0"/>
              <a:cs typeface="Calibri" panose="020F0502020204030204" charset="0"/>
              <a:sym typeface="Microsoft YaHei" panose="020B0503020204020204" charset="-122"/>
            </a:endParaRPr>
          </a:p>
        </p:txBody>
      </p:sp>
      <p:sp>
        <p:nvSpPr>
          <p:cNvPr id="6" name="TextBox 25"/>
          <p:cNvSpPr txBox="1"/>
          <p:nvPr/>
        </p:nvSpPr>
        <p:spPr>
          <a:xfrm flipH="1">
            <a:off x="5382260" y="3474720"/>
            <a:ext cx="482600" cy="706755"/>
          </a:xfrm>
          <a:prstGeom prst="rect">
            <a:avLst/>
          </a:prstGeom>
          <a:noFill/>
        </p:spPr>
        <p:txBody>
          <a:bodyPr wrap="square" rtlCol="0">
            <a:spAutoFit/>
            <a:scene3d>
              <a:camera prst="orthographicFront"/>
              <a:lightRig rig="threePt" dir="t"/>
            </a:scene3d>
          </a:bodyPr>
          <a:lstStyle/>
          <a:p>
            <a:pPr lvl="0" algn="l" fontAlgn="base"/>
            <a:r>
              <a:rPr lang="en-US" altLang="zh-CN" sz="4000" i="1" strike="noStrike" noProof="1">
                <a:solidFill>
                  <a:schemeClr val="bg1"/>
                </a:solidFill>
                <a:effectLst/>
                <a:latin typeface="Calibri" panose="020F0502020204030204" charset="0"/>
                <a:ea typeface="Calibri" panose="020F0502020204030204" charset="0"/>
                <a:cs typeface="Calibri" panose="020F0502020204030204" charset="0"/>
                <a:sym typeface="Microsoft YaHei" panose="020B0503020204020204" charset="-122"/>
              </a:rPr>
              <a:t>3.</a:t>
            </a:r>
            <a:endParaRPr lang="en-US" altLang="zh-CN" sz="4000" i="1" strike="noStrike" noProof="1">
              <a:solidFill>
                <a:schemeClr val="bg1"/>
              </a:solidFill>
              <a:effectLst/>
              <a:latin typeface="Calibri" panose="020F0502020204030204" charset="0"/>
              <a:ea typeface="Calibri" panose="020F0502020204030204" charset="0"/>
              <a:cs typeface="Calibri" panose="020F0502020204030204" charset="0"/>
              <a:sym typeface="Microsoft YaHei" panose="020B0503020204020204" charset="-122"/>
            </a:endParaRPr>
          </a:p>
        </p:txBody>
      </p:sp>
      <p:sp>
        <p:nvSpPr>
          <p:cNvPr id="7" name="TextBox 25"/>
          <p:cNvSpPr txBox="1"/>
          <p:nvPr/>
        </p:nvSpPr>
        <p:spPr>
          <a:xfrm flipH="1">
            <a:off x="5382260" y="4572000"/>
            <a:ext cx="482600" cy="706755"/>
          </a:xfrm>
          <a:prstGeom prst="rect">
            <a:avLst/>
          </a:prstGeom>
          <a:noFill/>
        </p:spPr>
        <p:txBody>
          <a:bodyPr wrap="square" rtlCol="0">
            <a:spAutoFit/>
            <a:scene3d>
              <a:camera prst="orthographicFront"/>
              <a:lightRig rig="threePt" dir="t"/>
            </a:scene3d>
          </a:bodyPr>
          <a:lstStyle/>
          <a:p>
            <a:pPr lvl="0" algn="l" fontAlgn="base"/>
            <a:r>
              <a:rPr lang="en-US" altLang="zh-CN" sz="4000" i="1" strike="noStrike" noProof="1">
                <a:solidFill>
                  <a:schemeClr val="bg1"/>
                </a:solidFill>
                <a:effectLst/>
                <a:latin typeface="Calibri" panose="020F0502020204030204" charset="0"/>
                <a:ea typeface="Calibri" panose="020F0502020204030204" charset="0"/>
                <a:cs typeface="Calibri" panose="020F0502020204030204" charset="0"/>
                <a:sym typeface="Microsoft YaHei" panose="020B0503020204020204" charset="-122"/>
              </a:rPr>
              <a:t>4.</a:t>
            </a:r>
            <a:endParaRPr lang="en-US" altLang="zh-CN" sz="4000" i="1" strike="noStrike" noProof="1">
              <a:solidFill>
                <a:schemeClr val="bg1"/>
              </a:solidFill>
              <a:effectLst/>
              <a:latin typeface="Calibri" panose="020F0502020204030204" charset="0"/>
              <a:ea typeface="Calibri" panose="020F0502020204030204" charset="0"/>
              <a:cs typeface="Calibri" panose="020F0502020204030204" charset="0"/>
              <a:sym typeface="Microsoft YaHei" panose="020B0503020204020204" charset="-122"/>
            </a:endParaRPr>
          </a:p>
        </p:txBody>
      </p:sp>
      <p:sp>
        <p:nvSpPr>
          <p:cNvPr id="8" name="TextBox 25"/>
          <p:cNvSpPr txBox="1"/>
          <p:nvPr/>
        </p:nvSpPr>
        <p:spPr>
          <a:xfrm rot="10800000" flipH="1" flipV="1">
            <a:off x="6122035" y="5669470"/>
            <a:ext cx="4603115" cy="368300"/>
          </a:xfrm>
          <a:prstGeom prst="rect">
            <a:avLst/>
          </a:prstGeom>
          <a:solidFill>
            <a:schemeClr val="bg1">
              <a:lumMod val="85000"/>
            </a:schemeClr>
          </a:solidFill>
        </p:spPr>
        <p:txBody>
          <a:bodyPr wrap="square" rtlCol="0">
            <a:spAutoFit/>
            <a:scene3d>
              <a:camera prst="orthographicFront"/>
              <a:lightRig rig="threePt" dir="t"/>
            </a:scene3d>
          </a:bodyPr>
          <a:p>
            <a:pPr lvl="0" algn="l" fontAlgn="base"/>
            <a:r>
              <a:rPr lang="en-US" altLang="zh-CN" strike="noStrike" noProof="1">
                <a:solidFill>
                  <a:schemeClr val="tx1">
                    <a:lumMod val="95000"/>
                    <a:lumOff val="5000"/>
                  </a:schemeClr>
                </a:solidFill>
                <a:effectLst/>
                <a:latin typeface="Calibri" panose="020F0502020204030204" charset="0"/>
                <a:ea typeface="Calibri" panose="020F0502020204030204" charset="0"/>
                <a:cs typeface="Calibri" panose="020F0502020204030204" charset="0"/>
                <a:sym typeface="Microsoft YaHei" panose="020B0503020204020204" charset="-122"/>
              </a:rPr>
              <a:t>Summary &amp; Conclusion</a:t>
            </a:r>
            <a:endParaRPr lang="en-US" altLang="zh-CN" strike="noStrike" noProof="1">
              <a:solidFill>
                <a:schemeClr val="tx1">
                  <a:lumMod val="95000"/>
                  <a:lumOff val="5000"/>
                </a:schemeClr>
              </a:solidFill>
              <a:effectLst/>
              <a:latin typeface="Calibri" panose="020F0502020204030204" charset="0"/>
              <a:ea typeface="Calibri" panose="020F0502020204030204" charset="0"/>
              <a:cs typeface="Calibri" panose="020F0502020204030204" charset="0"/>
              <a:sym typeface="Microsoft YaHei" panose="020B0503020204020204" charset="-122"/>
            </a:endParaRPr>
          </a:p>
        </p:txBody>
      </p:sp>
      <p:sp>
        <p:nvSpPr>
          <p:cNvPr id="10" name="圆角矩形 44"/>
          <p:cNvSpPr/>
          <p:nvPr/>
        </p:nvSpPr>
        <p:spPr>
          <a:xfrm>
            <a:off x="5382260" y="5572760"/>
            <a:ext cx="610235" cy="610235"/>
          </a:xfrm>
          <a:prstGeom prst="roundRect">
            <a:avLst/>
          </a:prstGeom>
          <a:solidFill>
            <a:srgbClr val="5E26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Calibri" panose="020F0502020204030204" charset="0"/>
              <a:cs typeface="Calibri" panose="020F0502020204030204" charset="0"/>
            </a:endParaRPr>
          </a:p>
        </p:txBody>
      </p:sp>
      <p:sp>
        <p:nvSpPr>
          <p:cNvPr id="11" name="Text Box 10"/>
          <p:cNvSpPr txBox="1"/>
          <p:nvPr/>
        </p:nvSpPr>
        <p:spPr>
          <a:xfrm>
            <a:off x="5917565" y="3244850"/>
            <a:ext cx="356235" cy="368300"/>
          </a:xfrm>
          <a:prstGeom prst="rect">
            <a:avLst/>
          </a:prstGeom>
          <a:noFill/>
        </p:spPr>
        <p:txBody>
          <a:bodyPr wrap="none" rtlCol="0" anchor="t">
            <a:spAutoFit/>
          </a:bodyPr>
          <a:p>
            <a:r>
              <a:rPr lang="en-US" altLang="zh-CN" i="1">
                <a:solidFill>
                  <a:schemeClr val="bg1"/>
                </a:solidFill>
                <a:effectLst/>
                <a:latin typeface="Calibri" panose="020F0502020204030204" charset="0"/>
                <a:ea typeface="Calibri" panose="020F0502020204030204" charset="0"/>
                <a:cs typeface="Calibri" panose="020F0502020204030204" charset="0"/>
                <a:sym typeface="Microsoft YaHei" panose="020B0503020204020204" charset="-122"/>
              </a:rPr>
              <a:t>5.</a:t>
            </a:r>
            <a:endParaRPr lang="en-US"/>
          </a:p>
        </p:txBody>
      </p:sp>
      <p:sp>
        <p:nvSpPr>
          <p:cNvPr id="12" name="Text Box 11"/>
          <p:cNvSpPr txBox="1"/>
          <p:nvPr/>
        </p:nvSpPr>
        <p:spPr>
          <a:xfrm>
            <a:off x="5382260" y="5572760"/>
            <a:ext cx="610870" cy="706755"/>
          </a:xfrm>
          <a:prstGeom prst="rect">
            <a:avLst/>
          </a:prstGeom>
          <a:noFill/>
        </p:spPr>
        <p:txBody>
          <a:bodyPr wrap="square" rtlCol="0" anchor="t">
            <a:spAutoFit/>
          </a:bodyPr>
          <a:p>
            <a:pPr lvl="0" algn="l" fontAlgn="base"/>
            <a:r>
              <a:rPr lang="en-US" altLang="zh-CN" sz="4000" i="1">
                <a:solidFill>
                  <a:schemeClr val="bg1"/>
                </a:solidFill>
                <a:effectLst/>
                <a:latin typeface="Calibri" panose="020F0502020204030204" charset="0"/>
                <a:ea typeface="Calibri" panose="020F0502020204030204" charset="0"/>
                <a:cs typeface="Calibri" panose="020F0502020204030204" charset="0"/>
                <a:sym typeface="Microsoft YaHei" panose="020B0503020204020204" charset="-122"/>
              </a:rPr>
              <a:t>5.</a:t>
            </a:r>
            <a:endParaRPr lang="en-US" altLang="zh-CN" sz="4000" i="1">
              <a:solidFill>
                <a:schemeClr val="bg1"/>
              </a:solidFill>
              <a:effectLst/>
              <a:latin typeface="Calibri" panose="020F0502020204030204" charset="0"/>
              <a:ea typeface="Calibri" panose="020F0502020204030204" charset="0"/>
              <a:cs typeface="Calibri" panose="020F0502020204030204" charset="0"/>
              <a:sym typeface="Microsoft YaHei"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124200" y="1605915"/>
            <a:ext cx="5943600" cy="3046095"/>
          </a:xfrm>
          <a:prstGeom prst="rect">
            <a:avLst/>
          </a:prstGeom>
          <a:noFill/>
        </p:spPr>
        <p:txBody>
          <a:bodyPr wrap="square" rtlCol="0">
            <a:spAutoFit/>
          </a:bodyPr>
          <a:p>
            <a:pPr marL="285750" indent="-285750">
              <a:buFont typeface="Arial" panose="020B0604020202020204" pitchFamily="34" charset="0"/>
              <a:buChar char="•"/>
            </a:pPr>
            <a:r>
              <a:rPr lang="en-US" sz="3200"/>
              <a:t>This project is about the avocado production in 3 different states. </a:t>
            </a:r>
            <a:endParaRPr lang="en-US" sz="3200"/>
          </a:p>
          <a:p>
            <a:pPr marL="285750" indent="-285750">
              <a:buFont typeface="Arial" panose="020B0604020202020204" pitchFamily="34" charset="0"/>
              <a:buChar char="•"/>
            </a:pPr>
            <a:r>
              <a:rPr lang="en-US" sz="3200"/>
              <a:t>The avocado dataset was taken from Kaggle.</a:t>
            </a:r>
            <a:endParaRPr lang="en-US" sz="3200"/>
          </a:p>
          <a:p>
            <a:pPr marL="285750" indent="-285750">
              <a:buFont typeface="Arial" panose="020B0604020202020204" pitchFamily="34" charset="0"/>
              <a:buChar char="•"/>
            </a:pPr>
            <a:r>
              <a:rPr lang="en-US" sz="3200"/>
              <a:t>The 3 cities I chose were: Boston, Chicago, and South Carolina</a:t>
            </a:r>
            <a:endParaRPr lang="en-US" sz="3200"/>
          </a:p>
        </p:txBody>
      </p:sp>
      <p:sp>
        <p:nvSpPr>
          <p:cNvPr id="4" name="Text Box 3"/>
          <p:cNvSpPr txBox="1"/>
          <p:nvPr/>
        </p:nvSpPr>
        <p:spPr>
          <a:xfrm>
            <a:off x="2423160" y="814070"/>
            <a:ext cx="7345680" cy="645160"/>
          </a:xfrm>
          <a:prstGeom prst="rect">
            <a:avLst/>
          </a:prstGeom>
          <a:noFill/>
        </p:spPr>
        <p:txBody>
          <a:bodyPr wrap="square" rtlCol="0">
            <a:spAutoFit/>
          </a:bodyPr>
          <a:p>
            <a:pPr algn="ctr"/>
            <a:r>
              <a:rPr lang="en-US" sz="3600" b="1"/>
              <a:t>Project Introduction/ Background</a:t>
            </a:r>
            <a:endParaRPr lang="en-US" sz="36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139950" y="540385"/>
            <a:ext cx="8134985" cy="4215765"/>
          </a:xfrm>
          <a:prstGeom prst="rect">
            <a:avLst/>
          </a:prstGeom>
          <a:noFill/>
        </p:spPr>
        <p:txBody>
          <a:bodyPr wrap="square" rtlCol="0">
            <a:spAutoFit/>
          </a:bodyPr>
          <a:p>
            <a:pPr algn="ctr"/>
            <a:r>
              <a:rPr lang="en-US" sz="3600" b="1"/>
              <a:t>Three questions being answered:</a:t>
            </a:r>
            <a:endParaRPr lang="en-US" sz="3600" b="1"/>
          </a:p>
          <a:p>
            <a:endParaRPr lang="en-US" sz="3600" b="1"/>
          </a:p>
          <a:p>
            <a:r>
              <a:rPr lang="en-US" sz="2800"/>
              <a:t>1. Is there a significant difference between the consumption of avocados between the 3 different cities?</a:t>
            </a:r>
            <a:endParaRPr lang="en-US" sz="2800"/>
          </a:p>
          <a:p>
            <a:r>
              <a:rPr lang="en-US" sz="2800"/>
              <a:t>2. Is there a significant difference between the average prices of avocados between the 3 different cities?</a:t>
            </a:r>
            <a:endParaRPr lang="en-US" sz="2800"/>
          </a:p>
          <a:p>
            <a:r>
              <a:rPr lang="en-US" sz="2800"/>
              <a:t>3. Is there any significant difference between the type of avocado (conventional or organic) and the region?</a:t>
            </a:r>
            <a:endParaRPr 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2329180" y="1121410"/>
            <a:ext cx="2480945" cy="3599815"/>
          </a:xfrm>
          <a:prstGeom prst="rect">
            <a:avLst/>
          </a:prstGeom>
          <a:solidFill>
            <a:srgbClr val="5E26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2400" strike="noStrike" noProof="1">
              <a:ea typeface="Calibri" panose="020F0502020204030204" charset="0"/>
              <a:cs typeface="Calibri" panose="020F0502020204030204" charset="0"/>
            </a:endParaRPr>
          </a:p>
        </p:txBody>
      </p:sp>
      <p:sp>
        <p:nvSpPr>
          <p:cNvPr id="18" name="矩形 17"/>
          <p:cNvSpPr/>
          <p:nvPr/>
        </p:nvSpPr>
        <p:spPr>
          <a:xfrm>
            <a:off x="7273290" y="1121410"/>
            <a:ext cx="2480945" cy="3599815"/>
          </a:xfrm>
          <a:prstGeom prst="rect">
            <a:avLst/>
          </a:prstGeom>
          <a:solidFill>
            <a:srgbClr val="FFF4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2400" strike="noStrike" noProof="1">
              <a:ea typeface="Calibri" panose="020F0502020204030204" charset="0"/>
              <a:cs typeface="Calibri" panose="020F0502020204030204" charset="0"/>
            </a:endParaRPr>
          </a:p>
        </p:txBody>
      </p:sp>
      <p:sp>
        <p:nvSpPr>
          <p:cNvPr id="140297" name="文本框 22"/>
          <p:cNvSpPr txBox="1"/>
          <p:nvPr/>
        </p:nvSpPr>
        <p:spPr>
          <a:xfrm flipH="1">
            <a:off x="2451100" y="2240915"/>
            <a:ext cx="2237105" cy="1087755"/>
          </a:xfrm>
          <a:prstGeom prst="rect">
            <a:avLst/>
          </a:prstGeom>
          <a:noFill/>
          <a:ln w="9525">
            <a:noFill/>
          </a:ln>
          <a:effectLst>
            <a:outerShdw sx="999" sy="999" algn="ctr" rotWithShape="0">
              <a:srgbClr val="000000"/>
            </a:outerShdw>
          </a:effectLst>
        </p:spPr>
        <p:txBody>
          <a:bodyPr wrap="square" anchor="t">
            <a:spAutoFit/>
          </a:bodyPr>
          <a:lstStyle/>
          <a:p>
            <a:pPr lvl="0" algn="l">
              <a:lnSpc>
                <a:spcPct val="120000"/>
              </a:lnSpc>
            </a:pPr>
            <a:r>
              <a:rPr lang="en-US" altLang="zh-CN" dirty="0">
                <a:solidFill>
                  <a:schemeClr val="bg1"/>
                </a:solidFill>
                <a:latin typeface="Calibri" panose="020F0502020204030204" charset="0"/>
                <a:ea typeface="Calibri" panose="020F0502020204030204" charset="0"/>
                <a:cs typeface="Calibri" panose="020F0502020204030204" charset="0"/>
                <a:sym typeface="SimSun" panose="02010600030101010101" pitchFamily="2" charset="-122"/>
              </a:rPr>
              <a:t>Received data from Github and downloaded it.</a:t>
            </a:r>
            <a:endParaRPr lang="en-US" altLang="zh-CN" dirty="0">
              <a:solidFill>
                <a:schemeClr val="bg1"/>
              </a:solidFill>
              <a:latin typeface="Calibri" panose="020F0502020204030204" charset="0"/>
              <a:ea typeface="Calibri" panose="020F0502020204030204" charset="0"/>
              <a:cs typeface="Calibri" panose="020F0502020204030204" charset="0"/>
              <a:sym typeface="SimSun" panose="02010600030101010101" pitchFamily="2" charset="-122"/>
            </a:endParaRPr>
          </a:p>
        </p:txBody>
      </p:sp>
      <p:sp>
        <p:nvSpPr>
          <p:cNvPr id="10250" name="文本框 20"/>
          <p:cNvSpPr txBox="1"/>
          <p:nvPr/>
        </p:nvSpPr>
        <p:spPr>
          <a:xfrm flipH="1">
            <a:off x="2451100" y="1534795"/>
            <a:ext cx="2077085" cy="378460"/>
          </a:xfrm>
          <a:prstGeom prst="rect">
            <a:avLst/>
          </a:prstGeom>
          <a:noFill/>
          <a:ln w="9525">
            <a:noFill/>
            <a:miter/>
          </a:ln>
          <a:effectLst>
            <a:outerShdw sx="999" sy="999" algn="ctr" rotWithShape="0">
              <a:srgbClr val="000000"/>
            </a:outerShdw>
          </a:effectLst>
        </p:spPr>
        <p:txBody>
          <a:bodyPr wrap="square" anchor="t">
            <a:spAutoFit/>
          </a:bodyPr>
          <a:lstStyle/>
          <a:p>
            <a:pPr lvl="0" algn="ctr" fontAlgn="base"/>
            <a:r>
              <a:rPr lang="en-US" altLang="zh-CN" sz="1865" strike="noStrike" noProof="1">
                <a:solidFill>
                  <a:schemeClr val="bg1"/>
                </a:solidFill>
                <a:latin typeface="Calibri" panose="020F0502020204030204" charset="0"/>
                <a:ea typeface="Calibri" panose="020F0502020204030204" charset="0"/>
                <a:cs typeface="Calibri" panose="020F0502020204030204" charset="0"/>
                <a:sym typeface="Arial" panose="020B0604020202020204" pitchFamily="34" charset="0"/>
              </a:rPr>
              <a:t>Methods (1)</a:t>
            </a:r>
            <a:endParaRPr lang="en-US" altLang="zh-CN" sz="1865" strike="noStrike" noProof="1">
              <a:solidFill>
                <a:schemeClr val="bg1"/>
              </a:solidFill>
              <a:latin typeface="Calibri" panose="020F0502020204030204" charset="0"/>
              <a:ea typeface="Calibri" panose="020F0502020204030204" charset="0"/>
              <a:cs typeface="Calibri" panose="020F0502020204030204" charset="0"/>
              <a:sym typeface="Arial" panose="020B0604020202020204" pitchFamily="34" charset="0"/>
            </a:endParaRPr>
          </a:p>
        </p:txBody>
      </p:sp>
      <p:sp>
        <p:nvSpPr>
          <p:cNvPr id="140299" name="文本框 22"/>
          <p:cNvSpPr txBox="1"/>
          <p:nvPr/>
        </p:nvSpPr>
        <p:spPr>
          <a:xfrm flipH="1">
            <a:off x="7475220" y="2240915"/>
            <a:ext cx="2233930" cy="1087755"/>
          </a:xfrm>
          <a:prstGeom prst="rect">
            <a:avLst/>
          </a:prstGeom>
          <a:noFill/>
          <a:ln w="9525">
            <a:noFill/>
          </a:ln>
          <a:effectLst>
            <a:outerShdw sx="999" sy="999" algn="ctr" rotWithShape="0">
              <a:srgbClr val="000000"/>
            </a:outerShdw>
          </a:effectLst>
        </p:spPr>
        <p:txBody>
          <a:bodyPr wrap="square" anchor="t">
            <a:spAutoFit/>
          </a:bodyPr>
          <a:lstStyle/>
          <a:p>
            <a:pPr lvl="0" algn="l">
              <a:lnSpc>
                <a:spcPct val="120000"/>
              </a:lnSpc>
            </a:pPr>
            <a:r>
              <a:rPr lang="en-US" altLang="zh-CN" dirty="0">
                <a:solidFill>
                  <a:srgbClr val="3B1800"/>
                </a:solidFill>
                <a:latin typeface="Calibri" panose="020F0502020204030204" charset="0"/>
                <a:ea typeface="Calibri" panose="020F0502020204030204" charset="0"/>
                <a:cs typeface="Calibri" panose="020F0502020204030204" charset="0"/>
                <a:sym typeface="SimSun" panose="02010600030101010101" pitchFamily="2" charset="-122"/>
              </a:rPr>
              <a:t>Used Python language to get some answers!</a:t>
            </a:r>
            <a:endParaRPr lang="en-US" altLang="zh-CN" dirty="0">
              <a:solidFill>
                <a:srgbClr val="3B1800"/>
              </a:solidFill>
              <a:latin typeface="Calibri" panose="020F0502020204030204" charset="0"/>
              <a:ea typeface="Calibri" panose="020F0502020204030204" charset="0"/>
              <a:cs typeface="Calibri" panose="020F0502020204030204" charset="0"/>
              <a:sym typeface="SimSun" panose="02010600030101010101" pitchFamily="2" charset="-122"/>
            </a:endParaRPr>
          </a:p>
        </p:txBody>
      </p:sp>
      <p:sp>
        <p:nvSpPr>
          <p:cNvPr id="10252" name="文本框 20"/>
          <p:cNvSpPr txBox="1"/>
          <p:nvPr/>
        </p:nvSpPr>
        <p:spPr>
          <a:xfrm flipH="1">
            <a:off x="7475220" y="1534795"/>
            <a:ext cx="2077085" cy="378460"/>
          </a:xfrm>
          <a:prstGeom prst="rect">
            <a:avLst/>
          </a:prstGeom>
          <a:noFill/>
          <a:ln w="9525">
            <a:noFill/>
            <a:miter/>
          </a:ln>
          <a:effectLst>
            <a:outerShdw sx="999" sy="999" algn="ctr" rotWithShape="0">
              <a:srgbClr val="000000"/>
            </a:outerShdw>
          </a:effectLst>
        </p:spPr>
        <p:txBody>
          <a:bodyPr wrap="square" anchor="t">
            <a:spAutoFit/>
          </a:bodyPr>
          <a:lstStyle/>
          <a:p>
            <a:pPr lvl="0" algn="ctr" fontAlgn="base"/>
            <a:r>
              <a:rPr lang="en-US" altLang="zh-CN" sz="1865" strike="noStrike" noProof="1">
                <a:solidFill>
                  <a:srgbClr val="3B1800"/>
                </a:solidFill>
                <a:latin typeface="Calibri" panose="020F0502020204030204" charset="0"/>
                <a:ea typeface="Calibri" panose="020F0502020204030204" charset="0"/>
                <a:cs typeface="Calibri" panose="020F0502020204030204" charset="0"/>
                <a:sym typeface="Arial" panose="020B0604020202020204" pitchFamily="34" charset="0"/>
              </a:rPr>
              <a:t>Methods (2)</a:t>
            </a:r>
            <a:endParaRPr lang="zh-CN" altLang="en-US" sz="1865" strike="noStrike" noProof="1">
              <a:solidFill>
                <a:srgbClr val="3B1800"/>
              </a:solidFill>
              <a:latin typeface="Calibri" panose="020F0502020204030204" charset="0"/>
              <a:ea typeface="Calibri" panose="020F0502020204030204" charset="0"/>
              <a:cs typeface="Calibri" panose="020F0502020204030204" charset="0"/>
              <a:sym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891155" y="1209675"/>
            <a:ext cx="6409690" cy="645160"/>
          </a:xfrm>
          <a:prstGeom prst="rect">
            <a:avLst/>
          </a:prstGeom>
          <a:noFill/>
        </p:spPr>
        <p:txBody>
          <a:bodyPr wrap="square" rtlCol="0">
            <a:spAutoFit/>
          </a:bodyPr>
          <a:p>
            <a:pPr algn="ctr"/>
            <a:r>
              <a:rPr lang="en-US" sz="3600" b="1"/>
              <a:t>Data Wrangling Overview</a:t>
            </a:r>
            <a:endParaRPr lang="en-US" sz="3600" b="1"/>
          </a:p>
        </p:txBody>
      </p:sp>
      <p:sp>
        <p:nvSpPr>
          <p:cNvPr id="3" name="Text Box 2"/>
          <p:cNvSpPr txBox="1"/>
          <p:nvPr/>
        </p:nvSpPr>
        <p:spPr>
          <a:xfrm>
            <a:off x="2572385" y="2376170"/>
            <a:ext cx="6581140" cy="2245360"/>
          </a:xfrm>
          <a:prstGeom prst="rect">
            <a:avLst/>
          </a:prstGeom>
          <a:noFill/>
        </p:spPr>
        <p:txBody>
          <a:bodyPr wrap="square" rtlCol="0">
            <a:spAutoFit/>
          </a:bodyPr>
          <a:p>
            <a:pPr marL="342900" indent="-342900">
              <a:buAutoNum type="arabicPeriod"/>
            </a:pPr>
            <a:r>
              <a:rPr lang="en-US" sz="2800"/>
              <a:t>I deleted a column</a:t>
            </a:r>
            <a:endParaRPr lang="en-US" sz="2800"/>
          </a:p>
          <a:p>
            <a:pPr marL="342900" indent="-342900">
              <a:buAutoNum type="arabicPeriod"/>
            </a:pPr>
            <a:r>
              <a:rPr lang="en-US" sz="2800"/>
              <a:t>Isolated the 3 cities I wanted to use each time and</a:t>
            </a:r>
            <a:endParaRPr lang="en-US" sz="2800"/>
          </a:p>
          <a:p>
            <a:pPr marL="342900" indent="-342900">
              <a:buAutoNum type="arabicPeriod"/>
            </a:pPr>
            <a:r>
              <a:rPr lang="en-US" sz="2800"/>
              <a:t>I recoded type and region columns to a number value</a:t>
            </a:r>
            <a:endParaRPr lang="en-US"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49630" y="2581275"/>
            <a:ext cx="3079115" cy="2165985"/>
          </a:xfrm>
          <a:prstGeom prst="rect">
            <a:avLst/>
          </a:prstGeom>
          <a:solidFill>
            <a:srgbClr val="5E26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Calibri" panose="020F0502020204030204" charset="0"/>
              <a:cs typeface="Calibri" panose="020F0502020204030204" charset="0"/>
            </a:endParaRPr>
          </a:p>
        </p:txBody>
      </p:sp>
      <p:cxnSp>
        <p:nvCxnSpPr>
          <p:cNvPr id="97" name="直接连接符 96"/>
          <p:cNvCxnSpPr/>
          <p:nvPr/>
        </p:nvCxnSpPr>
        <p:spPr>
          <a:xfrm>
            <a:off x="1537970" y="5544820"/>
            <a:ext cx="1532890" cy="0"/>
          </a:xfrm>
          <a:prstGeom prst="line">
            <a:avLst/>
          </a:prstGeom>
          <a:ln w="15875">
            <a:solidFill>
              <a:schemeClr val="bg1"/>
            </a:solidFill>
            <a:prstDash val="solid"/>
          </a:ln>
          <a:effectLst/>
        </p:spPr>
        <p:style>
          <a:lnRef idx="1">
            <a:schemeClr val="accent1"/>
          </a:lnRef>
          <a:fillRef idx="0">
            <a:schemeClr val="accent1"/>
          </a:fillRef>
          <a:effectRef idx="0">
            <a:schemeClr val="accent1"/>
          </a:effectRef>
          <a:fontRef idx="minor">
            <a:schemeClr val="tx1"/>
          </a:fontRef>
        </p:style>
      </p:cxnSp>
      <p:sp>
        <p:nvSpPr>
          <p:cNvPr id="91141" name="文本框 20"/>
          <p:cNvSpPr txBox="1"/>
          <p:nvPr/>
        </p:nvSpPr>
        <p:spPr>
          <a:xfrm flipH="1">
            <a:off x="1221740" y="3064510"/>
            <a:ext cx="2334260" cy="1198880"/>
          </a:xfrm>
          <a:prstGeom prst="rect">
            <a:avLst/>
          </a:prstGeom>
          <a:noFill/>
          <a:ln w="9525">
            <a:noFill/>
          </a:ln>
          <a:effectLst>
            <a:outerShdw sx="999" sy="999" algn="ctr" rotWithShape="0">
              <a:srgbClr val="000000"/>
            </a:outerShdw>
          </a:effectLst>
        </p:spPr>
        <p:txBody>
          <a:bodyPr wrap="square" anchor="t">
            <a:spAutoFit/>
          </a:bodyPr>
          <a:lstStyle/>
          <a:p>
            <a:pPr lvl="0"/>
            <a:r>
              <a:rPr lang="en-US" altLang="zh-CN" sz="3600">
                <a:solidFill>
                  <a:schemeClr val="bg1"/>
                </a:solidFill>
                <a:latin typeface="Calibri" panose="020F0502020204030204" charset="0"/>
                <a:ea typeface="Calibri" panose="020F0502020204030204" charset="0"/>
                <a:cs typeface="Calibri" panose="020F0502020204030204" charset="0"/>
                <a:sym typeface="Arial" panose="020B0604020202020204" pitchFamily="34" charset="0"/>
              </a:rPr>
              <a:t>Summary Statistics:</a:t>
            </a:r>
            <a:endParaRPr lang="en-US" altLang="zh-CN" sz="3600">
              <a:solidFill>
                <a:schemeClr val="bg1"/>
              </a:solidFill>
              <a:latin typeface="Calibri" panose="020F0502020204030204" charset="0"/>
              <a:ea typeface="Calibri" panose="020F0502020204030204" charset="0"/>
              <a:cs typeface="Calibri" panose="020F0502020204030204" charset="0"/>
              <a:sym typeface="Arial" panose="020B0604020202020204" pitchFamily="34" charset="0"/>
            </a:endParaRPr>
          </a:p>
        </p:txBody>
      </p:sp>
      <p:sp>
        <p:nvSpPr>
          <p:cNvPr id="85" name="椭圆 84"/>
          <p:cNvSpPr/>
          <p:nvPr/>
        </p:nvSpPr>
        <p:spPr>
          <a:xfrm>
            <a:off x="4575175" y="1670685"/>
            <a:ext cx="1426845" cy="1424940"/>
          </a:xfrm>
          <a:prstGeom prst="ellipse">
            <a:avLst/>
          </a:prstGeom>
          <a:solidFill>
            <a:srgbClr val="5E26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Calibri" panose="020F0502020204030204" charset="0"/>
              <a:cs typeface="Calibri" panose="020F0502020204030204" charset="0"/>
            </a:endParaRPr>
          </a:p>
        </p:txBody>
      </p:sp>
      <p:sp>
        <p:nvSpPr>
          <p:cNvPr id="6" name="椭圆 5"/>
          <p:cNvSpPr/>
          <p:nvPr/>
        </p:nvSpPr>
        <p:spPr>
          <a:xfrm>
            <a:off x="7089140" y="1670685"/>
            <a:ext cx="1424940" cy="1424940"/>
          </a:xfrm>
          <a:prstGeom prst="ellipse">
            <a:avLst/>
          </a:prstGeom>
          <a:solidFill>
            <a:srgbClr val="5E26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Calibri" panose="020F0502020204030204" charset="0"/>
              <a:cs typeface="Calibri" panose="020F0502020204030204" charset="0"/>
            </a:endParaRPr>
          </a:p>
        </p:txBody>
      </p:sp>
      <p:sp>
        <p:nvSpPr>
          <p:cNvPr id="11" name="椭圆 10"/>
          <p:cNvSpPr/>
          <p:nvPr/>
        </p:nvSpPr>
        <p:spPr>
          <a:xfrm>
            <a:off x="9601200" y="1670685"/>
            <a:ext cx="1424940" cy="1424940"/>
          </a:xfrm>
          <a:prstGeom prst="ellipse">
            <a:avLst/>
          </a:prstGeom>
          <a:solidFill>
            <a:srgbClr val="5E26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Calibri" panose="020F0502020204030204" charset="0"/>
              <a:cs typeface="Calibri" panose="020F0502020204030204" charset="0"/>
            </a:endParaRPr>
          </a:p>
        </p:txBody>
      </p:sp>
      <p:cxnSp>
        <p:nvCxnSpPr>
          <p:cNvPr id="13" name="直接连接符 12"/>
          <p:cNvCxnSpPr/>
          <p:nvPr/>
        </p:nvCxnSpPr>
        <p:spPr>
          <a:xfrm>
            <a:off x="6122670" y="2425700"/>
            <a:ext cx="869950" cy="0"/>
          </a:xfrm>
          <a:prstGeom prst="line">
            <a:avLst/>
          </a:prstGeom>
          <a:ln w="25400">
            <a:solidFill>
              <a:schemeClr val="tx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8624570" y="2440305"/>
            <a:ext cx="868680" cy="0"/>
          </a:xfrm>
          <a:prstGeom prst="line">
            <a:avLst/>
          </a:prstGeom>
          <a:ln w="25400">
            <a:solidFill>
              <a:schemeClr val="tx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1151" name="文本框 20"/>
          <p:cNvSpPr txBox="1"/>
          <p:nvPr/>
        </p:nvSpPr>
        <p:spPr>
          <a:xfrm flipH="1">
            <a:off x="4355465" y="3296285"/>
            <a:ext cx="1807210" cy="368300"/>
          </a:xfrm>
          <a:prstGeom prst="rect">
            <a:avLst/>
          </a:prstGeom>
          <a:solidFill>
            <a:srgbClr val="5E2620"/>
          </a:solidFill>
          <a:ln w="9525">
            <a:noFill/>
            <a:miter/>
          </a:ln>
          <a:effectLst>
            <a:outerShdw sx="999" sy="999" algn="ctr" rotWithShape="0">
              <a:srgbClr val="000000"/>
            </a:outerShdw>
          </a:effectLst>
        </p:spPr>
        <p:txBody>
          <a:bodyPr wrap="square" rtlCol="0" anchor="t">
            <a:spAutoFit/>
          </a:bodyPr>
          <a:lstStyle/>
          <a:p>
            <a:pPr lvl="0" algn="ctr"/>
            <a:r>
              <a:rPr lang="en-US" altLang="zh-CN" dirty="0">
                <a:solidFill>
                  <a:schemeClr val="bg1"/>
                </a:solidFill>
                <a:latin typeface="Calibri" panose="020F0502020204030204" charset="0"/>
                <a:ea typeface="Calibri" panose="020F0502020204030204" charset="0"/>
                <a:cs typeface="Calibri" panose="020F0502020204030204" charset="0"/>
                <a:sym typeface="Arial" panose="020B0604020202020204" pitchFamily="34" charset="0"/>
              </a:rPr>
              <a:t>Rows</a:t>
            </a:r>
            <a:endParaRPr lang="en-US" altLang="zh-CN" dirty="0">
              <a:solidFill>
                <a:schemeClr val="bg1"/>
              </a:solidFill>
              <a:latin typeface="Calibri" panose="020F0502020204030204" charset="0"/>
              <a:ea typeface="Calibri" panose="020F0502020204030204" charset="0"/>
              <a:cs typeface="Calibri" panose="020F0502020204030204" charset="0"/>
              <a:sym typeface="Arial" panose="020B0604020202020204" pitchFamily="34" charset="0"/>
            </a:endParaRPr>
          </a:p>
        </p:txBody>
      </p:sp>
      <p:sp>
        <p:nvSpPr>
          <p:cNvPr id="91152" name="文本框 22"/>
          <p:cNvSpPr txBox="1"/>
          <p:nvPr/>
        </p:nvSpPr>
        <p:spPr>
          <a:xfrm flipH="1">
            <a:off x="4184015" y="3793490"/>
            <a:ext cx="2289810" cy="423545"/>
          </a:xfrm>
          <a:prstGeom prst="rect">
            <a:avLst/>
          </a:prstGeom>
          <a:noFill/>
          <a:ln w="9525">
            <a:noFill/>
          </a:ln>
          <a:effectLst>
            <a:outerShdw sx="999" sy="999" algn="ctr" rotWithShape="0">
              <a:srgbClr val="000000"/>
            </a:outerShdw>
          </a:effectLst>
        </p:spPr>
        <p:txBody>
          <a:bodyPr wrap="square" anchor="t">
            <a:spAutoFit/>
          </a:bodyPr>
          <a:lstStyle/>
          <a:p>
            <a:pPr lvl="0" algn="ctr" fontAlgn="auto">
              <a:lnSpc>
                <a:spcPct val="120000"/>
              </a:lnSpc>
            </a:pPr>
            <a:r>
              <a:rPr lang="en-US" altLang="zh-CN" b="1" dirty="0">
                <a:solidFill>
                  <a:srgbClr val="404040"/>
                </a:solidFill>
                <a:latin typeface="Calibri" panose="020F0502020204030204" charset="0"/>
                <a:ea typeface="Calibri" panose="020F0502020204030204" charset="0"/>
                <a:cs typeface="Calibri" panose="020F0502020204030204" charset="0"/>
                <a:sym typeface="SimSun" panose="02010600030101010101" pitchFamily="2" charset="-122"/>
              </a:rPr>
              <a:t>18,249</a:t>
            </a:r>
            <a:endParaRPr lang="en-US" altLang="zh-CN" b="1" dirty="0">
              <a:solidFill>
                <a:srgbClr val="404040"/>
              </a:solidFill>
              <a:latin typeface="Calibri" panose="020F0502020204030204" charset="0"/>
              <a:ea typeface="Calibri" panose="020F0502020204030204" charset="0"/>
              <a:cs typeface="Calibri" panose="020F0502020204030204" charset="0"/>
              <a:sym typeface="SimSun" panose="02010600030101010101" pitchFamily="2" charset="-122"/>
            </a:endParaRPr>
          </a:p>
        </p:txBody>
      </p:sp>
      <p:sp>
        <p:nvSpPr>
          <p:cNvPr id="91154" name="文本框 20"/>
          <p:cNvSpPr txBox="1"/>
          <p:nvPr/>
        </p:nvSpPr>
        <p:spPr>
          <a:xfrm flipH="1">
            <a:off x="6899275" y="3283585"/>
            <a:ext cx="1980565" cy="368300"/>
          </a:xfrm>
          <a:prstGeom prst="rect">
            <a:avLst/>
          </a:prstGeom>
          <a:solidFill>
            <a:srgbClr val="5E2620"/>
          </a:solidFill>
          <a:ln w="9525">
            <a:noFill/>
            <a:miter/>
          </a:ln>
          <a:effectLst>
            <a:outerShdw sx="999" sy="999" algn="ctr" rotWithShape="0">
              <a:srgbClr val="000000"/>
            </a:outerShdw>
          </a:effectLst>
        </p:spPr>
        <p:txBody>
          <a:bodyPr wrap="square" rtlCol="0" anchor="t">
            <a:spAutoFit/>
          </a:bodyPr>
          <a:lstStyle/>
          <a:p>
            <a:pPr lvl="0" algn="ctr"/>
            <a:r>
              <a:rPr lang="en-US" altLang="zh-CN" dirty="0">
                <a:solidFill>
                  <a:schemeClr val="bg1"/>
                </a:solidFill>
                <a:latin typeface="Calibri" panose="020F0502020204030204" charset="0"/>
                <a:ea typeface="Calibri" panose="020F0502020204030204" charset="0"/>
                <a:cs typeface="Calibri" panose="020F0502020204030204" charset="0"/>
                <a:sym typeface="Arial" panose="020B0604020202020204" pitchFamily="34" charset="0"/>
              </a:rPr>
              <a:t>Important Variable</a:t>
            </a:r>
            <a:endParaRPr lang="en-US" altLang="zh-CN" dirty="0">
              <a:solidFill>
                <a:schemeClr val="bg1"/>
              </a:solidFill>
              <a:latin typeface="Calibri" panose="020F0502020204030204" charset="0"/>
              <a:ea typeface="Calibri" panose="020F0502020204030204" charset="0"/>
              <a:cs typeface="Calibri" panose="020F0502020204030204" charset="0"/>
              <a:sym typeface="Arial" panose="020B0604020202020204" pitchFamily="34" charset="0"/>
            </a:endParaRPr>
          </a:p>
        </p:txBody>
      </p:sp>
      <p:sp>
        <p:nvSpPr>
          <p:cNvPr id="91157" name="文本框 20"/>
          <p:cNvSpPr txBox="1"/>
          <p:nvPr/>
        </p:nvSpPr>
        <p:spPr>
          <a:xfrm flipH="1">
            <a:off x="9434830" y="3255645"/>
            <a:ext cx="1807210" cy="368300"/>
          </a:xfrm>
          <a:prstGeom prst="rect">
            <a:avLst/>
          </a:prstGeom>
          <a:solidFill>
            <a:srgbClr val="5E2620"/>
          </a:solidFill>
          <a:ln w="9525">
            <a:noFill/>
            <a:miter/>
          </a:ln>
          <a:effectLst>
            <a:outerShdw sx="999" sy="999" algn="ctr" rotWithShape="0">
              <a:srgbClr val="000000"/>
            </a:outerShdw>
          </a:effectLst>
        </p:spPr>
        <p:txBody>
          <a:bodyPr wrap="square" rtlCol="0" anchor="t">
            <a:spAutoFit/>
          </a:bodyPr>
          <a:lstStyle/>
          <a:p>
            <a:pPr lvl="0" algn="ctr"/>
            <a:r>
              <a:rPr lang="en-US" altLang="zh-CN" dirty="0">
                <a:solidFill>
                  <a:schemeClr val="bg1"/>
                </a:solidFill>
                <a:latin typeface="Calibri" panose="020F0502020204030204" charset="0"/>
                <a:ea typeface="Calibri" panose="020F0502020204030204" charset="0"/>
                <a:cs typeface="Calibri" panose="020F0502020204030204" charset="0"/>
                <a:sym typeface="Arial" panose="020B0604020202020204" pitchFamily="34" charset="0"/>
              </a:rPr>
              <a:t>Time</a:t>
            </a:r>
            <a:endParaRPr lang="en-US" altLang="zh-CN" dirty="0">
              <a:solidFill>
                <a:schemeClr val="bg1"/>
              </a:solidFill>
              <a:latin typeface="Calibri" panose="020F0502020204030204" charset="0"/>
              <a:ea typeface="Calibri" panose="020F0502020204030204" charset="0"/>
              <a:cs typeface="Calibri" panose="020F0502020204030204" charset="0"/>
              <a:sym typeface="Arial" panose="020B0604020202020204" pitchFamily="34" charset="0"/>
            </a:endParaRPr>
          </a:p>
        </p:txBody>
      </p:sp>
      <p:sp>
        <p:nvSpPr>
          <p:cNvPr id="28" name="啤酒"/>
          <p:cNvSpPr/>
          <p:nvPr/>
        </p:nvSpPr>
        <p:spPr bwMode="auto">
          <a:xfrm>
            <a:off x="7497445" y="2119630"/>
            <a:ext cx="612775" cy="612775"/>
          </a:xfrm>
          <a:custGeom>
            <a:avLst/>
            <a:gdLst>
              <a:gd name="T0" fmla="*/ 1130338 w 2302"/>
              <a:gd name="T1" fmla="*/ 1578547 h 2743"/>
              <a:gd name="T2" fmla="*/ 1130338 w 2302"/>
              <a:gd name="T3" fmla="*/ 1618585 h 2743"/>
              <a:gd name="T4" fmla="*/ 948723 w 2302"/>
              <a:gd name="T5" fmla="*/ 1800397 h 2743"/>
              <a:gd name="T6" fmla="*/ 329791 w 2302"/>
              <a:gd name="T7" fmla="*/ 1800397 h 2743"/>
              <a:gd name="T8" fmla="*/ 148177 w 2302"/>
              <a:gd name="T9" fmla="*/ 1618585 h 2743"/>
              <a:gd name="T10" fmla="*/ 148177 w 2302"/>
              <a:gd name="T11" fmla="*/ 817169 h 2743"/>
              <a:gd name="T12" fmla="*/ 203907 w 2302"/>
              <a:gd name="T13" fmla="*/ 822420 h 2743"/>
              <a:gd name="T14" fmla="*/ 425516 w 2302"/>
              <a:gd name="T15" fmla="*/ 721340 h 2743"/>
              <a:gd name="T16" fmla="*/ 696299 w 2302"/>
              <a:gd name="T17" fmla="*/ 822420 h 2743"/>
              <a:gd name="T18" fmla="*/ 925776 w 2302"/>
              <a:gd name="T19" fmla="*/ 753502 h 2743"/>
              <a:gd name="T20" fmla="*/ 1115258 w 2302"/>
              <a:gd name="T21" fmla="*/ 822420 h 2743"/>
              <a:gd name="T22" fmla="*/ 1162465 w 2302"/>
              <a:gd name="T23" fmla="*/ 818482 h 2743"/>
              <a:gd name="T24" fmla="*/ 1509303 w 2302"/>
              <a:gd name="T25" fmla="*/ 1197858 h 2743"/>
              <a:gd name="T26" fmla="*/ 1130338 w 2302"/>
              <a:gd name="T27" fmla="*/ 1578547 h 2743"/>
              <a:gd name="T28" fmla="*/ 402568 w 2302"/>
              <a:gd name="T29" fmla="*/ 1035737 h 2743"/>
              <a:gd name="T30" fmla="*/ 348149 w 2302"/>
              <a:gd name="T31" fmla="*/ 981259 h 2743"/>
              <a:gd name="T32" fmla="*/ 293731 w 2302"/>
              <a:gd name="T33" fmla="*/ 1035737 h 2743"/>
              <a:gd name="T34" fmla="*/ 293731 w 2302"/>
              <a:gd name="T35" fmla="*/ 1548355 h 2743"/>
              <a:gd name="T36" fmla="*/ 348149 w 2302"/>
              <a:gd name="T37" fmla="*/ 1603489 h 2743"/>
              <a:gd name="T38" fmla="*/ 402568 w 2302"/>
              <a:gd name="T39" fmla="*/ 1548355 h 2743"/>
              <a:gd name="T40" fmla="*/ 402568 w 2302"/>
              <a:gd name="T41" fmla="*/ 1035737 h 2743"/>
              <a:gd name="T42" fmla="*/ 693676 w 2302"/>
              <a:gd name="T43" fmla="*/ 1072493 h 2743"/>
              <a:gd name="T44" fmla="*/ 639257 w 2302"/>
              <a:gd name="T45" fmla="*/ 1017359 h 2743"/>
              <a:gd name="T46" fmla="*/ 584839 w 2302"/>
              <a:gd name="T47" fmla="*/ 1072493 h 2743"/>
              <a:gd name="T48" fmla="*/ 584839 w 2302"/>
              <a:gd name="T49" fmla="*/ 1585111 h 2743"/>
              <a:gd name="T50" fmla="*/ 639257 w 2302"/>
              <a:gd name="T51" fmla="*/ 1639589 h 2743"/>
              <a:gd name="T52" fmla="*/ 693676 w 2302"/>
              <a:gd name="T53" fmla="*/ 1585111 h 2743"/>
              <a:gd name="T54" fmla="*/ 693676 w 2302"/>
              <a:gd name="T55" fmla="*/ 1072493 h 2743"/>
              <a:gd name="T56" fmla="*/ 984784 w 2302"/>
              <a:gd name="T57" fmla="*/ 1035737 h 2743"/>
              <a:gd name="T58" fmla="*/ 930365 w 2302"/>
              <a:gd name="T59" fmla="*/ 981259 h 2743"/>
              <a:gd name="T60" fmla="*/ 875946 w 2302"/>
              <a:gd name="T61" fmla="*/ 1035737 h 2743"/>
              <a:gd name="T62" fmla="*/ 875946 w 2302"/>
              <a:gd name="T63" fmla="*/ 1548355 h 2743"/>
              <a:gd name="T64" fmla="*/ 930365 w 2302"/>
              <a:gd name="T65" fmla="*/ 1603489 h 2743"/>
              <a:gd name="T66" fmla="*/ 984784 w 2302"/>
              <a:gd name="T67" fmla="*/ 1548355 h 2743"/>
              <a:gd name="T68" fmla="*/ 984784 w 2302"/>
              <a:gd name="T69" fmla="*/ 1035737 h 2743"/>
              <a:gd name="T70" fmla="*/ 1130338 w 2302"/>
              <a:gd name="T71" fmla="*/ 962881 h 2743"/>
              <a:gd name="T72" fmla="*/ 1130338 w 2302"/>
              <a:gd name="T73" fmla="*/ 1433491 h 2743"/>
              <a:gd name="T74" fmla="*/ 1362438 w 2302"/>
              <a:gd name="T75" fmla="*/ 1197858 h 2743"/>
              <a:gd name="T76" fmla="*/ 1130338 w 2302"/>
              <a:gd name="T77" fmla="*/ 962881 h 2743"/>
              <a:gd name="T78" fmla="*/ 1059528 w 2302"/>
              <a:gd name="T79" fmla="*/ 729873 h 2743"/>
              <a:gd name="T80" fmla="*/ 893649 w 2302"/>
              <a:gd name="T81" fmla="*/ 668831 h 2743"/>
              <a:gd name="T82" fmla="*/ 692365 w 2302"/>
              <a:gd name="T83" fmla="*/ 729873 h 2743"/>
              <a:gd name="T84" fmla="*/ 432728 w 2302"/>
              <a:gd name="T85" fmla="*/ 640608 h 2743"/>
              <a:gd name="T86" fmla="*/ 259637 w 2302"/>
              <a:gd name="T87" fmla="*/ 729873 h 2743"/>
              <a:gd name="T88" fmla="*/ 0 w 2302"/>
              <a:gd name="T89" fmla="*/ 469954 h 2743"/>
              <a:gd name="T90" fmla="*/ 259637 w 2302"/>
              <a:gd name="T91" fmla="*/ 210692 h 2743"/>
              <a:gd name="T92" fmla="*/ 354050 w 2302"/>
              <a:gd name="T93" fmla="*/ 228413 h 2743"/>
              <a:gd name="T94" fmla="*/ 692365 w 2302"/>
              <a:gd name="T95" fmla="*/ 0 h 2743"/>
              <a:gd name="T96" fmla="*/ 1023467 w 2302"/>
              <a:gd name="T97" fmla="*/ 213317 h 2743"/>
              <a:gd name="T98" fmla="*/ 1059528 w 2302"/>
              <a:gd name="T99" fmla="*/ 210692 h 2743"/>
              <a:gd name="T100" fmla="*/ 1343424 w 2302"/>
              <a:gd name="T101" fmla="*/ 469954 h 2743"/>
              <a:gd name="T102" fmla="*/ 1059528 w 2302"/>
              <a:gd name="T103" fmla="*/ 729873 h 2743"/>
              <a:gd name="T104" fmla="*/ 1059528 w 2302"/>
              <a:gd name="T105" fmla="*/ 305208 h 2743"/>
              <a:gd name="T106" fmla="*/ 955280 w 2302"/>
              <a:gd name="T107" fmla="*/ 500803 h 2743"/>
              <a:gd name="T108" fmla="*/ 468789 w 2302"/>
              <a:gd name="T109" fmla="*/ 236946 h 2743"/>
              <a:gd name="T110" fmla="*/ 523208 w 2302"/>
              <a:gd name="T111" fmla="*/ 468641 h 2743"/>
              <a:gd name="T112" fmla="*/ 134408 w 2302"/>
              <a:gd name="T113" fmla="*/ 373469 h 2743"/>
              <a:gd name="T114" fmla="*/ 447152 w 2302"/>
              <a:gd name="T115" fmla="*/ 532965 h 2743"/>
              <a:gd name="T116" fmla="*/ 866767 w 2302"/>
              <a:gd name="T117" fmla="*/ 530339 h 2743"/>
              <a:gd name="T118" fmla="*/ 1183446 w 2302"/>
              <a:gd name="T119" fmla="*/ 607790 h 2743"/>
              <a:gd name="T120" fmla="*/ 1059528 w 2302"/>
              <a:gd name="T121" fmla="*/ 305208 h 274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302" h="2743">
                <a:moveTo>
                  <a:pt x="1724" y="2405"/>
                </a:moveTo>
                <a:cubicBezTo>
                  <a:pt x="1724" y="2466"/>
                  <a:pt x="1724" y="2466"/>
                  <a:pt x="1724" y="2466"/>
                </a:cubicBezTo>
                <a:cubicBezTo>
                  <a:pt x="1724" y="2619"/>
                  <a:pt x="1600" y="2743"/>
                  <a:pt x="1447" y="2743"/>
                </a:cubicBezTo>
                <a:cubicBezTo>
                  <a:pt x="503" y="2743"/>
                  <a:pt x="503" y="2743"/>
                  <a:pt x="503" y="2743"/>
                </a:cubicBezTo>
                <a:cubicBezTo>
                  <a:pt x="350" y="2743"/>
                  <a:pt x="226" y="2619"/>
                  <a:pt x="226" y="2466"/>
                </a:cubicBezTo>
                <a:cubicBezTo>
                  <a:pt x="226" y="1245"/>
                  <a:pt x="226" y="1245"/>
                  <a:pt x="226" y="1245"/>
                </a:cubicBezTo>
                <a:cubicBezTo>
                  <a:pt x="253" y="1250"/>
                  <a:pt x="282" y="1253"/>
                  <a:pt x="311" y="1253"/>
                </a:cubicBezTo>
                <a:cubicBezTo>
                  <a:pt x="446" y="1253"/>
                  <a:pt x="567" y="1194"/>
                  <a:pt x="649" y="1099"/>
                </a:cubicBezTo>
                <a:cubicBezTo>
                  <a:pt x="760" y="1195"/>
                  <a:pt x="904" y="1253"/>
                  <a:pt x="1062" y="1253"/>
                </a:cubicBezTo>
                <a:cubicBezTo>
                  <a:pt x="1192" y="1253"/>
                  <a:pt x="1312" y="1215"/>
                  <a:pt x="1412" y="1148"/>
                </a:cubicBezTo>
                <a:cubicBezTo>
                  <a:pt x="1490" y="1214"/>
                  <a:pt x="1591" y="1253"/>
                  <a:pt x="1701" y="1253"/>
                </a:cubicBezTo>
                <a:cubicBezTo>
                  <a:pt x="1726" y="1253"/>
                  <a:pt x="1750" y="1251"/>
                  <a:pt x="1773" y="1247"/>
                </a:cubicBezTo>
                <a:cubicBezTo>
                  <a:pt x="2005" y="1260"/>
                  <a:pt x="2302" y="1356"/>
                  <a:pt x="2302" y="1825"/>
                </a:cubicBezTo>
                <a:cubicBezTo>
                  <a:pt x="2302" y="2261"/>
                  <a:pt x="1960" y="2399"/>
                  <a:pt x="1724" y="2405"/>
                </a:cubicBezTo>
                <a:close/>
                <a:moveTo>
                  <a:pt x="614" y="1578"/>
                </a:moveTo>
                <a:cubicBezTo>
                  <a:pt x="614" y="1532"/>
                  <a:pt x="577" y="1495"/>
                  <a:pt x="531" y="1495"/>
                </a:cubicBezTo>
                <a:cubicBezTo>
                  <a:pt x="485" y="1495"/>
                  <a:pt x="448" y="1532"/>
                  <a:pt x="448" y="1578"/>
                </a:cubicBezTo>
                <a:cubicBezTo>
                  <a:pt x="448" y="2359"/>
                  <a:pt x="448" y="2359"/>
                  <a:pt x="448" y="2359"/>
                </a:cubicBezTo>
                <a:cubicBezTo>
                  <a:pt x="448" y="2405"/>
                  <a:pt x="485" y="2443"/>
                  <a:pt x="531" y="2443"/>
                </a:cubicBezTo>
                <a:cubicBezTo>
                  <a:pt x="577" y="2443"/>
                  <a:pt x="614" y="2405"/>
                  <a:pt x="614" y="2359"/>
                </a:cubicBezTo>
                <a:lnTo>
                  <a:pt x="614" y="1578"/>
                </a:lnTo>
                <a:close/>
                <a:moveTo>
                  <a:pt x="1058" y="1634"/>
                </a:moveTo>
                <a:cubicBezTo>
                  <a:pt x="1058" y="1587"/>
                  <a:pt x="1021" y="1550"/>
                  <a:pt x="975" y="1550"/>
                </a:cubicBezTo>
                <a:cubicBezTo>
                  <a:pt x="929" y="1550"/>
                  <a:pt x="892" y="1587"/>
                  <a:pt x="892" y="1634"/>
                </a:cubicBezTo>
                <a:cubicBezTo>
                  <a:pt x="892" y="2415"/>
                  <a:pt x="892" y="2415"/>
                  <a:pt x="892" y="2415"/>
                </a:cubicBezTo>
                <a:cubicBezTo>
                  <a:pt x="892" y="2461"/>
                  <a:pt x="929" y="2498"/>
                  <a:pt x="975" y="2498"/>
                </a:cubicBezTo>
                <a:cubicBezTo>
                  <a:pt x="1021" y="2498"/>
                  <a:pt x="1058" y="2461"/>
                  <a:pt x="1058" y="2415"/>
                </a:cubicBezTo>
                <a:lnTo>
                  <a:pt x="1058" y="1634"/>
                </a:lnTo>
                <a:close/>
                <a:moveTo>
                  <a:pt x="1502" y="1578"/>
                </a:moveTo>
                <a:cubicBezTo>
                  <a:pt x="1502" y="1532"/>
                  <a:pt x="1465" y="1495"/>
                  <a:pt x="1419" y="1495"/>
                </a:cubicBezTo>
                <a:cubicBezTo>
                  <a:pt x="1373" y="1495"/>
                  <a:pt x="1336" y="1532"/>
                  <a:pt x="1336" y="1578"/>
                </a:cubicBezTo>
                <a:cubicBezTo>
                  <a:pt x="1336" y="2359"/>
                  <a:pt x="1336" y="2359"/>
                  <a:pt x="1336" y="2359"/>
                </a:cubicBezTo>
                <a:cubicBezTo>
                  <a:pt x="1336" y="2405"/>
                  <a:pt x="1373" y="2443"/>
                  <a:pt x="1419" y="2443"/>
                </a:cubicBezTo>
                <a:cubicBezTo>
                  <a:pt x="1465" y="2443"/>
                  <a:pt x="1502" y="2405"/>
                  <a:pt x="1502" y="2359"/>
                </a:cubicBezTo>
                <a:lnTo>
                  <a:pt x="1502" y="1578"/>
                </a:lnTo>
                <a:close/>
                <a:moveTo>
                  <a:pt x="1724" y="1467"/>
                </a:moveTo>
                <a:cubicBezTo>
                  <a:pt x="1724" y="2184"/>
                  <a:pt x="1724" y="2184"/>
                  <a:pt x="1724" y="2184"/>
                </a:cubicBezTo>
                <a:cubicBezTo>
                  <a:pt x="1876" y="2179"/>
                  <a:pt x="2078" y="2107"/>
                  <a:pt x="2078" y="1825"/>
                </a:cubicBezTo>
                <a:cubicBezTo>
                  <a:pt x="2078" y="1508"/>
                  <a:pt x="1876" y="1469"/>
                  <a:pt x="1724" y="1467"/>
                </a:cubicBezTo>
                <a:close/>
                <a:moveTo>
                  <a:pt x="1616" y="1112"/>
                </a:moveTo>
                <a:cubicBezTo>
                  <a:pt x="1520" y="1112"/>
                  <a:pt x="1431" y="1077"/>
                  <a:pt x="1363" y="1019"/>
                </a:cubicBezTo>
                <a:cubicBezTo>
                  <a:pt x="1274" y="1077"/>
                  <a:pt x="1169" y="1112"/>
                  <a:pt x="1056" y="1112"/>
                </a:cubicBezTo>
                <a:cubicBezTo>
                  <a:pt x="917" y="1112"/>
                  <a:pt x="758" y="1060"/>
                  <a:pt x="660" y="976"/>
                </a:cubicBezTo>
                <a:cubicBezTo>
                  <a:pt x="588" y="1059"/>
                  <a:pt x="514" y="1112"/>
                  <a:pt x="396" y="1112"/>
                </a:cubicBezTo>
                <a:cubicBezTo>
                  <a:pt x="177" y="1112"/>
                  <a:pt x="0" y="935"/>
                  <a:pt x="0" y="716"/>
                </a:cubicBezTo>
                <a:cubicBezTo>
                  <a:pt x="0" y="498"/>
                  <a:pt x="177" y="321"/>
                  <a:pt x="396" y="321"/>
                </a:cubicBezTo>
                <a:cubicBezTo>
                  <a:pt x="447" y="321"/>
                  <a:pt x="495" y="331"/>
                  <a:pt x="540" y="348"/>
                </a:cubicBezTo>
                <a:cubicBezTo>
                  <a:pt x="622" y="144"/>
                  <a:pt x="822" y="0"/>
                  <a:pt x="1056" y="0"/>
                </a:cubicBezTo>
                <a:cubicBezTo>
                  <a:pt x="1280" y="0"/>
                  <a:pt x="1473" y="133"/>
                  <a:pt x="1561" y="325"/>
                </a:cubicBezTo>
                <a:cubicBezTo>
                  <a:pt x="1579" y="323"/>
                  <a:pt x="1597" y="321"/>
                  <a:pt x="1616" y="321"/>
                </a:cubicBezTo>
                <a:cubicBezTo>
                  <a:pt x="1835" y="321"/>
                  <a:pt x="2049" y="498"/>
                  <a:pt x="2049" y="716"/>
                </a:cubicBezTo>
                <a:cubicBezTo>
                  <a:pt x="2049" y="935"/>
                  <a:pt x="1835" y="1112"/>
                  <a:pt x="1616" y="1112"/>
                </a:cubicBezTo>
                <a:close/>
                <a:moveTo>
                  <a:pt x="1616" y="465"/>
                </a:moveTo>
                <a:cubicBezTo>
                  <a:pt x="1672" y="659"/>
                  <a:pt x="1516" y="735"/>
                  <a:pt x="1457" y="763"/>
                </a:cubicBezTo>
                <a:cubicBezTo>
                  <a:pt x="1710" y="135"/>
                  <a:pt x="819" y="7"/>
                  <a:pt x="715" y="361"/>
                </a:cubicBezTo>
                <a:cubicBezTo>
                  <a:pt x="854" y="479"/>
                  <a:pt x="815" y="721"/>
                  <a:pt x="798" y="714"/>
                </a:cubicBezTo>
                <a:cubicBezTo>
                  <a:pt x="788" y="614"/>
                  <a:pt x="406" y="319"/>
                  <a:pt x="205" y="569"/>
                </a:cubicBezTo>
                <a:cubicBezTo>
                  <a:pt x="21" y="808"/>
                  <a:pt x="346" y="1210"/>
                  <a:pt x="682" y="812"/>
                </a:cubicBezTo>
                <a:cubicBezTo>
                  <a:pt x="939" y="1162"/>
                  <a:pt x="1311" y="922"/>
                  <a:pt x="1322" y="808"/>
                </a:cubicBezTo>
                <a:cubicBezTo>
                  <a:pt x="1509" y="1061"/>
                  <a:pt x="1746" y="964"/>
                  <a:pt x="1805" y="926"/>
                </a:cubicBezTo>
                <a:cubicBezTo>
                  <a:pt x="1864" y="888"/>
                  <a:pt x="2095" y="569"/>
                  <a:pt x="1616" y="465"/>
                </a:cubicBezTo>
                <a:close/>
              </a:path>
            </a:pathLst>
          </a:custGeom>
          <a:solidFill>
            <a:srgbClr val="FFFBF3"/>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SimSun" panose="02010600030101010101" pitchFamily="2" charset="-122"/>
                <a:cs typeface="+mn-cs"/>
              </a:defRPr>
            </a:lvl9pPr>
          </a:lstStyle>
          <a:p>
            <a:endParaRPr lang="zh-CN" altLang="en-US">
              <a:ea typeface="Calibri" panose="020F0502020204030204" charset="0"/>
              <a:cs typeface="Calibri" panose="020F0502020204030204" charset="0"/>
            </a:endParaRPr>
          </a:p>
        </p:txBody>
      </p:sp>
      <p:sp>
        <p:nvSpPr>
          <p:cNvPr id="34" name="鱼"/>
          <p:cNvSpPr/>
          <p:nvPr/>
        </p:nvSpPr>
        <p:spPr bwMode="auto">
          <a:xfrm>
            <a:off x="4916170" y="2010410"/>
            <a:ext cx="744855" cy="744855"/>
          </a:xfrm>
          <a:custGeom>
            <a:avLst/>
            <a:gdLst>
              <a:gd name="T0" fmla="*/ 1691539 w 2762"/>
              <a:gd name="T1" fmla="*/ 1483228 h 2721"/>
              <a:gd name="T2" fmla="*/ 1565081 w 2762"/>
              <a:gd name="T3" fmla="*/ 1483228 h 2721"/>
              <a:gd name="T4" fmla="*/ 1426238 w 2762"/>
              <a:gd name="T5" fmla="*/ 1308347 h 2721"/>
              <a:gd name="T6" fmla="*/ 1115959 w 2762"/>
              <a:gd name="T7" fmla="*/ 1483228 h 2721"/>
              <a:gd name="T8" fmla="*/ 733978 w 2762"/>
              <a:gd name="T9" fmla="*/ 1483228 h 2721"/>
              <a:gd name="T10" fmla="*/ 547550 w 2762"/>
              <a:gd name="T11" fmla="*/ 818940 h 2721"/>
              <a:gd name="T12" fmla="*/ 599046 w 2762"/>
              <a:gd name="T13" fmla="*/ 1483228 h 2721"/>
              <a:gd name="T14" fmla="*/ 340915 w 2762"/>
              <a:gd name="T15" fmla="*/ 1483228 h 2721"/>
              <a:gd name="T16" fmla="*/ 652 w 2762"/>
              <a:gd name="T17" fmla="*/ 1238525 h 2721"/>
              <a:gd name="T18" fmla="*/ 678571 w 2762"/>
              <a:gd name="T19" fmla="*/ 674729 h 2721"/>
              <a:gd name="T20" fmla="*/ 1489467 w 2762"/>
              <a:gd name="T21" fmla="*/ 1181101 h 2721"/>
              <a:gd name="T22" fmla="*/ 1797138 w 2762"/>
              <a:gd name="T23" fmla="*/ 970330 h 2721"/>
              <a:gd name="T24" fmla="*/ 1691539 w 2762"/>
              <a:gd name="T25" fmla="*/ 1483228 h 2721"/>
              <a:gd name="T26" fmla="*/ 396974 w 2762"/>
              <a:gd name="T27" fmla="*/ 985339 h 2721"/>
              <a:gd name="T28" fmla="*/ 317449 w 2762"/>
              <a:gd name="T29" fmla="*/ 1064949 h 2721"/>
              <a:gd name="T30" fmla="*/ 396974 w 2762"/>
              <a:gd name="T31" fmla="*/ 1145211 h 2721"/>
              <a:gd name="T32" fmla="*/ 477151 w 2762"/>
              <a:gd name="T33" fmla="*/ 1064949 h 2721"/>
              <a:gd name="T34" fmla="*/ 396974 w 2762"/>
              <a:gd name="T35" fmla="*/ 985339 h 2721"/>
              <a:gd name="T36" fmla="*/ 1160937 w 2762"/>
              <a:gd name="T37" fmla="*/ 888762 h 2721"/>
              <a:gd name="T38" fmla="*/ 1368875 w 2762"/>
              <a:gd name="T39" fmla="*/ 972940 h 2721"/>
              <a:gd name="T40" fmla="*/ 1357142 w 2762"/>
              <a:gd name="T41" fmla="*/ 1102796 h 2721"/>
              <a:gd name="T42" fmla="*/ 1160937 w 2762"/>
              <a:gd name="T43" fmla="*/ 888762 h 2721"/>
              <a:gd name="T44" fmla="*/ 564498 w 2762"/>
              <a:gd name="T45" fmla="*/ 626440 h 2721"/>
              <a:gd name="T46" fmla="*/ 950391 w 2762"/>
              <a:gd name="T47" fmla="*/ 514203 h 2721"/>
              <a:gd name="T48" fmla="*/ 1073589 w 2762"/>
              <a:gd name="T49" fmla="*/ 792186 h 2721"/>
              <a:gd name="T50" fmla="*/ 564498 w 2762"/>
              <a:gd name="T51" fmla="*/ 626440 h 2721"/>
              <a:gd name="T52" fmla="*/ 898895 w 2762"/>
              <a:gd name="T53" fmla="*/ 400008 h 2721"/>
              <a:gd name="T54" fmla="*/ 897591 w 2762"/>
              <a:gd name="T55" fmla="*/ 0 h 2721"/>
              <a:gd name="T56" fmla="*/ 915191 w 2762"/>
              <a:gd name="T57" fmla="*/ 180102 h 2721"/>
              <a:gd name="T58" fmla="*/ 898895 w 2762"/>
              <a:gd name="T59" fmla="*/ 400008 h 2721"/>
              <a:gd name="T60" fmla="*/ 751578 w 2762"/>
              <a:gd name="T61" fmla="*/ 478966 h 2721"/>
              <a:gd name="T62" fmla="*/ 750274 w 2762"/>
              <a:gd name="T63" fmla="*/ 210771 h 2721"/>
              <a:gd name="T64" fmla="*/ 762007 w 2762"/>
              <a:gd name="T65" fmla="*/ 331491 h 2721"/>
              <a:gd name="T66" fmla="*/ 751578 w 2762"/>
              <a:gd name="T67" fmla="*/ 478966 h 2721"/>
              <a:gd name="T68" fmla="*/ 900199 w 2762"/>
              <a:gd name="T69" fmla="*/ 1673770 h 2721"/>
              <a:gd name="T70" fmla="*/ 0 w 2762"/>
              <a:gd name="T71" fmla="*/ 1522381 h 2721"/>
              <a:gd name="T72" fmla="*/ 1800397 w 2762"/>
              <a:gd name="T73" fmla="*/ 1522381 h 2721"/>
              <a:gd name="T74" fmla="*/ 900199 w 2762"/>
              <a:gd name="T75" fmla="*/ 1673770 h 2721"/>
              <a:gd name="T76" fmla="*/ 1405379 w 2762"/>
              <a:gd name="T77" fmla="*/ 1775567 h 2721"/>
              <a:gd name="T78" fmla="*/ 392411 w 2762"/>
              <a:gd name="T79" fmla="*/ 1775567 h 2721"/>
              <a:gd name="T80" fmla="*/ 392411 w 2762"/>
              <a:gd name="T81" fmla="*/ 1703135 h 2721"/>
              <a:gd name="T82" fmla="*/ 1405379 w 2762"/>
              <a:gd name="T83" fmla="*/ 1703135 h 2721"/>
              <a:gd name="T84" fmla="*/ 1405379 w 2762"/>
              <a:gd name="T85" fmla="*/ 1775567 h 272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762" h="2721">
                <a:moveTo>
                  <a:pt x="2595" y="2273"/>
                </a:moveTo>
                <a:cubicBezTo>
                  <a:pt x="2566" y="2273"/>
                  <a:pt x="2401" y="2273"/>
                  <a:pt x="2401" y="2273"/>
                </a:cubicBezTo>
                <a:cubicBezTo>
                  <a:pt x="2401" y="2273"/>
                  <a:pt x="2281" y="2134"/>
                  <a:pt x="2188" y="2005"/>
                </a:cubicBezTo>
                <a:cubicBezTo>
                  <a:pt x="2003" y="1857"/>
                  <a:pt x="1939" y="2273"/>
                  <a:pt x="1712" y="2273"/>
                </a:cubicBezTo>
                <a:cubicBezTo>
                  <a:pt x="1597" y="2273"/>
                  <a:pt x="1364" y="2273"/>
                  <a:pt x="1126" y="2273"/>
                </a:cubicBezTo>
                <a:cubicBezTo>
                  <a:pt x="1166" y="2136"/>
                  <a:pt x="1309" y="1535"/>
                  <a:pt x="840" y="1255"/>
                </a:cubicBezTo>
                <a:cubicBezTo>
                  <a:pt x="1237" y="1780"/>
                  <a:pt x="1000" y="2168"/>
                  <a:pt x="919" y="2273"/>
                </a:cubicBezTo>
                <a:cubicBezTo>
                  <a:pt x="761" y="2273"/>
                  <a:pt x="616" y="2273"/>
                  <a:pt x="523" y="2273"/>
                </a:cubicBezTo>
                <a:cubicBezTo>
                  <a:pt x="255" y="2273"/>
                  <a:pt x="1" y="1898"/>
                  <a:pt x="1" y="1898"/>
                </a:cubicBezTo>
                <a:cubicBezTo>
                  <a:pt x="1" y="1898"/>
                  <a:pt x="297" y="1034"/>
                  <a:pt x="1041" y="1034"/>
                </a:cubicBezTo>
                <a:cubicBezTo>
                  <a:pt x="1786" y="1034"/>
                  <a:pt x="1698" y="1824"/>
                  <a:pt x="2285" y="1810"/>
                </a:cubicBezTo>
                <a:cubicBezTo>
                  <a:pt x="2512" y="1584"/>
                  <a:pt x="2757" y="1487"/>
                  <a:pt x="2757" y="1487"/>
                </a:cubicBezTo>
                <a:cubicBezTo>
                  <a:pt x="2757" y="1487"/>
                  <a:pt x="2443" y="1870"/>
                  <a:pt x="2595" y="2273"/>
                </a:cubicBezTo>
                <a:close/>
                <a:moveTo>
                  <a:pt x="609" y="1510"/>
                </a:moveTo>
                <a:cubicBezTo>
                  <a:pt x="541" y="1510"/>
                  <a:pt x="487" y="1565"/>
                  <a:pt x="487" y="1632"/>
                </a:cubicBezTo>
                <a:cubicBezTo>
                  <a:pt x="487" y="1700"/>
                  <a:pt x="541" y="1755"/>
                  <a:pt x="609" y="1755"/>
                </a:cubicBezTo>
                <a:cubicBezTo>
                  <a:pt x="677" y="1755"/>
                  <a:pt x="732" y="1700"/>
                  <a:pt x="732" y="1632"/>
                </a:cubicBezTo>
                <a:cubicBezTo>
                  <a:pt x="732" y="1565"/>
                  <a:pt x="677" y="1510"/>
                  <a:pt x="609" y="1510"/>
                </a:cubicBezTo>
                <a:close/>
                <a:moveTo>
                  <a:pt x="1781" y="1362"/>
                </a:moveTo>
                <a:cubicBezTo>
                  <a:pt x="1781" y="1362"/>
                  <a:pt x="1989" y="1389"/>
                  <a:pt x="2100" y="1491"/>
                </a:cubicBezTo>
                <a:cubicBezTo>
                  <a:pt x="2147" y="1565"/>
                  <a:pt x="2082" y="1690"/>
                  <a:pt x="2082" y="1690"/>
                </a:cubicBezTo>
                <a:lnTo>
                  <a:pt x="1781" y="1362"/>
                </a:lnTo>
                <a:close/>
                <a:moveTo>
                  <a:pt x="866" y="960"/>
                </a:moveTo>
                <a:cubicBezTo>
                  <a:pt x="866" y="960"/>
                  <a:pt x="1055" y="737"/>
                  <a:pt x="1458" y="788"/>
                </a:cubicBezTo>
                <a:cubicBezTo>
                  <a:pt x="1439" y="844"/>
                  <a:pt x="1393" y="922"/>
                  <a:pt x="1647" y="1214"/>
                </a:cubicBezTo>
                <a:cubicBezTo>
                  <a:pt x="1337" y="876"/>
                  <a:pt x="866" y="960"/>
                  <a:pt x="866" y="960"/>
                </a:cubicBezTo>
                <a:close/>
                <a:moveTo>
                  <a:pt x="1379" y="613"/>
                </a:moveTo>
                <a:cubicBezTo>
                  <a:pt x="1459" y="366"/>
                  <a:pt x="995" y="166"/>
                  <a:pt x="1377" y="0"/>
                </a:cubicBezTo>
                <a:cubicBezTo>
                  <a:pt x="1304" y="142"/>
                  <a:pt x="1363" y="228"/>
                  <a:pt x="1404" y="276"/>
                </a:cubicBezTo>
                <a:cubicBezTo>
                  <a:pt x="1626" y="460"/>
                  <a:pt x="1414" y="613"/>
                  <a:pt x="1379" y="613"/>
                </a:cubicBezTo>
                <a:close/>
                <a:moveTo>
                  <a:pt x="1153" y="734"/>
                </a:moveTo>
                <a:cubicBezTo>
                  <a:pt x="1206" y="569"/>
                  <a:pt x="895" y="435"/>
                  <a:pt x="1151" y="323"/>
                </a:cubicBezTo>
                <a:cubicBezTo>
                  <a:pt x="1102" y="418"/>
                  <a:pt x="1142" y="476"/>
                  <a:pt x="1169" y="508"/>
                </a:cubicBezTo>
                <a:cubicBezTo>
                  <a:pt x="1318" y="631"/>
                  <a:pt x="1176" y="734"/>
                  <a:pt x="1153" y="734"/>
                </a:cubicBezTo>
                <a:close/>
                <a:moveTo>
                  <a:pt x="1381" y="2565"/>
                </a:moveTo>
                <a:cubicBezTo>
                  <a:pt x="645" y="2565"/>
                  <a:pt x="45" y="2462"/>
                  <a:pt x="0" y="2333"/>
                </a:cubicBezTo>
                <a:cubicBezTo>
                  <a:pt x="2762" y="2333"/>
                  <a:pt x="2762" y="2333"/>
                  <a:pt x="2762" y="2333"/>
                </a:cubicBezTo>
                <a:cubicBezTo>
                  <a:pt x="2717" y="2462"/>
                  <a:pt x="2117" y="2565"/>
                  <a:pt x="1381" y="2565"/>
                </a:cubicBezTo>
                <a:close/>
                <a:moveTo>
                  <a:pt x="2156" y="2721"/>
                </a:moveTo>
                <a:cubicBezTo>
                  <a:pt x="602" y="2721"/>
                  <a:pt x="602" y="2721"/>
                  <a:pt x="602" y="2721"/>
                </a:cubicBezTo>
                <a:cubicBezTo>
                  <a:pt x="602" y="2610"/>
                  <a:pt x="602" y="2610"/>
                  <a:pt x="602" y="2610"/>
                </a:cubicBezTo>
                <a:cubicBezTo>
                  <a:pt x="2156" y="2610"/>
                  <a:pt x="2156" y="2610"/>
                  <a:pt x="2156" y="2610"/>
                </a:cubicBezTo>
                <a:lnTo>
                  <a:pt x="2156" y="272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SimSun" panose="02010600030101010101" pitchFamily="2" charset="-122"/>
                <a:cs typeface="+mn-cs"/>
              </a:defRPr>
            </a:lvl9pPr>
          </a:lstStyle>
          <a:p>
            <a:endParaRPr lang="zh-CN" altLang="en-US">
              <a:ea typeface="Calibri" panose="020F0502020204030204" charset="0"/>
              <a:cs typeface="Calibri" panose="020F0502020204030204" charset="0"/>
            </a:endParaRPr>
          </a:p>
        </p:txBody>
      </p:sp>
      <p:sp>
        <p:nvSpPr>
          <p:cNvPr id="35" name="食物"/>
          <p:cNvSpPr/>
          <p:nvPr/>
        </p:nvSpPr>
        <p:spPr bwMode="auto">
          <a:xfrm>
            <a:off x="10006330" y="2107565"/>
            <a:ext cx="664845" cy="664845"/>
          </a:xfrm>
          <a:custGeom>
            <a:avLst/>
            <a:gdLst>
              <a:gd name="T0" fmla="*/ 425907 w 2828"/>
              <a:gd name="T1" fmla="*/ 1719822 h 2699"/>
              <a:gd name="T2" fmla="*/ 1414598 w 2828"/>
              <a:gd name="T3" fmla="*/ 1719822 h 2699"/>
              <a:gd name="T4" fmla="*/ 1414598 w 2828"/>
              <a:gd name="T5" fmla="*/ 1649092 h 2699"/>
              <a:gd name="T6" fmla="*/ 425907 w 2828"/>
              <a:gd name="T7" fmla="*/ 1649092 h 2699"/>
              <a:gd name="T8" fmla="*/ 425907 w 2828"/>
              <a:gd name="T9" fmla="*/ 1719822 h 2699"/>
              <a:gd name="T10" fmla="*/ 42018 w 2828"/>
              <a:gd name="T11" fmla="*/ 1472586 h 2699"/>
              <a:gd name="T12" fmla="*/ 921207 w 2828"/>
              <a:gd name="T13" fmla="*/ 1620418 h 2699"/>
              <a:gd name="T14" fmla="*/ 1800397 w 2828"/>
              <a:gd name="T15" fmla="*/ 1472586 h 2699"/>
              <a:gd name="T16" fmla="*/ 42018 w 2828"/>
              <a:gd name="T17" fmla="*/ 1472586 h 2699"/>
              <a:gd name="T18" fmla="*/ 1198143 w 2828"/>
              <a:gd name="T19" fmla="*/ 1436902 h 2699"/>
              <a:gd name="T20" fmla="*/ 1547654 w 2828"/>
              <a:gd name="T21" fmla="*/ 1175010 h 2699"/>
              <a:gd name="T22" fmla="*/ 1662248 w 2828"/>
              <a:gd name="T23" fmla="*/ 1247014 h 2699"/>
              <a:gd name="T24" fmla="*/ 1790211 w 2828"/>
              <a:gd name="T25" fmla="*/ 1118936 h 2699"/>
              <a:gd name="T26" fmla="*/ 1674344 w 2828"/>
              <a:gd name="T27" fmla="*/ 992131 h 2699"/>
              <a:gd name="T28" fmla="*/ 1683893 w 2828"/>
              <a:gd name="T29" fmla="*/ 941792 h 2699"/>
              <a:gd name="T30" fmla="*/ 1555930 w 2828"/>
              <a:gd name="T31" fmla="*/ 813713 h 2699"/>
              <a:gd name="T32" fmla="*/ 1427967 w 2828"/>
              <a:gd name="T33" fmla="*/ 941792 h 2699"/>
              <a:gd name="T34" fmla="*/ 1462345 w 2828"/>
              <a:gd name="T35" fmla="*/ 1029089 h 2699"/>
              <a:gd name="T36" fmla="*/ 1066360 w 2828"/>
              <a:gd name="T37" fmla="*/ 917578 h 2699"/>
              <a:gd name="T38" fmla="*/ 659551 w 2828"/>
              <a:gd name="T39" fmla="*/ 318604 h 2699"/>
              <a:gd name="T40" fmla="*/ 32468 w 2828"/>
              <a:gd name="T41" fmla="*/ 1304363 h 2699"/>
              <a:gd name="T42" fmla="*/ 299217 w 2828"/>
              <a:gd name="T43" fmla="*/ 1436902 h 2699"/>
              <a:gd name="T44" fmla="*/ 1198143 w 2828"/>
              <a:gd name="T45" fmla="*/ 1436902 h 2699"/>
              <a:gd name="T46" fmla="*/ 776055 w 2828"/>
              <a:gd name="T47" fmla="*/ 662058 h 2699"/>
              <a:gd name="T48" fmla="*/ 1403138 w 2828"/>
              <a:gd name="T49" fmla="*/ 1118936 h 2699"/>
              <a:gd name="T50" fmla="*/ 940943 w 2828"/>
              <a:gd name="T51" fmla="*/ 1048206 h 2699"/>
              <a:gd name="T52" fmla="*/ 776055 w 2828"/>
              <a:gd name="T53" fmla="*/ 662058 h 2699"/>
              <a:gd name="T54" fmla="*/ 56024 w 2828"/>
              <a:gd name="T55" fmla="*/ 1164815 h 2699"/>
              <a:gd name="T56" fmla="*/ 464105 w 2828"/>
              <a:gd name="T57" fmla="*/ 925225 h 2699"/>
              <a:gd name="T58" fmla="*/ 588885 w 2828"/>
              <a:gd name="T59" fmla="*/ 376589 h 2699"/>
              <a:gd name="T60" fmla="*/ 192900 w 2828"/>
              <a:gd name="T61" fmla="*/ 690095 h 2699"/>
              <a:gd name="T62" fmla="*/ 56024 w 2828"/>
              <a:gd name="T63" fmla="*/ 1164815 h 2699"/>
              <a:gd name="T64" fmla="*/ 276299 w 2828"/>
              <a:gd name="T65" fmla="*/ 748718 h 2699"/>
              <a:gd name="T66" fmla="*/ 408718 w 2828"/>
              <a:gd name="T67" fmla="*/ 687546 h 2699"/>
              <a:gd name="T68" fmla="*/ 368610 w 2828"/>
              <a:gd name="T69" fmla="*/ 847485 h 2699"/>
              <a:gd name="T70" fmla="*/ 231098 w 2828"/>
              <a:gd name="T71" fmla="*/ 895276 h 2699"/>
              <a:gd name="T72" fmla="*/ 276299 w 2828"/>
              <a:gd name="T73" fmla="*/ 748718 h 2699"/>
              <a:gd name="T74" fmla="*/ 1110924 w 2828"/>
              <a:gd name="T75" fmla="*/ 467710 h 2699"/>
              <a:gd name="T76" fmla="*/ 1111561 w 2828"/>
              <a:gd name="T77" fmla="*/ 205818 h 2699"/>
              <a:gd name="T78" fmla="*/ 1100101 w 2828"/>
              <a:gd name="T79" fmla="*/ 323701 h 2699"/>
              <a:gd name="T80" fmla="*/ 1110924 w 2828"/>
              <a:gd name="T81" fmla="*/ 467710 h 2699"/>
              <a:gd name="T82" fmla="*/ 966408 w 2828"/>
              <a:gd name="T83" fmla="*/ 390608 h 2699"/>
              <a:gd name="T84" fmla="*/ 968318 w 2828"/>
              <a:gd name="T85" fmla="*/ 0 h 2699"/>
              <a:gd name="T86" fmla="*/ 950492 w 2828"/>
              <a:gd name="T87" fmla="*/ 175869 h 2699"/>
              <a:gd name="T88" fmla="*/ 966408 w 2828"/>
              <a:gd name="T89" fmla="*/ 390608 h 269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828" h="2699">
                <a:moveTo>
                  <a:pt x="669" y="2699"/>
                </a:moveTo>
                <a:cubicBezTo>
                  <a:pt x="2222" y="2699"/>
                  <a:pt x="2222" y="2699"/>
                  <a:pt x="2222" y="2699"/>
                </a:cubicBezTo>
                <a:cubicBezTo>
                  <a:pt x="2222" y="2588"/>
                  <a:pt x="2222" y="2588"/>
                  <a:pt x="2222" y="2588"/>
                </a:cubicBezTo>
                <a:cubicBezTo>
                  <a:pt x="669" y="2588"/>
                  <a:pt x="669" y="2588"/>
                  <a:pt x="669" y="2588"/>
                </a:cubicBezTo>
                <a:lnTo>
                  <a:pt x="669" y="2699"/>
                </a:lnTo>
                <a:close/>
                <a:moveTo>
                  <a:pt x="66" y="2311"/>
                </a:moveTo>
                <a:cubicBezTo>
                  <a:pt x="111" y="2440"/>
                  <a:pt x="711" y="2543"/>
                  <a:pt x="1447" y="2543"/>
                </a:cubicBezTo>
                <a:cubicBezTo>
                  <a:pt x="2183" y="2543"/>
                  <a:pt x="2783" y="2440"/>
                  <a:pt x="2828" y="2311"/>
                </a:cubicBezTo>
                <a:lnTo>
                  <a:pt x="66" y="2311"/>
                </a:lnTo>
                <a:close/>
                <a:moveTo>
                  <a:pt x="1882" y="2255"/>
                </a:moveTo>
                <a:cubicBezTo>
                  <a:pt x="2068" y="2168"/>
                  <a:pt x="2254" y="2036"/>
                  <a:pt x="2431" y="1844"/>
                </a:cubicBezTo>
                <a:cubicBezTo>
                  <a:pt x="2464" y="1911"/>
                  <a:pt x="2532" y="1957"/>
                  <a:pt x="2611" y="1957"/>
                </a:cubicBezTo>
                <a:cubicBezTo>
                  <a:pt x="2722" y="1957"/>
                  <a:pt x="2812" y="1867"/>
                  <a:pt x="2812" y="1756"/>
                </a:cubicBezTo>
                <a:cubicBezTo>
                  <a:pt x="2812" y="1651"/>
                  <a:pt x="2732" y="1566"/>
                  <a:pt x="2630" y="1557"/>
                </a:cubicBezTo>
                <a:cubicBezTo>
                  <a:pt x="2640" y="1532"/>
                  <a:pt x="2645" y="1506"/>
                  <a:pt x="2645" y="1478"/>
                </a:cubicBezTo>
                <a:cubicBezTo>
                  <a:pt x="2645" y="1367"/>
                  <a:pt x="2555" y="1277"/>
                  <a:pt x="2444" y="1277"/>
                </a:cubicBezTo>
                <a:cubicBezTo>
                  <a:pt x="2333" y="1277"/>
                  <a:pt x="2243" y="1367"/>
                  <a:pt x="2243" y="1478"/>
                </a:cubicBezTo>
                <a:cubicBezTo>
                  <a:pt x="2243" y="1531"/>
                  <a:pt x="2264" y="1579"/>
                  <a:pt x="2297" y="1615"/>
                </a:cubicBezTo>
                <a:cubicBezTo>
                  <a:pt x="2132" y="1657"/>
                  <a:pt x="1902" y="1604"/>
                  <a:pt x="1675" y="1440"/>
                </a:cubicBezTo>
                <a:cubicBezTo>
                  <a:pt x="1456" y="1222"/>
                  <a:pt x="1491" y="859"/>
                  <a:pt x="1036" y="500"/>
                </a:cubicBezTo>
                <a:cubicBezTo>
                  <a:pt x="1022" y="494"/>
                  <a:pt x="1362" y="1548"/>
                  <a:pt x="51" y="2047"/>
                </a:cubicBezTo>
                <a:cubicBezTo>
                  <a:pt x="60" y="2052"/>
                  <a:pt x="220" y="2160"/>
                  <a:pt x="470" y="2255"/>
                </a:cubicBezTo>
                <a:lnTo>
                  <a:pt x="1882" y="2255"/>
                </a:lnTo>
                <a:close/>
                <a:moveTo>
                  <a:pt x="1219" y="1039"/>
                </a:moveTo>
                <a:cubicBezTo>
                  <a:pt x="1219" y="1039"/>
                  <a:pt x="1348" y="1696"/>
                  <a:pt x="2204" y="1756"/>
                </a:cubicBezTo>
                <a:cubicBezTo>
                  <a:pt x="2176" y="1779"/>
                  <a:pt x="1764" y="1830"/>
                  <a:pt x="1478" y="1645"/>
                </a:cubicBezTo>
                <a:cubicBezTo>
                  <a:pt x="1136" y="1335"/>
                  <a:pt x="1219" y="1039"/>
                  <a:pt x="1219" y="1039"/>
                </a:cubicBezTo>
                <a:close/>
                <a:moveTo>
                  <a:pt x="88" y="1828"/>
                </a:moveTo>
                <a:cubicBezTo>
                  <a:pt x="177" y="1883"/>
                  <a:pt x="502" y="1776"/>
                  <a:pt x="729" y="1452"/>
                </a:cubicBezTo>
                <a:cubicBezTo>
                  <a:pt x="1016" y="1022"/>
                  <a:pt x="1013" y="646"/>
                  <a:pt x="925" y="591"/>
                </a:cubicBezTo>
                <a:cubicBezTo>
                  <a:pt x="837" y="537"/>
                  <a:pt x="539" y="709"/>
                  <a:pt x="303" y="1083"/>
                </a:cubicBezTo>
                <a:cubicBezTo>
                  <a:pt x="76" y="1407"/>
                  <a:pt x="0" y="1774"/>
                  <a:pt x="88" y="1828"/>
                </a:cubicBezTo>
                <a:close/>
                <a:moveTo>
                  <a:pt x="434" y="1175"/>
                </a:moveTo>
                <a:cubicBezTo>
                  <a:pt x="511" y="1085"/>
                  <a:pt x="612" y="1064"/>
                  <a:pt x="642" y="1079"/>
                </a:cubicBezTo>
                <a:cubicBezTo>
                  <a:pt x="672" y="1094"/>
                  <a:pt x="656" y="1239"/>
                  <a:pt x="579" y="1330"/>
                </a:cubicBezTo>
                <a:cubicBezTo>
                  <a:pt x="501" y="1420"/>
                  <a:pt x="392" y="1421"/>
                  <a:pt x="363" y="1405"/>
                </a:cubicBezTo>
                <a:cubicBezTo>
                  <a:pt x="332" y="1390"/>
                  <a:pt x="357" y="1265"/>
                  <a:pt x="434" y="1175"/>
                </a:cubicBezTo>
                <a:close/>
                <a:moveTo>
                  <a:pt x="1745" y="734"/>
                </a:moveTo>
                <a:cubicBezTo>
                  <a:pt x="1691" y="569"/>
                  <a:pt x="2002" y="435"/>
                  <a:pt x="1746" y="323"/>
                </a:cubicBezTo>
                <a:cubicBezTo>
                  <a:pt x="1795" y="418"/>
                  <a:pt x="1756" y="476"/>
                  <a:pt x="1728" y="508"/>
                </a:cubicBezTo>
                <a:cubicBezTo>
                  <a:pt x="1579" y="631"/>
                  <a:pt x="1722" y="734"/>
                  <a:pt x="1745" y="734"/>
                </a:cubicBezTo>
                <a:close/>
                <a:moveTo>
                  <a:pt x="1518" y="613"/>
                </a:moveTo>
                <a:cubicBezTo>
                  <a:pt x="1438" y="366"/>
                  <a:pt x="1902" y="166"/>
                  <a:pt x="1521" y="0"/>
                </a:cubicBezTo>
                <a:cubicBezTo>
                  <a:pt x="1593" y="142"/>
                  <a:pt x="1534" y="228"/>
                  <a:pt x="1493" y="276"/>
                </a:cubicBezTo>
                <a:cubicBezTo>
                  <a:pt x="1271" y="460"/>
                  <a:pt x="1484" y="613"/>
                  <a:pt x="1518" y="61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SimSun" panose="02010600030101010101" pitchFamily="2" charset="-122"/>
                <a:cs typeface="+mn-cs"/>
              </a:defRPr>
            </a:lvl9pPr>
          </a:lstStyle>
          <a:p>
            <a:endParaRPr lang="zh-CN" altLang="en-US">
              <a:ea typeface="Calibri" panose="020F0502020204030204" charset="0"/>
              <a:cs typeface="Calibri" panose="020F0502020204030204" charset="0"/>
            </a:endParaRPr>
          </a:p>
        </p:txBody>
      </p:sp>
      <p:sp>
        <p:nvSpPr>
          <p:cNvPr id="3" name="Flowchart: Sequential Access Storage 2"/>
          <p:cNvSpPr/>
          <p:nvPr/>
        </p:nvSpPr>
        <p:spPr>
          <a:xfrm rot="13920000">
            <a:off x="4747260" y="1899920"/>
            <a:ext cx="1034415" cy="1064895"/>
          </a:xfrm>
          <a:prstGeom prst="flowChartMagneticTape">
            <a:avLst/>
          </a:prstGeom>
          <a:gradFill>
            <a:gsLst>
              <a:gs pos="0">
                <a:srgbClr val="14CD68"/>
              </a:gs>
              <a:gs pos="100000">
                <a:srgbClr val="0B6E3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Flowchart: Sequential Access Storage 3"/>
          <p:cNvSpPr/>
          <p:nvPr/>
        </p:nvSpPr>
        <p:spPr>
          <a:xfrm rot="13920000">
            <a:off x="7261860" y="1908175"/>
            <a:ext cx="1034415" cy="1064895"/>
          </a:xfrm>
          <a:prstGeom prst="flowChartMagneticTape">
            <a:avLst/>
          </a:prstGeom>
          <a:gradFill>
            <a:gsLst>
              <a:gs pos="0">
                <a:srgbClr val="14CD68"/>
              </a:gs>
              <a:gs pos="100000">
                <a:srgbClr val="0B6E3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Flowchart: Sequential Access Storage 4"/>
          <p:cNvSpPr/>
          <p:nvPr/>
        </p:nvSpPr>
        <p:spPr>
          <a:xfrm rot="13920000">
            <a:off x="9776460" y="1905635"/>
            <a:ext cx="1034415" cy="1064895"/>
          </a:xfrm>
          <a:prstGeom prst="flowChartMagneticTape">
            <a:avLst/>
          </a:prstGeom>
          <a:gradFill>
            <a:gsLst>
              <a:gs pos="0">
                <a:srgbClr val="14CD68"/>
              </a:gs>
              <a:gs pos="100000">
                <a:srgbClr val="0B6E3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Teardrop 6"/>
          <p:cNvSpPr/>
          <p:nvPr/>
        </p:nvSpPr>
        <p:spPr>
          <a:xfrm rot="20580000">
            <a:off x="5116830" y="2335530"/>
            <a:ext cx="335280" cy="354965"/>
          </a:xfrm>
          <a:prstGeom prst="teardrop">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ardrop 8"/>
          <p:cNvSpPr/>
          <p:nvPr/>
        </p:nvSpPr>
        <p:spPr>
          <a:xfrm rot="20580000">
            <a:off x="7611110" y="2335530"/>
            <a:ext cx="335280" cy="354965"/>
          </a:xfrm>
          <a:prstGeom prst="teardrop">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ardrop 9"/>
          <p:cNvSpPr/>
          <p:nvPr/>
        </p:nvSpPr>
        <p:spPr>
          <a:xfrm rot="20580000">
            <a:off x="10155555" y="2336165"/>
            <a:ext cx="335280" cy="354965"/>
          </a:xfrm>
          <a:prstGeom prst="teardrop">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文本框 20"/>
          <p:cNvSpPr txBox="1"/>
          <p:nvPr/>
        </p:nvSpPr>
        <p:spPr>
          <a:xfrm flipH="1">
            <a:off x="4315460" y="4535170"/>
            <a:ext cx="1807210" cy="368300"/>
          </a:xfrm>
          <a:prstGeom prst="rect">
            <a:avLst/>
          </a:prstGeom>
          <a:solidFill>
            <a:srgbClr val="5E2620"/>
          </a:solidFill>
          <a:ln w="9525">
            <a:noFill/>
            <a:miter/>
          </a:ln>
          <a:effectLst>
            <a:outerShdw sx="999" sy="999" algn="ctr" rotWithShape="0">
              <a:srgbClr val="000000"/>
            </a:outerShdw>
          </a:effectLst>
        </p:spPr>
        <p:txBody>
          <a:bodyPr wrap="square" rtlCol="0" anchor="t">
            <a:spAutoFit/>
          </a:bodyPr>
          <a:p>
            <a:pPr lvl="0" algn="ctr"/>
            <a:r>
              <a:rPr lang="en-US" altLang="zh-CN" dirty="0">
                <a:solidFill>
                  <a:schemeClr val="bg1"/>
                </a:solidFill>
                <a:latin typeface="Calibri" panose="020F0502020204030204" charset="0"/>
                <a:ea typeface="Calibri" panose="020F0502020204030204" charset="0"/>
                <a:cs typeface="Calibri" panose="020F0502020204030204" charset="0"/>
                <a:sym typeface="Arial" panose="020B0604020202020204" pitchFamily="34" charset="0"/>
              </a:rPr>
              <a:t>Columns</a:t>
            </a:r>
            <a:endParaRPr lang="en-US" altLang="zh-CN" dirty="0">
              <a:solidFill>
                <a:schemeClr val="bg1"/>
              </a:solidFill>
              <a:latin typeface="Calibri" panose="020F0502020204030204" charset="0"/>
              <a:ea typeface="Calibri" panose="020F0502020204030204" charset="0"/>
              <a:cs typeface="Calibri" panose="020F0502020204030204" charset="0"/>
              <a:sym typeface="Arial" panose="020B0604020202020204" pitchFamily="34" charset="0"/>
            </a:endParaRPr>
          </a:p>
        </p:txBody>
      </p:sp>
      <p:sp>
        <p:nvSpPr>
          <p:cNvPr id="15" name="文本框 22"/>
          <p:cNvSpPr txBox="1"/>
          <p:nvPr/>
        </p:nvSpPr>
        <p:spPr>
          <a:xfrm flipH="1">
            <a:off x="4114165" y="5221605"/>
            <a:ext cx="2289810" cy="423545"/>
          </a:xfrm>
          <a:prstGeom prst="rect">
            <a:avLst/>
          </a:prstGeom>
          <a:noFill/>
          <a:ln w="9525">
            <a:noFill/>
          </a:ln>
          <a:effectLst>
            <a:outerShdw sx="999" sy="999" algn="ctr" rotWithShape="0">
              <a:srgbClr val="000000"/>
            </a:outerShdw>
          </a:effectLst>
        </p:spPr>
        <p:txBody>
          <a:bodyPr wrap="square" anchor="t">
            <a:spAutoFit/>
          </a:bodyPr>
          <a:p>
            <a:pPr lvl="0" algn="ctr" fontAlgn="auto">
              <a:lnSpc>
                <a:spcPct val="120000"/>
              </a:lnSpc>
            </a:pPr>
            <a:r>
              <a:rPr lang="en-US" altLang="zh-CN" b="1" dirty="0">
                <a:solidFill>
                  <a:srgbClr val="404040"/>
                </a:solidFill>
                <a:latin typeface="Calibri" panose="020F0502020204030204" charset="0"/>
                <a:ea typeface="Calibri" panose="020F0502020204030204" charset="0"/>
                <a:cs typeface="Calibri" panose="020F0502020204030204" charset="0"/>
                <a:sym typeface="SimSun" panose="02010600030101010101" pitchFamily="2" charset="-122"/>
              </a:rPr>
              <a:t>Originally 13</a:t>
            </a:r>
            <a:endParaRPr lang="en-US" altLang="zh-CN" b="1" dirty="0">
              <a:solidFill>
                <a:srgbClr val="404040"/>
              </a:solidFill>
              <a:latin typeface="Calibri" panose="020F0502020204030204" charset="0"/>
              <a:ea typeface="Calibri" panose="020F0502020204030204" charset="0"/>
              <a:cs typeface="Calibri" panose="020F0502020204030204" charset="0"/>
              <a:sym typeface="SimSun" panose="02010600030101010101" pitchFamily="2" charset="-122"/>
            </a:endParaRPr>
          </a:p>
        </p:txBody>
      </p:sp>
      <p:sp>
        <p:nvSpPr>
          <p:cNvPr id="17" name="文本框 22"/>
          <p:cNvSpPr txBox="1"/>
          <p:nvPr/>
        </p:nvSpPr>
        <p:spPr>
          <a:xfrm flipH="1">
            <a:off x="6729095" y="3839845"/>
            <a:ext cx="2289810" cy="423545"/>
          </a:xfrm>
          <a:prstGeom prst="rect">
            <a:avLst/>
          </a:prstGeom>
          <a:noFill/>
          <a:ln w="9525">
            <a:noFill/>
          </a:ln>
          <a:effectLst>
            <a:outerShdw sx="999" sy="999" algn="ctr" rotWithShape="0">
              <a:srgbClr val="000000"/>
            </a:outerShdw>
          </a:effectLst>
        </p:spPr>
        <p:txBody>
          <a:bodyPr wrap="square" anchor="t">
            <a:spAutoFit/>
          </a:bodyPr>
          <a:p>
            <a:pPr lvl="0" algn="ctr" fontAlgn="auto">
              <a:lnSpc>
                <a:spcPct val="120000"/>
              </a:lnSpc>
            </a:pPr>
            <a:r>
              <a:rPr lang="en-US" altLang="zh-CN" b="1" dirty="0">
                <a:solidFill>
                  <a:srgbClr val="404040"/>
                </a:solidFill>
                <a:latin typeface="Calibri" panose="020F0502020204030204" charset="0"/>
                <a:ea typeface="Calibri" panose="020F0502020204030204" charset="0"/>
                <a:cs typeface="Calibri" panose="020F0502020204030204" charset="0"/>
                <a:sym typeface="SimSun" panose="02010600030101010101" pitchFamily="2" charset="-122"/>
              </a:rPr>
              <a:t>Region - 54 </a:t>
            </a:r>
            <a:endParaRPr lang="en-US" altLang="zh-CN" b="1" dirty="0">
              <a:solidFill>
                <a:srgbClr val="404040"/>
              </a:solidFill>
              <a:latin typeface="Calibri" panose="020F0502020204030204" charset="0"/>
              <a:ea typeface="Calibri" panose="020F0502020204030204" charset="0"/>
              <a:cs typeface="Calibri" panose="020F0502020204030204" charset="0"/>
              <a:sym typeface="SimSun" panose="02010600030101010101" pitchFamily="2" charset="-122"/>
            </a:endParaRPr>
          </a:p>
        </p:txBody>
      </p:sp>
      <p:sp>
        <p:nvSpPr>
          <p:cNvPr id="18" name="文本框 22"/>
          <p:cNvSpPr txBox="1"/>
          <p:nvPr/>
        </p:nvSpPr>
        <p:spPr>
          <a:xfrm flipH="1">
            <a:off x="9018905" y="3839845"/>
            <a:ext cx="2289810" cy="423545"/>
          </a:xfrm>
          <a:prstGeom prst="rect">
            <a:avLst/>
          </a:prstGeom>
          <a:noFill/>
          <a:ln w="9525">
            <a:noFill/>
          </a:ln>
          <a:effectLst>
            <a:outerShdw sx="999" sy="999" algn="ctr" rotWithShape="0">
              <a:srgbClr val="000000"/>
            </a:outerShdw>
          </a:effectLst>
        </p:spPr>
        <p:txBody>
          <a:bodyPr wrap="square" anchor="t">
            <a:spAutoFit/>
          </a:bodyPr>
          <a:p>
            <a:pPr lvl="0" algn="ctr" fontAlgn="auto">
              <a:lnSpc>
                <a:spcPct val="120000"/>
              </a:lnSpc>
            </a:pPr>
            <a:r>
              <a:rPr lang="en-US" altLang="zh-CN" b="1" dirty="0">
                <a:solidFill>
                  <a:srgbClr val="404040"/>
                </a:solidFill>
                <a:latin typeface="Calibri" panose="020F0502020204030204" charset="0"/>
                <a:ea typeface="Calibri" panose="020F0502020204030204" charset="0"/>
                <a:cs typeface="Calibri" panose="020F0502020204030204" charset="0"/>
                <a:sym typeface="SimSun" panose="02010600030101010101" pitchFamily="2" charset="-122"/>
              </a:rPr>
              <a:t>From 2015 - 2018</a:t>
            </a:r>
            <a:endParaRPr lang="en-US" altLang="zh-CN" b="1" dirty="0">
              <a:solidFill>
                <a:srgbClr val="404040"/>
              </a:solidFill>
              <a:latin typeface="Calibri" panose="020F0502020204030204" charset="0"/>
              <a:ea typeface="Calibri" panose="020F0502020204030204" charset="0"/>
              <a:cs typeface="Calibri" panose="020F0502020204030204" charset="0"/>
              <a:sym typeface="SimSun" panose="02010600030101010101" pitchFamily="2" charset="-122"/>
            </a:endParaRPr>
          </a:p>
        </p:txBody>
      </p:sp>
      <p:sp>
        <p:nvSpPr>
          <p:cNvPr id="20" name="文本框 20"/>
          <p:cNvSpPr txBox="1"/>
          <p:nvPr/>
        </p:nvSpPr>
        <p:spPr>
          <a:xfrm flipH="1">
            <a:off x="6899275" y="4495165"/>
            <a:ext cx="2091055" cy="368300"/>
          </a:xfrm>
          <a:prstGeom prst="rect">
            <a:avLst/>
          </a:prstGeom>
          <a:solidFill>
            <a:srgbClr val="5E2620"/>
          </a:solidFill>
          <a:ln w="9525">
            <a:noFill/>
            <a:miter/>
          </a:ln>
          <a:effectLst>
            <a:outerShdw sx="999" sy="999" algn="ctr" rotWithShape="0">
              <a:srgbClr val="000000"/>
            </a:outerShdw>
          </a:effectLst>
        </p:spPr>
        <p:txBody>
          <a:bodyPr wrap="square" rtlCol="0" anchor="t">
            <a:spAutoFit/>
          </a:bodyPr>
          <a:p>
            <a:pPr lvl="0" algn="ctr"/>
            <a:r>
              <a:rPr lang="en-US" altLang="zh-CN" dirty="0">
                <a:solidFill>
                  <a:schemeClr val="bg1"/>
                </a:solidFill>
                <a:latin typeface="Calibri" panose="020F0502020204030204" charset="0"/>
                <a:ea typeface="Calibri" panose="020F0502020204030204" charset="0"/>
                <a:cs typeface="Calibri" panose="020F0502020204030204" charset="0"/>
                <a:sym typeface="Arial" panose="020B0604020202020204" pitchFamily="34" charset="0"/>
              </a:rPr>
              <a:t>Sample Size of Each</a:t>
            </a:r>
            <a:endParaRPr lang="en-US" altLang="zh-CN" dirty="0">
              <a:solidFill>
                <a:schemeClr val="bg1"/>
              </a:solidFill>
              <a:latin typeface="Calibri" panose="020F0502020204030204" charset="0"/>
              <a:ea typeface="Calibri" panose="020F0502020204030204" charset="0"/>
              <a:cs typeface="Calibri" panose="020F0502020204030204" charset="0"/>
              <a:sym typeface="Arial" panose="020B0604020202020204" pitchFamily="34" charset="0"/>
            </a:endParaRPr>
          </a:p>
        </p:txBody>
      </p:sp>
      <p:sp>
        <p:nvSpPr>
          <p:cNvPr id="21" name="文本框 22"/>
          <p:cNvSpPr txBox="1"/>
          <p:nvPr/>
        </p:nvSpPr>
        <p:spPr>
          <a:xfrm flipH="1">
            <a:off x="6788150" y="5224780"/>
            <a:ext cx="3121660" cy="423545"/>
          </a:xfrm>
          <a:prstGeom prst="rect">
            <a:avLst/>
          </a:prstGeom>
          <a:solidFill>
            <a:schemeClr val="bg1">
              <a:lumMod val="75000"/>
            </a:schemeClr>
          </a:solidFill>
          <a:ln w="9525">
            <a:noFill/>
          </a:ln>
          <a:effectLst>
            <a:outerShdw sx="999" sy="999" algn="ctr" rotWithShape="0">
              <a:srgbClr val="000000"/>
            </a:outerShdw>
          </a:effectLst>
        </p:spPr>
        <p:txBody>
          <a:bodyPr wrap="square" anchor="t">
            <a:spAutoFit/>
          </a:bodyPr>
          <a:p>
            <a:pPr lvl="0" algn="ctr" fontAlgn="auto">
              <a:lnSpc>
                <a:spcPct val="120000"/>
              </a:lnSpc>
            </a:pPr>
            <a:r>
              <a:rPr lang="en-US" altLang="zh-CN" b="1" dirty="0">
                <a:solidFill>
                  <a:srgbClr val="404040"/>
                </a:solidFill>
                <a:latin typeface="Calibri" panose="020F0502020204030204" charset="0"/>
                <a:ea typeface="Calibri" panose="020F0502020204030204" charset="0"/>
                <a:cs typeface="Calibri" panose="020F0502020204030204" charset="0"/>
                <a:sym typeface="SimSun" panose="02010600030101010101" pitchFamily="2" charset="-122"/>
              </a:rPr>
              <a:t>338 Each except one Region </a:t>
            </a:r>
            <a:endParaRPr lang="en-US" altLang="zh-CN" b="1" dirty="0">
              <a:solidFill>
                <a:srgbClr val="404040"/>
              </a:solidFill>
              <a:latin typeface="Calibri" panose="020F0502020204030204" charset="0"/>
              <a:ea typeface="Calibri" panose="020F0502020204030204" charset="0"/>
              <a:cs typeface="Calibri" panose="020F0502020204030204" charset="0"/>
              <a:sym typeface="SimSun" panose="02010600030101010101" pitchFamily="2" charset="-122"/>
            </a:endParaRPr>
          </a:p>
        </p:txBody>
      </p:sp>
      <p:sp>
        <p:nvSpPr>
          <p:cNvPr id="22" name="矩形 7"/>
          <p:cNvSpPr/>
          <p:nvPr/>
        </p:nvSpPr>
        <p:spPr>
          <a:xfrm>
            <a:off x="848995" y="415290"/>
            <a:ext cx="3725545" cy="1254760"/>
          </a:xfrm>
          <a:prstGeom prst="rect">
            <a:avLst/>
          </a:prstGeom>
          <a:solidFill>
            <a:srgbClr val="5E26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Calibri" panose="020F0502020204030204" charset="0"/>
              <a:cs typeface="Calibri" panose="020F0502020204030204" charset="0"/>
            </a:endParaRPr>
          </a:p>
        </p:txBody>
      </p:sp>
      <p:sp>
        <p:nvSpPr>
          <p:cNvPr id="24" name="文本框 20"/>
          <p:cNvSpPr txBox="1"/>
          <p:nvPr/>
        </p:nvSpPr>
        <p:spPr>
          <a:xfrm flipH="1">
            <a:off x="974090" y="615950"/>
            <a:ext cx="3381375" cy="645160"/>
          </a:xfrm>
          <a:prstGeom prst="rect">
            <a:avLst/>
          </a:prstGeom>
          <a:noFill/>
          <a:ln w="9525">
            <a:noFill/>
          </a:ln>
          <a:effectLst>
            <a:outerShdw sx="999" sy="999" algn="ctr" rotWithShape="0">
              <a:srgbClr val="000000"/>
            </a:outerShdw>
          </a:effectLst>
        </p:spPr>
        <p:txBody>
          <a:bodyPr wrap="square" anchor="t">
            <a:spAutoFit/>
          </a:bodyPr>
          <a:p>
            <a:pPr lvl="0"/>
            <a:r>
              <a:rPr lang="en-US" altLang="zh-CN" sz="3600">
                <a:solidFill>
                  <a:schemeClr val="bg1"/>
                </a:solidFill>
                <a:latin typeface="Calibri" panose="020F0502020204030204" charset="0"/>
                <a:ea typeface="Calibri" panose="020F0502020204030204" charset="0"/>
                <a:cs typeface="Calibri" panose="020F0502020204030204" charset="0"/>
                <a:sym typeface="Arial" panose="020B0604020202020204" pitchFamily="34" charset="0"/>
              </a:rPr>
              <a:t>Exploring Data:</a:t>
            </a:r>
            <a:endParaRPr lang="en-US" altLang="zh-CN" sz="3600">
              <a:solidFill>
                <a:schemeClr val="bg1"/>
              </a:solidFill>
              <a:latin typeface="Calibri" panose="020F0502020204030204" charset="0"/>
              <a:ea typeface="Calibri" panose="020F0502020204030204" charset="0"/>
              <a:cs typeface="Calibri" panose="020F0502020204030204" charset="0"/>
              <a:sym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25"/>
          <p:cNvSpPr txBox="1"/>
          <p:nvPr/>
        </p:nvSpPr>
        <p:spPr>
          <a:xfrm flipH="1">
            <a:off x="3266440" y="3649345"/>
            <a:ext cx="5410200" cy="521970"/>
          </a:xfrm>
          <a:prstGeom prst="rect">
            <a:avLst/>
          </a:prstGeom>
          <a:noFill/>
        </p:spPr>
        <p:txBody>
          <a:bodyPr wrap="square" rtlCol="0">
            <a:spAutoFit/>
            <a:scene3d>
              <a:camera prst="orthographicFront"/>
              <a:lightRig rig="threePt" dir="t"/>
            </a:scene3d>
          </a:bodyPr>
          <a:lstStyle/>
          <a:p>
            <a:pPr lvl="0" algn="ctr" fontAlgn="base"/>
            <a:r>
              <a:rPr lang="en-US" altLang="zh-CN" sz="2800" strike="noStrike" noProof="1">
                <a:solidFill>
                  <a:schemeClr val="tx1"/>
                </a:solidFill>
                <a:effectLst/>
                <a:latin typeface="Calibri" panose="020F0502020204030204" charset="0"/>
                <a:ea typeface="Calibri" panose="020F0502020204030204" charset="0"/>
                <a:cs typeface="Calibri" panose="020F0502020204030204" charset="0"/>
                <a:sym typeface="Microsoft YaHei" panose="020B0503020204020204" charset="-122"/>
              </a:rPr>
              <a:t>IV - Region, DV - Total Volume</a:t>
            </a:r>
            <a:endParaRPr lang="en-US" altLang="zh-CN" sz="2800" strike="noStrike" noProof="1">
              <a:solidFill>
                <a:schemeClr val="tx1"/>
              </a:solidFill>
              <a:effectLst/>
              <a:latin typeface="Calibri" panose="020F0502020204030204" charset="0"/>
              <a:ea typeface="Calibri" panose="020F0502020204030204" charset="0"/>
              <a:cs typeface="Calibri" panose="020F0502020204030204" charset="0"/>
              <a:sym typeface="Microsoft YaHei" panose="020B0503020204020204" charset="-122"/>
            </a:endParaRPr>
          </a:p>
        </p:txBody>
      </p:sp>
      <p:sp>
        <p:nvSpPr>
          <p:cNvPr id="6" name="圆角矩形 5"/>
          <p:cNvSpPr/>
          <p:nvPr/>
        </p:nvSpPr>
        <p:spPr>
          <a:xfrm>
            <a:off x="4824095" y="1009650"/>
            <a:ext cx="2294255" cy="2243455"/>
          </a:xfrm>
          <a:prstGeom prst="roundRect">
            <a:avLst>
              <a:gd name="adj" fmla="val 50000"/>
            </a:avLst>
          </a:prstGeom>
          <a:solidFill>
            <a:srgbClr val="5E26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charset="0"/>
              <a:cs typeface="Calibri" panose="020F0502020204030204" charset="0"/>
            </a:endParaRPr>
          </a:p>
        </p:txBody>
      </p:sp>
      <p:sp>
        <p:nvSpPr>
          <p:cNvPr id="2" name="Text Box 1"/>
          <p:cNvSpPr txBox="1"/>
          <p:nvPr/>
        </p:nvSpPr>
        <p:spPr>
          <a:xfrm>
            <a:off x="4921885" y="1716405"/>
            <a:ext cx="2098040" cy="829945"/>
          </a:xfrm>
          <a:prstGeom prst="rect">
            <a:avLst/>
          </a:prstGeom>
          <a:noFill/>
        </p:spPr>
        <p:txBody>
          <a:bodyPr wrap="square" rtlCol="0">
            <a:spAutoFit/>
          </a:bodyPr>
          <a:p>
            <a:pPr algn="ctr"/>
            <a:r>
              <a:rPr lang="en-US" sz="2400" b="1">
                <a:solidFill>
                  <a:schemeClr val="bg1"/>
                </a:solidFill>
              </a:rPr>
              <a:t>Analysis of Data (1)</a:t>
            </a:r>
            <a:endParaRPr lang="en-US" sz="2400" b="1">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4516</Words>
  <Application>WPS Presentation</Application>
  <PresentationFormat>宽屏</PresentationFormat>
  <Paragraphs>191</Paragraphs>
  <Slides>26</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Arial</vt:lpstr>
      <vt:lpstr>SimSun</vt:lpstr>
      <vt:lpstr>Wingdings</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PP</dc:creator>
  <cp:lastModifiedBy>rose</cp:lastModifiedBy>
  <cp:revision>66</cp:revision>
  <dcterms:created xsi:type="dcterms:W3CDTF">2017-11-14T07:10:00Z</dcterms:created>
  <dcterms:modified xsi:type="dcterms:W3CDTF">2023-04-20T02:29:28Z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1033-11.2.0.11536</vt:lpwstr>
  </property>
  <property fmtid="{D5CDD505-2E9C-101B-9397-08002B2CF9AE}" pid="3" name="ICV">
    <vt:lpwstr>FD8A22FF7A1349BABC9D9F13C8E39AEE</vt:lpwstr>
  </property>
</Properties>
</file>