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0" r:id="rId2"/>
    <p:sldId id="267" r:id="rId3"/>
    <p:sldId id="271" r:id="rId4"/>
    <p:sldId id="273" r:id="rId5"/>
    <p:sldId id="275" r:id="rId6"/>
    <p:sldId id="28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BAA"/>
    <a:srgbClr val="A9998F"/>
    <a:srgbClr val="E4603A"/>
    <a:srgbClr val="F6862A"/>
    <a:srgbClr val="F57E1B"/>
    <a:srgbClr val="D6A300"/>
    <a:srgbClr val="F1C72B"/>
    <a:srgbClr val="FCF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3" autoAdjust="0"/>
    <p:restoredTop sz="76719" autoAdjust="0"/>
  </p:normalViewPr>
  <p:slideViewPr>
    <p:cSldViewPr>
      <p:cViewPr>
        <p:scale>
          <a:sx n="70" d="100"/>
          <a:sy n="70" d="100"/>
        </p:scale>
        <p:origin x="992" y="3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0D0159-0463-4457-BA5E-35F1CBFC0643}" type="datetimeFigureOut">
              <a:rPr lang="en-GB" smtClean="0"/>
              <a:t>29/03/2017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98FBF1-13C4-4343-83DD-C927DF31F5B3}" type="slidenum">
              <a:rPr lang="en-GB" smtClean="0"/>
              <a:t>‹#›</a:t>
            </a:fld>
            <a:endParaRPr lang="en-GB"/>
          </a:p>
        </p:txBody>
      </p:sp>
    </p:spTree>
    <p:extLst>
      <p:ext uri="{BB962C8B-B14F-4D97-AF65-F5344CB8AC3E}">
        <p14:creationId xmlns:p14="http://schemas.microsoft.com/office/powerpoint/2010/main" val="397520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Would like to have</a:t>
            </a:r>
            <a:r>
              <a:rPr lang="en-GB" baseline="0" dirty="0" smtClean="0"/>
              <a:t> one in each department</a:t>
            </a:r>
          </a:p>
          <a:p>
            <a:r>
              <a:rPr lang="en-GB" dirty="0" smtClean="0"/>
              <a:t>Ask them</a:t>
            </a:r>
            <a:r>
              <a:rPr lang="en-GB" baseline="0" dirty="0" smtClean="0"/>
              <a:t> to deliver training which has been tailored to the </a:t>
            </a:r>
            <a:r>
              <a:rPr lang="en-GB" baseline="0" dirty="0" smtClean="0"/>
              <a:t>discipline</a:t>
            </a:r>
          </a:p>
          <a:p>
            <a:r>
              <a:rPr lang="en-GB" dirty="0" smtClean="0"/>
              <a:t>Developing discipline-specific RDM knowledge</a:t>
            </a:r>
          </a:p>
          <a:p>
            <a:r>
              <a:rPr lang="en-GB" dirty="0" smtClean="0"/>
              <a:t>Improving knowledge exchange across the University</a:t>
            </a:r>
          </a:p>
          <a:p>
            <a:r>
              <a:rPr lang="en-GB" dirty="0" smtClean="0"/>
              <a:t>Increasing the amount of RDM advocacy taking place</a:t>
            </a:r>
          </a:p>
          <a:p>
            <a:endParaRPr lang="en-GB" dirty="0"/>
          </a:p>
        </p:txBody>
      </p:sp>
      <p:sp>
        <p:nvSpPr>
          <p:cNvPr id="4" name="Slide Number Placeholder 3"/>
          <p:cNvSpPr>
            <a:spLocks noGrp="1"/>
          </p:cNvSpPr>
          <p:nvPr>
            <p:ph type="sldNum" sz="quarter" idx="10"/>
          </p:nvPr>
        </p:nvSpPr>
        <p:spPr/>
        <p:txBody>
          <a:bodyPr/>
          <a:lstStyle/>
          <a:p>
            <a:fld id="{D398FBF1-13C4-4343-83DD-C927DF31F5B3}" type="slidenum">
              <a:rPr lang="en-GB" smtClean="0"/>
              <a:t>2</a:t>
            </a:fld>
            <a:endParaRPr lang="en-GB"/>
          </a:p>
        </p:txBody>
      </p:sp>
    </p:spTree>
    <p:extLst>
      <p:ext uri="{BB962C8B-B14F-4D97-AF65-F5344CB8AC3E}">
        <p14:creationId xmlns:p14="http://schemas.microsoft.com/office/powerpoint/2010/main" val="26530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except for A&amp;H</a:t>
            </a:r>
          </a:p>
          <a:p>
            <a:endParaRPr lang="en-GB" dirty="0" smtClean="0"/>
          </a:p>
          <a:p>
            <a:r>
              <a:rPr lang="en-GB" dirty="0" smtClean="0"/>
              <a:t>Strong bias towards life</a:t>
            </a:r>
            <a:r>
              <a:rPr lang="en-GB" baseline="0" dirty="0" smtClean="0"/>
              <a:t> sciences </a:t>
            </a:r>
            <a:r>
              <a:rPr lang="mr-IN" baseline="0" dirty="0" smtClean="0"/>
              <a:t>–</a:t>
            </a:r>
            <a:r>
              <a:rPr lang="en-GB" baseline="0" dirty="0" smtClean="0"/>
              <a:t> reflecting where we get most engagement generally</a:t>
            </a:r>
          </a:p>
          <a:p>
            <a:endParaRPr lang="en-GB" baseline="0" dirty="0" smtClean="0"/>
          </a:p>
          <a:p>
            <a:r>
              <a:rPr lang="en-GB" baseline="0" dirty="0" smtClean="0"/>
              <a:t>Some schools with multiple champions, </a:t>
            </a:r>
            <a:r>
              <a:rPr lang="en-GB" baseline="0" dirty="0" err="1" smtClean="0"/>
              <a:t>egs</a:t>
            </a:r>
            <a:r>
              <a:rPr lang="en-GB" baseline="0" dirty="0" smtClean="0"/>
              <a:t> of support staff working with researchers and combinations of junior and senior researchers </a:t>
            </a:r>
          </a:p>
          <a:p>
            <a:endParaRPr lang="en-GB" baseline="0" dirty="0" smtClean="0"/>
          </a:p>
          <a:p>
            <a:r>
              <a:rPr lang="en-GB" dirty="0" smtClean="0"/>
              <a:t>46% Postdocs, mostly academics</a:t>
            </a:r>
            <a:endParaRPr lang="en-GB" dirty="0"/>
          </a:p>
        </p:txBody>
      </p:sp>
      <p:sp>
        <p:nvSpPr>
          <p:cNvPr id="4" name="Slide Number Placeholder 3"/>
          <p:cNvSpPr>
            <a:spLocks noGrp="1"/>
          </p:cNvSpPr>
          <p:nvPr>
            <p:ph type="sldNum" sz="quarter" idx="10"/>
          </p:nvPr>
        </p:nvSpPr>
        <p:spPr/>
        <p:txBody>
          <a:bodyPr/>
          <a:lstStyle/>
          <a:p>
            <a:fld id="{D398FBF1-13C4-4343-83DD-C927DF31F5B3}" type="slidenum">
              <a:rPr lang="en-GB" smtClean="0"/>
              <a:t>3</a:t>
            </a:fld>
            <a:endParaRPr lang="en-GB"/>
          </a:p>
        </p:txBody>
      </p:sp>
    </p:spTree>
    <p:extLst>
      <p:ext uri="{BB962C8B-B14F-4D97-AF65-F5344CB8AC3E}">
        <p14:creationId xmlns:p14="http://schemas.microsoft.com/office/powerpoint/2010/main" val="39073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Initial welcome meetings were held in December 2016, across two sites to make them as accessible as possible, and were attended by 33 Champions and supporting librarians.</a:t>
            </a:r>
          </a:p>
          <a:p>
            <a:r>
              <a:rPr lang="en-GB" sz="1200" kern="1200" dirty="0" smtClean="0">
                <a:solidFill>
                  <a:schemeClr val="tx1"/>
                </a:solidFill>
                <a:effectLst/>
                <a:latin typeface="+mn-lt"/>
                <a:ea typeface="+mn-ea"/>
                <a:cs typeface="+mn-cs"/>
              </a:rPr>
              <a:t>Introduced Champions to our expectations from them, the support available to them and presented the template workshop</a:t>
            </a:r>
          </a:p>
          <a:p>
            <a:r>
              <a:rPr lang="en-GB" sz="1200" kern="1200" dirty="0" smtClean="0">
                <a:solidFill>
                  <a:schemeClr val="tx1"/>
                </a:solidFill>
                <a:effectLst/>
                <a:latin typeface="+mn-lt"/>
                <a:ea typeface="+mn-ea"/>
                <a:cs typeface="+mn-cs"/>
              </a:rPr>
              <a:t>We also demonstrated our Data Champions website with profiles pre-populated for the support staff involved to encourage the Champions to create their own profile. </a:t>
            </a:r>
          </a:p>
          <a:p>
            <a:r>
              <a:rPr lang="en-GB" sz="1200" kern="1200" dirty="0" smtClean="0">
                <a:solidFill>
                  <a:schemeClr val="tx1"/>
                </a:solidFill>
                <a:effectLst/>
                <a:latin typeface="+mn-lt"/>
                <a:ea typeface="+mn-ea"/>
                <a:cs typeface="+mn-cs"/>
              </a:rPr>
              <a:t>Informal with a break for lunch, and time for discussions and networking</a:t>
            </a:r>
            <a:r>
              <a:rPr lang="en-GB" sz="1200" kern="1200" baseline="0" dirty="0" smtClean="0">
                <a:solidFill>
                  <a:schemeClr val="tx1"/>
                </a:solidFill>
                <a:effectLst/>
                <a:latin typeface="+mn-lt"/>
                <a:ea typeface="+mn-ea"/>
                <a:cs typeface="+mn-cs"/>
              </a:rPr>
              <a:t> </a:t>
            </a:r>
            <a:r>
              <a:rPr lang="mr-IN" sz="1200" kern="1200" baseline="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important for community development</a:t>
            </a:r>
          </a:p>
          <a:p>
            <a:r>
              <a:rPr lang="en-GB" sz="1200" kern="1200" dirty="0" smtClean="0">
                <a:solidFill>
                  <a:schemeClr val="tx1"/>
                </a:solidFill>
                <a:effectLst/>
                <a:latin typeface="+mn-lt"/>
                <a:ea typeface="+mn-ea"/>
                <a:cs typeface="+mn-cs"/>
              </a:rPr>
              <a:t>The Data Champions suggested many ideas at the meetings, leading to conversations in person, over email and on Twitter (#datachampcam) in the following weeks that helped to build a sense of community and purpose. </a:t>
            </a:r>
          </a:p>
          <a:p>
            <a:r>
              <a:rPr lang="en-GB" sz="1200" kern="1200" dirty="0" smtClean="0">
                <a:solidFill>
                  <a:schemeClr val="tx1"/>
                </a:solidFill>
                <a:effectLst/>
                <a:latin typeface="+mn-lt"/>
                <a:ea typeface="+mn-ea"/>
                <a:cs typeface="+mn-cs"/>
              </a:rPr>
              <a:t>Wide variety in the Champions’ confidence and willingness to engage. We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have also suggested smaller scale advocacy to help build the Champions’ confidence, such as a briefing session for their research group.  </a:t>
            </a:r>
          </a:p>
          <a:p>
            <a:r>
              <a:rPr lang="en-GB" sz="1200" kern="1200" dirty="0" smtClean="0">
                <a:solidFill>
                  <a:schemeClr val="tx1"/>
                </a:solidFill>
                <a:effectLst/>
                <a:latin typeface="+mn-lt"/>
                <a:ea typeface="+mn-ea"/>
                <a:cs typeface="+mn-cs"/>
              </a:rPr>
              <a:t>A space was created for the Data Champions in the institutional virtual learning environment (VLE) where presentations can be shared, news posted, and there is a forum for discussion.  </a:t>
            </a:r>
          </a:p>
          <a:p>
            <a:r>
              <a:rPr lang="en-GB" sz="1200" kern="1200" dirty="0" smtClean="0">
                <a:solidFill>
                  <a:schemeClr val="tx1"/>
                </a:solidFill>
                <a:effectLst/>
                <a:latin typeface="+mn-lt"/>
                <a:ea typeface="+mn-ea"/>
                <a:cs typeface="+mn-cs"/>
              </a:rPr>
              <a:t>In addition to the VLE site there is a Data Champions email list which is used to advertise relevant events and opportunities and upcoming training and meetings for Data Champions. We have also created a Twitter hashtag (#datachampcam) for the group which is gradually being adopted and is useful as Twitter is a space already used by many of our Champions. It is quite hard to determine how useful these electronic spaces are as they may be frequented by ‘lurkers’ who are not confident enough to offer their own views but are still learning.</a:t>
            </a:r>
          </a:p>
          <a:p>
            <a:endParaRPr lang="en-GB" dirty="0"/>
          </a:p>
        </p:txBody>
      </p:sp>
      <p:sp>
        <p:nvSpPr>
          <p:cNvPr id="4" name="Slide Number Placeholder 3"/>
          <p:cNvSpPr>
            <a:spLocks noGrp="1"/>
          </p:cNvSpPr>
          <p:nvPr>
            <p:ph type="sldNum" sz="quarter" idx="10"/>
          </p:nvPr>
        </p:nvSpPr>
        <p:spPr/>
        <p:txBody>
          <a:bodyPr/>
          <a:lstStyle/>
          <a:p>
            <a:fld id="{D398FBF1-13C4-4343-83DD-C927DF31F5B3}" type="slidenum">
              <a:rPr lang="en-GB" smtClean="0"/>
              <a:t>4</a:t>
            </a:fld>
            <a:endParaRPr lang="en-GB"/>
          </a:p>
        </p:txBody>
      </p:sp>
    </p:spTree>
    <p:extLst>
      <p:ext uri="{BB962C8B-B14F-4D97-AF65-F5344CB8AC3E}">
        <p14:creationId xmlns:p14="http://schemas.microsoft.com/office/powerpoint/2010/main" val="150847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GB" sz="1200" dirty="0" smtClean="0"/>
              <a:t>Talks to research groups</a:t>
            </a:r>
          </a:p>
          <a:p>
            <a:pPr lvl="0">
              <a:lnSpc>
                <a:spcPct val="150000"/>
              </a:lnSpc>
            </a:pPr>
            <a:r>
              <a:rPr lang="en-GB" sz="1200" dirty="0" smtClean="0"/>
              <a:t>A training needs analysis for the department</a:t>
            </a:r>
          </a:p>
          <a:p>
            <a:pPr lvl="0">
              <a:lnSpc>
                <a:spcPct val="150000"/>
              </a:lnSpc>
            </a:pPr>
            <a:r>
              <a:rPr lang="en-GB" sz="1200" dirty="0" smtClean="0"/>
              <a:t>A sub-group being formed in Engineering </a:t>
            </a:r>
          </a:p>
          <a:p>
            <a:pPr lvl="0">
              <a:lnSpc>
                <a:spcPct val="150000"/>
              </a:lnSpc>
            </a:pPr>
            <a:r>
              <a:rPr lang="en-GB" sz="1200" dirty="0" smtClean="0"/>
              <a:t>Advertising via departmental newsletters</a:t>
            </a:r>
            <a:endParaRPr lang="en-GB" sz="1200" dirty="0" smtClean="0"/>
          </a:p>
        </p:txBody>
      </p:sp>
      <p:sp>
        <p:nvSpPr>
          <p:cNvPr id="4" name="Slide Number Placeholder 3"/>
          <p:cNvSpPr>
            <a:spLocks noGrp="1"/>
          </p:cNvSpPr>
          <p:nvPr>
            <p:ph type="sldNum" sz="quarter" idx="10"/>
          </p:nvPr>
        </p:nvSpPr>
        <p:spPr/>
        <p:txBody>
          <a:bodyPr/>
          <a:lstStyle/>
          <a:p>
            <a:fld id="{D398FBF1-13C4-4343-83DD-C927DF31F5B3}" type="slidenum">
              <a:rPr lang="en-GB" smtClean="0"/>
              <a:t>5</a:t>
            </a:fld>
            <a:endParaRPr lang="en-GB"/>
          </a:p>
        </p:txBody>
      </p:sp>
    </p:spTree>
    <p:extLst>
      <p:ext uri="{BB962C8B-B14F-4D97-AF65-F5344CB8AC3E}">
        <p14:creationId xmlns:p14="http://schemas.microsoft.com/office/powerpoint/2010/main" val="1877507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GB" sz="1200" dirty="0" smtClean="0"/>
              <a:t>Talks to research groups</a:t>
            </a:r>
          </a:p>
          <a:p>
            <a:pPr lvl="0">
              <a:lnSpc>
                <a:spcPct val="150000"/>
              </a:lnSpc>
            </a:pPr>
            <a:r>
              <a:rPr lang="en-GB" sz="1200" dirty="0" smtClean="0"/>
              <a:t>A training needs analysis for the department</a:t>
            </a:r>
          </a:p>
          <a:p>
            <a:pPr lvl="0">
              <a:lnSpc>
                <a:spcPct val="150000"/>
              </a:lnSpc>
            </a:pPr>
            <a:r>
              <a:rPr lang="en-GB" sz="1200" dirty="0" smtClean="0"/>
              <a:t>A sub-group being formed in Engineering </a:t>
            </a:r>
          </a:p>
          <a:p>
            <a:pPr lvl="0">
              <a:lnSpc>
                <a:spcPct val="150000"/>
              </a:lnSpc>
            </a:pPr>
            <a:r>
              <a:rPr lang="en-GB" sz="1200" dirty="0" smtClean="0"/>
              <a:t>Advertising via departmental newsletters</a:t>
            </a:r>
            <a:endParaRPr lang="en-GB" sz="1200" dirty="0" smtClean="0"/>
          </a:p>
        </p:txBody>
      </p:sp>
      <p:sp>
        <p:nvSpPr>
          <p:cNvPr id="4" name="Slide Number Placeholder 3"/>
          <p:cNvSpPr>
            <a:spLocks noGrp="1"/>
          </p:cNvSpPr>
          <p:nvPr>
            <p:ph type="sldNum" sz="quarter" idx="10"/>
          </p:nvPr>
        </p:nvSpPr>
        <p:spPr/>
        <p:txBody>
          <a:bodyPr/>
          <a:lstStyle/>
          <a:p>
            <a:fld id="{D398FBF1-13C4-4343-83DD-C927DF31F5B3}" type="slidenum">
              <a:rPr lang="en-GB" smtClean="0"/>
              <a:t>6</a:t>
            </a:fld>
            <a:endParaRPr lang="en-GB"/>
          </a:p>
        </p:txBody>
      </p:sp>
    </p:spTree>
    <p:extLst>
      <p:ext uri="{BB962C8B-B14F-4D97-AF65-F5344CB8AC3E}">
        <p14:creationId xmlns:p14="http://schemas.microsoft.com/office/powerpoint/2010/main" val="92071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060848"/>
            <a:ext cx="7772400" cy="1470025"/>
          </a:xfrm>
        </p:spPr>
        <p:txBody>
          <a:bodyPr/>
          <a:lstStyle/>
          <a:p>
            <a:r>
              <a:rPr lang="en-US" smtClean="0"/>
              <a:t>Click to edit Master title style</a:t>
            </a:r>
            <a:endParaRPr lang="en-GB" dirty="0"/>
          </a:p>
        </p:txBody>
      </p:sp>
      <p:sp>
        <p:nvSpPr>
          <p:cNvPr id="3" name="Subtitle 2"/>
          <p:cNvSpPr>
            <a:spLocks noGrp="1"/>
          </p:cNvSpPr>
          <p:nvPr>
            <p:ph type="subTitle" idx="1" hasCustomPrompt="1"/>
          </p:nvPr>
        </p:nvSpPr>
        <p:spPr>
          <a:xfrm>
            <a:off x="1371600" y="4077072"/>
            <a:ext cx="6400800" cy="1631032"/>
          </a:xfrm>
        </p:spPr>
        <p:txBody>
          <a:bodyPr>
            <a:normAutofit/>
          </a:bodyPr>
          <a:lstStyle>
            <a:lvl1pPr marL="0" indent="0" algn="l">
              <a:buNone/>
              <a:defRPr sz="1600" b="0" i="0" baseline="0">
                <a:solidFill>
                  <a:schemeClr val="tx1">
                    <a:tint val="75000"/>
                  </a:schemeClr>
                </a:solidFill>
                <a:latin typeface="Calibri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Presented by </a:t>
            </a:r>
            <a:r>
              <a:rPr lang="en-US" dirty="0" err="1" smtClean="0"/>
              <a:t>Dr</a:t>
            </a:r>
            <a:r>
              <a:rPr lang="en-US" dirty="0" smtClean="0"/>
              <a:t> XXXXX, </a:t>
            </a:r>
            <a:r>
              <a:rPr lang="en-US" dirty="0" err="1" smtClean="0"/>
              <a:t>Dr</a:t>
            </a:r>
            <a:r>
              <a:rPr lang="en-US" dirty="0" smtClean="0"/>
              <a:t> XXXXX and Wing Commander XXXXX</a:t>
            </a:r>
          </a:p>
          <a:p>
            <a:r>
              <a:rPr lang="en-US" dirty="0" smtClean="0"/>
              <a:t>at the Department of Nice Academics</a:t>
            </a:r>
          </a:p>
          <a:p>
            <a:r>
              <a:rPr lang="en-US" dirty="0" smtClean="0"/>
              <a:t>Someday </a:t>
            </a:r>
            <a:r>
              <a:rPr lang="en-US" dirty="0" err="1" smtClean="0"/>
              <a:t>XXth</a:t>
            </a:r>
            <a:r>
              <a:rPr lang="en-US" dirty="0" smtClean="0"/>
              <a:t> </a:t>
            </a:r>
            <a:r>
              <a:rPr lang="en-US" dirty="0" err="1" smtClean="0"/>
              <a:t>Monthuary</a:t>
            </a:r>
            <a:endParaRPr lang="en-GB" dirty="0"/>
          </a:p>
        </p:txBody>
      </p:sp>
      <p:grpSp>
        <p:nvGrpSpPr>
          <p:cNvPr id="19" name="Group 18"/>
          <p:cNvGrpSpPr/>
          <p:nvPr/>
        </p:nvGrpSpPr>
        <p:grpSpPr>
          <a:xfrm>
            <a:off x="541218" y="6235027"/>
            <a:ext cx="8034611" cy="421453"/>
            <a:chOff x="541218" y="6235027"/>
            <a:chExt cx="8034611" cy="421453"/>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218" y="6235027"/>
              <a:ext cx="2027438" cy="421453"/>
            </a:xfrm>
            <a:prstGeom prst="rect">
              <a:avLst/>
            </a:prstGeom>
          </p:spPr>
        </p:pic>
        <p:sp>
          <p:nvSpPr>
            <p:cNvPr id="10" name="Rounded Rectangle 9"/>
            <p:cNvSpPr/>
            <p:nvPr userDrawn="1"/>
          </p:nvSpPr>
          <p:spPr>
            <a:xfrm>
              <a:off x="3245819" y="6265733"/>
              <a:ext cx="3528392" cy="360040"/>
            </a:xfrm>
            <a:prstGeom prst="roundRect">
              <a:avLst/>
            </a:prstGeom>
            <a:solidFill>
              <a:srgbClr val="4CA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0" i="0" dirty="0" smtClean="0">
                  <a:latin typeface="Calibri Regular" charset="0"/>
                </a:rPr>
                <a:t>Office of Scholarly Communication</a:t>
              </a:r>
              <a:endParaRPr lang="en-GB" sz="1600" b="0" i="0" dirty="0">
                <a:latin typeface="Calibri Regular"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1374" y="6248095"/>
              <a:ext cx="1124455" cy="395316"/>
            </a:xfrm>
            <a:prstGeom prst="rect">
              <a:avLst/>
            </a:prstGeom>
          </p:spPr>
        </p:pic>
      </p:grpSp>
      <p:grpSp>
        <p:nvGrpSpPr>
          <p:cNvPr id="9" name="Group 8"/>
          <p:cNvGrpSpPr/>
          <p:nvPr userDrawn="1"/>
        </p:nvGrpSpPr>
        <p:grpSpPr>
          <a:xfrm>
            <a:off x="541218" y="6235027"/>
            <a:ext cx="8034611" cy="421453"/>
            <a:chOff x="541218" y="6235027"/>
            <a:chExt cx="8034611" cy="421453"/>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218" y="6235027"/>
              <a:ext cx="2027438" cy="421453"/>
            </a:xfrm>
            <a:prstGeom prst="rect">
              <a:avLst/>
            </a:prstGeom>
          </p:spPr>
        </p:pic>
        <p:sp>
          <p:nvSpPr>
            <p:cNvPr id="12" name="Rounded Rectangle 11"/>
            <p:cNvSpPr/>
            <p:nvPr userDrawn="1"/>
          </p:nvSpPr>
          <p:spPr>
            <a:xfrm>
              <a:off x="3245819" y="6265733"/>
              <a:ext cx="3528392" cy="360040"/>
            </a:xfrm>
            <a:prstGeom prst="roundRect">
              <a:avLst/>
            </a:prstGeom>
            <a:solidFill>
              <a:srgbClr val="4CA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0" i="0" dirty="0" smtClean="0">
                  <a:latin typeface="Calibri Regular" charset="0"/>
                </a:rPr>
                <a:t>Office of Scholarly Communication</a:t>
              </a:r>
              <a:endParaRPr lang="en-GB" sz="1600" b="0" i="0" dirty="0">
                <a:latin typeface="Calibri Regular" charset="0"/>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1374" y="6248095"/>
              <a:ext cx="1124455" cy="395316"/>
            </a:xfrm>
            <a:prstGeom prst="rect">
              <a:avLst/>
            </a:prstGeom>
          </p:spPr>
        </p:pic>
      </p:grpSp>
    </p:spTree>
    <p:extLst>
      <p:ext uri="{BB962C8B-B14F-4D97-AF65-F5344CB8AC3E}">
        <p14:creationId xmlns:p14="http://schemas.microsoft.com/office/powerpoint/2010/main" val="28191463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B6FF70-8A2C-4610-8FE3-1C9174CD21AD}" type="datetimeFigureOut">
              <a:rPr lang="en-GB" smtClean="0"/>
              <a:t>29/03/2017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5A074D-9452-41E9-9F43-F0C05A517B9A}" type="slidenum">
              <a:rPr lang="en-GB" smtClean="0"/>
              <a:t>‹#›</a:t>
            </a:fld>
            <a:endParaRPr lang="en-GB"/>
          </a:p>
        </p:txBody>
      </p:sp>
      <p:sp>
        <p:nvSpPr>
          <p:cNvPr id="8" name="Title 6"/>
          <p:cNvSpPr txBox="1">
            <a:spLocks/>
          </p:cNvSpPr>
          <p:nvPr/>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
        <p:nvSpPr>
          <p:cNvPr id="9" name="Title 6"/>
          <p:cNvSpPr txBox="1">
            <a:spLocks/>
          </p:cNvSpPr>
          <p:nvPr userDrawn="1"/>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Tree>
    <p:extLst>
      <p:ext uri="{BB962C8B-B14F-4D97-AF65-F5344CB8AC3E}">
        <p14:creationId xmlns:p14="http://schemas.microsoft.com/office/powerpoint/2010/main" val="410646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96752"/>
            <a:ext cx="2057400" cy="492941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196752"/>
            <a:ext cx="6019800" cy="492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B6FF70-8A2C-4610-8FE3-1C9174CD21AD}" type="datetimeFigureOut">
              <a:rPr lang="en-GB" smtClean="0"/>
              <a:t>29/03/2017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5A074D-9452-41E9-9F43-F0C05A517B9A}" type="slidenum">
              <a:rPr lang="en-GB" smtClean="0"/>
              <a:t>‹#›</a:t>
            </a:fld>
            <a:endParaRPr lang="en-GB"/>
          </a:p>
        </p:txBody>
      </p:sp>
      <p:sp>
        <p:nvSpPr>
          <p:cNvPr id="8" name="Title 6"/>
          <p:cNvSpPr txBox="1">
            <a:spLocks/>
          </p:cNvSpPr>
          <p:nvPr/>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
        <p:nvSpPr>
          <p:cNvPr id="9" name="Title 6"/>
          <p:cNvSpPr txBox="1">
            <a:spLocks/>
          </p:cNvSpPr>
          <p:nvPr userDrawn="1"/>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Tree>
    <p:extLst>
      <p:ext uri="{BB962C8B-B14F-4D97-AF65-F5344CB8AC3E}">
        <p14:creationId xmlns:p14="http://schemas.microsoft.com/office/powerpoint/2010/main" val="977837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060848"/>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371600" y="4077072"/>
            <a:ext cx="6400800" cy="1631032"/>
          </a:xfrm>
        </p:spPr>
        <p:txBody>
          <a:bodyPr>
            <a:normAutofit/>
          </a:bodyPr>
          <a:lstStyle>
            <a:lvl1pPr marL="0" indent="0" algn="l">
              <a:buNone/>
              <a:defRPr sz="1600" b="0" i="0" baseline="0">
                <a:solidFill>
                  <a:schemeClr val="tx1">
                    <a:tint val="75000"/>
                  </a:schemeClr>
                </a:solidFill>
                <a:latin typeface="Calibri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Presented by </a:t>
            </a:r>
            <a:r>
              <a:rPr lang="en-US" dirty="0" err="1" smtClean="0"/>
              <a:t>Dr</a:t>
            </a:r>
            <a:r>
              <a:rPr lang="en-US" dirty="0" smtClean="0"/>
              <a:t> XXXXX, </a:t>
            </a:r>
            <a:r>
              <a:rPr lang="en-US" dirty="0" err="1" smtClean="0"/>
              <a:t>Dr</a:t>
            </a:r>
            <a:r>
              <a:rPr lang="en-US" dirty="0" smtClean="0"/>
              <a:t> XXXXX and Wing Commander XXXXX</a:t>
            </a:r>
          </a:p>
          <a:p>
            <a:r>
              <a:rPr lang="en-US" dirty="0" smtClean="0"/>
              <a:t>at the Department of Nice Academics</a:t>
            </a:r>
          </a:p>
          <a:p>
            <a:r>
              <a:rPr lang="en-US" dirty="0" smtClean="0"/>
              <a:t>Someday </a:t>
            </a:r>
            <a:r>
              <a:rPr lang="en-US" dirty="0" err="1" smtClean="0"/>
              <a:t>XXth</a:t>
            </a:r>
            <a:r>
              <a:rPr lang="en-US" dirty="0" smtClean="0"/>
              <a:t> </a:t>
            </a:r>
            <a:r>
              <a:rPr lang="en-US" dirty="0" err="1" smtClean="0"/>
              <a:t>Monthuary</a:t>
            </a:r>
            <a:endParaRPr lang="en-GB" dirty="0"/>
          </a:p>
        </p:txBody>
      </p:sp>
      <p:grpSp>
        <p:nvGrpSpPr>
          <p:cNvPr id="19" name="Group 18"/>
          <p:cNvGrpSpPr/>
          <p:nvPr userDrawn="1"/>
        </p:nvGrpSpPr>
        <p:grpSpPr>
          <a:xfrm>
            <a:off x="541218" y="6235027"/>
            <a:ext cx="8034611" cy="421453"/>
            <a:chOff x="541218" y="6235027"/>
            <a:chExt cx="8034611" cy="421453"/>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218" y="6235027"/>
              <a:ext cx="2027438" cy="421453"/>
            </a:xfrm>
            <a:prstGeom prst="rect">
              <a:avLst/>
            </a:prstGeom>
          </p:spPr>
        </p:pic>
        <p:sp>
          <p:nvSpPr>
            <p:cNvPr id="10" name="Rounded Rectangle 9"/>
            <p:cNvSpPr/>
            <p:nvPr userDrawn="1"/>
          </p:nvSpPr>
          <p:spPr>
            <a:xfrm>
              <a:off x="3245819" y="6265733"/>
              <a:ext cx="3528392" cy="360040"/>
            </a:xfrm>
            <a:prstGeom prst="roundRect">
              <a:avLst/>
            </a:prstGeom>
            <a:solidFill>
              <a:srgbClr val="4CA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0" i="0" dirty="0" smtClean="0">
                  <a:latin typeface="Calibri Regular" charset="0"/>
                </a:rPr>
                <a:t>Office of Scholarly Communication</a:t>
              </a:r>
              <a:endParaRPr lang="en-GB" sz="1600" b="0" i="0" dirty="0">
                <a:latin typeface="Calibri Regular"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1374" y="6248095"/>
              <a:ext cx="1124455" cy="395316"/>
            </a:xfrm>
            <a:prstGeom prst="rect">
              <a:avLst/>
            </a:prstGeom>
          </p:spPr>
        </p:pic>
      </p:grpSp>
    </p:spTree>
    <p:extLst>
      <p:ext uri="{BB962C8B-B14F-4D97-AF65-F5344CB8AC3E}">
        <p14:creationId xmlns:p14="http://schemas.microsoft.com/office/powerpoint/2010/main" val="28191463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80B6FF70-8A2C-4610-8FE3-1C9174CD21AD}" type="datetimeFigureOut">
              <a:rPr lang="en-GB" smtClean="0"/>
              <a:t>29/03/2017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5A074D-9452-41E9-9F43-F0C05A517B9A}" type="slidenum">
              <a:rPr lang="en-GB" smtClean="0"/>
              <a:t>‹#›</a:t>
            </a:fld>
            <a:endParaRPr lang="en-GB"/>
          </a:p>
        </p:txBody>
      </p:sp>
      <p:sp>
        <p:nvSpPr>
          <p:cNvPr id="8" name="AutoShape 2" descr="https://www.cam.ac.uk/sites/www.cam.ac.uk/files/inner-images/logo.jpg"/>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Title 6"/>
          <p:cNvSpPr>
            <a:spLocks noGrp="1"/>
          </p:cNvSpPr>
          <p:nvPr>
            <p:ph type="title"/>
          </p:nvPr>
        </p:nvSpPr>
        <p:spPr>
          <a:xfrm>
            <a:off x="460375" y="260648"/>
            <a:ext cx="8229600" cy="360040"/>
          </a:xfrm>
        </p:spPr>
        <p:txBody>
          <a:bodyPr>
            <a:noAutofit/>
          </a:bodyPr>
          <a:lstStyle>
            <a:lvl1pPr algn="r">
              <a:defRPr sz="3200">
                <a:solidFill>
                  <a:srgbClr val="A9998F"/>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3165198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0B6FF70-8A2C-4610-8FE3-1C9174CD21AD}" type="datetimeFigureOut">
              <a:rPr lang="en-GB" smtClean="0"/>
              <a:t>29/03/2017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5A074D-9452-41E9-9F43-F0C05A517B9A}" type="slidenum">
              <a:rPr lang="en-GB" smtClean="0"/>
              <a:t>‹#›</a:t>
            </a:fld>
            <a:endParaRPr lang="en-GB"/>
          </a:p>
        </p:txBody>
      </p:sp>
      <p:sp>
        <p:nvSpPr>
          <p:cNvPr id="8" name="Title 6"/>
          <p:cNvSpPr>
            <a:spLocks noGrp="1"/>
          </p:cNvSpPr>
          <p:nvPr>
            <p:ph type="title"/>
          </p:nvPr>
        </p:nvSpPr>
        <p:spPr>
          <a:xfrm>
            <a:off x="460375" y="260648"/>
            <a:ext cx="8229600" cy="360040"/>
          </a:xfrm>
        </p:spPr>
        <p:txBody>
          <a:bodyPr>
            <a:noAutofit/>
          </a:bodyPr>
          <a:lstStyle>
            <a:lvl1pPr algn="r">
              <a:defRPr sz="3200">
                <a:solidFill>
                  <a:srgbClr val="A9998F"/>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91030620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0B6FF70-8A2C-4610-8FE3-1C9174CD21AD}" type="datetimeFigureOut">
              <a:rPr lang="en-GB" smtClean="0"/>
              <a:t>29/03/2017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5A074D-9452-41E9-9F43-F0C05A517B9A}" type="slidenum">
              <a:rPr lang="en-GB" smtClean="0"/>
              <a:t>‹#›</a:t>
            </a:fld>
            <a:endParaRPr lang="en-GB"/>
          </a:p>
        </p:txBody>
      </p:sp>
      <p:sp>
        <p:nvSpPr>
          <p:cNvPr id="9" name="Title 6"/>
          <p:cNvSpPr txBox="1">
            <a:spLocks/>
          </p:cNvSpPr>
          <p:nvPr userDrawn="1"/>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Tree>
    <p:extLst>
      <p:ext uri="{BB962C8B-B14F-4D97-AF65-F5344CB8AC3E}">
        <p14:creationId xmlns:p14="http://schemas.microsoft.com/office/powerpoint/2010/main" val="121979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744"/>
            <a:ext cx="8229600" cy="720080"/>
          </a:xfrm>
        </p:spPr>
        <p:txBody>
          <a:bodyPr/>
          <a:lstStyle>
            <a:lvl1pPr>
              <a:defRPr/>
            </a:lvl1pPr>
          </a:lstStyle>
          <a:p>
            <a:r>
              <a:rPr lang="en-US" dirty="0" smtClean="0"/>
              <a:t>Click to edit Master title style</a:t>
            </a:r>
            <a:endParaRPr lang="en-GB" dirty="0"/>
          </a:p>
        </p:txBody>
      </p:sp>
      <p:sp>
        <p:nvSpPr>
          <p:cNvPr id="4" name="Content Placeholder 3"/>
          <p:cNvSpPr>
            <a:spLocks noGrp="1"/>
          </p:cNvSpPr>
          <p:nvPr>
            <p:ph sz="half" idx="2"/>
          </p:nvPr>
        </p:nvSpPr>
        <p:spPr>
          <a:xfrm>
            <a:off x="457200" y="1988840"/>
            <a:ext cx="4040188"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5"/>
          <p:cNvSpPr>
            <a:spLocks noGrp="1"/>
          </p:cNvSpPr>
          <p:nvPr>
            <p:ph sz="quarter" idx="4"/>
          </p:nvPr>
        </p:nvSpPr>
        <p:spPr>
          <a:xfrm>
            <a:off x="4645025" y="1988840"/>
            <a:ext cx="4041775"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0B6FF70-8A2C-4610-8FE3-1C9174CD21AD}" type="datetimeFigureOut">
              <a:rPr lang="en-GB" smtClean="0"/>
              <a:t>29/03/2017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5A074D-9452-41E9-9F43-F0C05A517B9A}" type="slidenum">
              <a:rPr lang="en-GB" smtClean="0"/>
              <a:t>‹#›</a:t>
            </a:fld>
            <a:endParaRPr lang="en-GB"/>
          </a:p>
        </p:txBody>
      </p:sp>
      <p:sp>
        <p:nvSpPr>
          <p:cNvPr id="11" name="Title 6"/>
          <p:cNvSpPr txBox="1">
            <a:spLocks/>
          </p:cNvSpPr>
          <p:nvPr userDrawn="1"/>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Tree>
    <p:extLst>
      <p:ext uri="{BB962C8B-B14F-4D97-AF65-F5344CB8AC3E}">
        <p14:creationId xmlns:p14="http://schemas.microsoft.com/office/powerpoint/2010/main" val="235224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6FF70-8A2C-4610-8FE3-1C9174CD21AD}" type="datetimeFigureOut">
              <a:rPr lang="en-GB" smtClean="0"/>
              <a:t>29/03/2017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5A074D-9452-41E9-9F43-F0C05A517B9A}" type="slidenum">
              <a:rPr lang="en-GB" smtClean="0"/>
              <a:t>‹#›</a:t>
            </a:fld>
            <a:endParaRPr lang="en-GB"/>
          </a:p>
        </p:txBody>
      </p:sp>
      <p:sp>
        <p:nvSpPr>
          <p:cNvPr id="6" name="Title 6"/>
          <p:cNvSpPr>
            <a:spLocks noGrp="1"/>
          </p:cNvSpPr>
          <p:nvPr>
            <p:ph type="title"/>
          </p:nvPr>
        </p:nvSpPr>
        <p:spPr>
          <a:xfrm>
            <a:off x="460375" y="260648"/>
            <a:ext cx="8229600" cy="360040"/>
          </a:xfrm>
        </p:spPr>
        <p:txBody>
          <a:bodyPr>
            <a:noAutofit/>
          </a:bodyPr>
          <a:lstStyle>
            <a:lvl1pPr algn="r">
              <a:defRPr sz="3200">
                <a:solidFill>
                  <a:srgbClr val="A9998F"/>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2696316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12776"/>
            <a:ext cx="5111750" cy="4713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6FF70-8A2C-4610-8FE3-1C9174CD21AD}" type="datetimeFigureOut">
              <a:rPr lang="en-GB" smtClean="0"/>
              <a:t>29/03/2017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5A074D-9452-41E9-9F43-F0C05A517B9A}" type="slidenum">
              <a:rPr lang="en-GB" smtClean="0"/>
              <a:t>‹#›</a:t>
            </a:fld>
            <a:endParaRPr lang="en-GB"/>
          </a:p>
        </p:txBody>
      </p:sp>
      <p:sp>
        <p:nvSpPr>
          <p:cNvPr id="10" name="Title 6"/>
          <p:cNvSpPr>
            <a:spLocks noGrp="1"/>
          </p:cNvSpPr>
          <p:nvPr>
            <p:ph type="title"/>
          </p:nvPr>
        </p:nvSpPr>
        <p:spPr>
          <a:xfrm>
            <a:off x="460375" y="260648"/>
            <a:ext cx="8229600" cy="360040"/>
          </a:xfrm>
        </p:spPr>
        <p:txBody>
          <a:bodyPr>
            <a:noAutofit/>
          </a:bodyPr>
          <a:lstStyle>
            <a:lvl1pPr algn="r">
              <a:defRPr sz="3200">
                <a:solidFill>
                  <a:srgbClr val="A9998F"/>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391174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80B6FF70-8A2C-4610-8FE3-1C9174CD21AD}" type="datetimeFigureOut">
              <a:rPr lang="en-GB" smtClean="0"/>
              <a:t>29/03/2017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5A074D-9452-41E9-9F43-F0C05A517B9A}" type="slidenum">
              <a:rPr lang="en-GB" smtClean="0"/>
              <a:t>‹#›</a:t>
            </a:fld>
            <a:endParaRPr lang="en-GB"/>
          </a:p>
        </p:txBody>
      </p:sp>
      <p:sp>
        <p:nvSpPr>
          <p:cNvPr id="8" name="AutoShape 2" descr="https://www.cam.ac.uk/sites/www.cam.ac.uk/files/inner-images/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Title 6"/>
          <p:cNvSpPr>
            <a:spLocks noGrp="1"/>
          </p:cNvSpPr>
          <p:nvPr>
            <p:ph type="title"/>
          </p:nvPr>
        </p:nvSpPr>
        <p:spPr>
          <a:xfrm>
            <a:off x="460375" y="260648"/>
            <a:ext cx="8229600" cy="360040"/>
          </a:xfrm>
        </p:spPr>
        <p:txBody>
          <a:bodyPr>
            <a:noAutofit/>
          </a:bodyPr>
          <a:lstStyle>
            <a:lvl1pPr algn="r">
              <a:defRPr sz="3200">
                <a:solidFill>
                  <a:srgbClr val="A9998F"/>
                </a:solidFill>
              </a:defRPr>
            </a:lvl1pPr>
          </a:lstStyle>
          <a:p>
            <a:r>
              <a:rPr lang="en-US" smtClean="0"/>
              <a:t>Click to edit Master title style</a:t>
            </a:r>
            <a:endParaRPr lang="en-GB" dirty="0"/>
          </a:p>
        </p:txBody>
      </p:sp>
      <p:sp>
        <p:nvSpPr>
          <p:cNvPr id="9" name="AutoShape 2" descr="https://www.cam.ac.uk/sites/www.cam.ac.uk/files/inner-images/logo.jpg"/>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165198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6FF70-8A2C-4610-8FE3-1C9174CD21AD}" type="datetimeFigureOut">
              <a:rPr lang="en-GB" smtClean="0"/>
              <a:t>29/03/2017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5A074D-9452-41E9-9F43-F0C05A517B9A}" type="slidenum">
              <a:rPr lang="en-GB" smtClean="0"/>
              <a:t>‹#›</a:t>
            </a:fld>
            <a:endParaRPr lang="en-GB"/>
          </a:p>
        </p:txBody>
      </p:sp>
      <p:sp>
        <p:nvSpPr>
          <p:cNvPr id="8" name="Title 6"/>
          <p:cNvSpPr>
            <a:spLocks noGrp="1"/>
          </p:cNvSpPr>
          <p:nvPr>
            <p:ph type="title"/>
          </p:nvPr>
        </p:nvSpPr>
        <p:spPr>
          <a:xfrm>
            <a:off x="460375" y="260648"/>
            <a:ext cx="8229600" cy="360040"/>
          </a:xfrm>
        </p:spPr>
        <p:txBody>
          <a:bodyPr>
            <a:noAutofit/>
          </a:bodyPr>
          <a:lstStyle>
            <a:lvl1pPr algn="r">
              <a:defRPr sz="3200">
                <a:solidFill>
                  <a:srgbClr val="A9998F"/>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910306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0B6FF70-8A2C-4610-8FE3-1C9174CD21AD}" type="datetimeFigureOut">
              <a:rPr lang="en-GB" smtClean="0"/>
              <a:t>29/03/2017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5A074D-9452-41E9-9F43-F0C05A517B9A}" type="slidenum">
              <a:rPr lang="en-GB" smtClean="0"/>
              <a:t>‹#›</a:t>
            </a:fld>
            <a:endParaRPr lang="en-GB"/>
          </a:p>
        </p:txBody>
      </p:sp>
      <p:sp>
        <p:nvSpPr>
          <p:cNvPr id="9" name="Title 6"/>
          <p:cNvSpPr txBox="1">
            <a:spLocks/>
          </p:cNvSpPr>
          <p:nvPr/>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
        <p:nvSpPr>
          <p:cNvPr id="8" name="Title 6"/>
          <p:cNvSpPr txBox="1">
            <a:spLocks/>
          </p:cNvSpPr>
          <p:nvPr userDrawn="1"/>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Tree>
    <p:extLst>
      <p:ext uri="{BB962C8B-B14F-4D97-AF65-F5344CB8AC3E}">
        <p14:creationId xmlns:p14="http://schemas.microsoft.com/office/powerpoint/2010/main" val="121979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744"/>
            <a:ext cx="8229600" cy="720080"/>
          </a:xfrm>
        </p:spPr>
        <p:txBody>
          <a:bodyPr/>
          <a:lstStyle>
            <a:lvl1pPr>
              <a:defRPr/>
            </a:lvl1pPr>
          </a:lstStyle>
          <a:p>
            <a:r>
              <a:rPr lang="en-US" smtClean="0"/>
              <a:t>Click to edit Master title style</a:t>
            </a:r>
            <a:endParaRPr lang="en-GB" dirty="0"/>
          </a:p>
        </p:txBody>
      </p:sp>
      <p:sp>
        <p:nvSpPr>
          <p:cNvPr id="4" name="Content Placeholder 3"/>
          <p:cNvSpPr>
            <a:spLocks noGrp="1"/>
          </p:cNvSpPr>
          <p:nvPr>
            <p:ph sz="half" idx="2"/>
          </p:nvPr>
        </p:nvSpPr>
        <p:spPr>
          <a:xfrm>
            <a:off x="457200" y="1988840"/>
            <a:ext cx="4040188"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Content Placeholder 5"/>
          <p:cNvSpPr>
            <a:spLocks noGrp="1"/>
          </p:cNvSpPr>
          <p:nvPr>
            <p:ph sz="quarter" idx="4"/>
          </p:nvPr>
        </p:nvSpPr>
        <p:spPr>
          <a:xfrm>
            <a:off x="4645025" y="1988840"/>
            <a:ext cx="4041775"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0B6FF70-8A2C-4610-8FE3-1C9174CD21AD}" type="datetimeFigureOut">
              <a:rPr lang="en-GB" smtClean="0"/>
              <a:t>29/03/2017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5A074D-9452-41E9-9F43-F0C05A517B9A}" type="slidenum">
              <a:rPr lang="en-GB" smtClean="0"/>
              <a:t>‹#›</a:t>
            </a:fld>
            <a:endParaRPr lang="en-GB"/>
          </a:p>
        </p:txBody>
      </p:sp>
      <p:sp>
        <p:nvSpPr>
          <p:cNvPr id="11" name="Title 6"/>
          <p:cNvSpPr txBox="1">
            <a:spLocks/>
          </p:cNvSpPr>
          <p:nvPr/>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
        <p:nvSpPr>
          <p:cNvPr id="10" name="Title 6"/>
          <p:cNvSpPr txBox="1">
            <a:spLocks/>
          </p:cNvSpPr>
          <p:nvPr userDrawn="1"/>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Tree>
    <p:extLst>
      <p:ext uri="{BB962C8B-B14F-4D97-AF65-F5344CB8AC3E}">
        <p14:creationId xmlns:p14="http://schemas.microsoft.com/office/powerpoint/2010/main" val="23522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0B6FF70-8A2C-4610-8FE3-1C9174CD21AD}" type="datetimeFigureOut">
              <a:rPr lang="en-GB" smtClean="0"/>
              <a:t>29/03/2017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5A074D-9452-41E9-9F43-F0C05A517B9A}" type="slidenum">
              <a:rPr lang="en-GB" smtClean="0"/>
              <a:t>‹#›</a:t>
            </a:fld>
            <a:endParaRPr lang="en-GB"/>
          </a:p>
        </p:txBody>
      </p:sp>
      <p:sp>
        <p:nvSpPr>
          <p:cNvPr id="7" name="Title 6"/>
          <p:cNvSpPr txBox="1">
            <a:spLocks/>
          </p:cNvSpPr>
          <p:nvPr/>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
        <p:nvSpPr>
          <p:cNvPr id="8" name="Title 6"/>
          <p:cNvSpPr txBox="1">
            <a:spLocks/>
          </p:cNvSpPr>
          <p:nvPr userDrawn="1"/>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Tree>
    <p:extLst>
      <p:ext uri="{BB962C8B-B14F-4D97-AF65-F5344CB8AC3E}">
        <p14:creationId xmlns:p14="http://schemas.microsoft.com/office/powerpoint/2010/main" val="365959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6FF70-8A2C-4610-8FE3-1C9174CD21AD}" type="datetimeFigureOut">
              <a:rPr lang="en-GB" smtClean="0"/>
              <a:t>29/03/2017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5A074D-9452-41E9-9F43-F0C05A517B9A}" type="slidenum">
              <a:rPr lang="en-GB" smtClean="0"/>
              <a:t>‹#›</a:t>
            </a:fld>
            <a:endParaRPr lang="en-GB"/>
          </a:p>
        </p:txBody>
      </p:sp>
      <p:sp>
        <p:nvSpPr>
          <p:cNvPr id="6" name="Title 6"/>
          <p:cNvSpPr>
            <a:spLocks noGrp="1"/>
          </p:cNvSpPr>
          <p:nvPr>
            <p:ph type="title"/>
          </p:nvPr>
        </p:nvSpPr>
        <p:spPr>
          <a:xfrm>
            <a:off x="460375" y="260648"/>
            <a:ext cx="8229600" cy="360040"/>
          </a:xfrm>
        </p:spPr>
        <p:txBody>
          <a:bodyPr>
            <a:noAutofit/>
          </a:bodyPr>
          <a:lstStyle>
            <a:lvl1pPr algn="r">
              <a:defRPr sz="3200">
                <a:solidFill>
                  <a:srgbClr val="A9998F"/>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269631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12776"/>
            <a:ext cx="5111750" cy="4713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6FF70-8A2C-4610-8FE3-1C9174CD21AD}" type="datetimeFigureOut">
              <a:rPr lang="en-GB" smtClean="0"/>
              <a:t>29/03/2017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5A074D-9452-41E9-9F43-F0C05A517B9A}" type="slidenum">
              <a:rPr lang="en-GB" smtClean="0"/>
              <a:t>‹#›</a:t>
            </a:fld>
            <a:endParaRPr lang="en-GB"/>
          </a:p>
        </p:txBody>
      </p:sp>
      <p:sp>
        <p:nvSpPr>
          <p:cNvPr id="10" name="Title 6"/>
          <p:cNvSpPr>
            <a:spLocks noGrp="1"/>
          </p:cNvSpPr>
          <p:nvPr>
            <p:ph type="title"/>
          </p:nvPr>
        </p:nvSpPr>
        <p:spPr>
          <a:xfrm>
            <a:off x="460375" y="260648"/>
            <a:ext cx="8229600" cy="360040"/>
          </a:xfrm>
        </p:spPr>
        <p:txBody>
          <a:bodyPr>
            <a:noAutofit/>
          </a:bodyPr>
          <a:lstStyle>
            <a:lvl1pPr algn="r">
              <a:defRPr sz="3200">
                <a:solidFill>
                  <a:srgbClr val="A9998F"/>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391174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124743"/>
            <a:ext cx="54864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6FF70-8A2C-4610-8FE3-1C9174CD21AD}" type="datetimeFigureOut">
              <a:rPr lang="en-GB" smtClean="0"/>
              <a:t>29/03/2017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5A074D-9452-41E9-9F43-F0C05A517B9A}" type="slidenum">
              <a:rPr lang="en-GB" smtClean="0"/>
              <a:t>‹#›</a:t>
            </a:fld>
            <a:endParaRPr lang="en-GB"/>
          </a:p>
        </p:txBody>
      </p:sp>
      <p:sp>
        <p:nvSpPr>
          <p:cNvPr id="10" name="Title 6"/>
          <p:cNvSpPr txBox="1">
            <a:spLocks/>
          </p:cNvSpPr>
          <p:nvPr/>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
        <p:nvSpPr>
          <p:cNvPr id="9" name="Title 6"/>
          <p:cNvSpPr txBox="1">
            <a:spLocks/>
          </p:cNvSpPr>
          <p:nvPr userDrawn="1"/>
        </p:nvSpPr>
        <p:spPr>
          <a:xfrm>
            <a:off x="460375" y="260648"/>
            <a:ext cx="8229600" cy="3600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1800" kern="1200">
                <a:solidFill>
                  <a:srgbClr val="A9998F"/>
                </a:solidFill>
                <a:latin typeface="PT Sans" panose="020B0503020203020204" pitchFamily="34" charset="0"/>
                <a:ea typeface="+mj-ea"/>
                <a:cs typeface="+mj-cs"/>
              </a:defRPr>
            </a:lvl1pPr>
          </a:lstStyle>
          <a:p>
            <a:r>
              <a:rPr lang="en-US" sz="3200" b="0" i="0" dirty="0" smtClean="0">
                <a:latin typeface="Calibri Regular" charset="0"/>
              </a:rPr>
              <a:t>Click to edit Master title style</a:t>
            </a:r>
            <a:endParaRPr lang="en-GB" sz="3200" b="0" i="0" dirty="0">
              <a:latin typeface="Calibri Regular" charset="0"/>
            </a:endParaRPr>
          </a:p>
        </p:txBody>
      </p:sp>
    </p:spTree>
    <p:extLst>
      <p:ext uri="{BB962C8B-B14F-4D97-AF65-F5344CB8AC3E}">
        <p14:creationId xmlns:p14="http://schemas.microsoft.com/office/powerpoint/2010/main" val="8601424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CF9F3"/>
            </a:gs>
            <a:gs pos="38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2474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2420888"/>
            <a:ext cx="8229600" cy="37052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6FF70-8A2C-4610-8FE3-1C9174CD21AD}" type="datetimeFigureOut">
              <a:rPr lang="en-GB" smtClean="0"/>
              <a:t>29/03/2017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A074D-9452-41E9-9F43-F0C05A517B9A}" type="slidenum">
              <a:rPr lang="en-GB" smtClean="0"/>
              <a:t>‹#›</a:t>
            </a:fld>
            <a:endParaRPr lang="en-GB"/>
          </a:p>
        </p:txBody>
      </p:sp>
      <p:sp>
        <p:nvSpPr>
          <p:cNvPr id="7" name="Rounded Rectangle 6"/>
          <p:cNvSpPr/>
          <p:nvPr/>
        </p:nvSpPr>
        <p:spPr>
          <a:xfrm>
            <a:off x="467544" y="248555"/>
            <a:ext cx="720080" cy="360040"/>
          </a:xfrm>
          <a:prstGeom prst="roundRect">
            <a:avLst/>
          </a:prstGeom>
          <a:solidFill>
            <a:srgbClr val="4CA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smtClean="0">
                <a:latin typeface="Calibri Regular" charset="0"/>
              </a:rPr>
              <a:t>OSC</a:t>
            </a:r>
            <a:endParaRPr lang="en-GB" b="0" i="0" dirty="0">
              <a:latin typeface="Calibri Regular" charset="0"/>
            </a:endParaRPr>
          </a:p>
        </p:txBody>
      </p:sp>
      <p:cxnSp>
        <p:nvCxnSpPr>
          <p:cNvPr id="9" name="Straight Connector 8"/>
          <p:cNvCxnSpPr/>
          <p:nvPr/>
        </p:nvCxnSpPr>
        <p:spPr>
          <a:xfrm>
            <a:off x="467544" y="764704"/>
            <a:ext cx="8208912"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AutoShape 4" descr="https://www.cam.ac.uk/sites/www.cam.ac.uk/files/inner-images/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54017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 id="2147483650" r:id="rId13"/>
    <p:sldLayoutId id="2147483651" r:id="rId14"/>
    <p:sldLayoutId id="2147483652" r:id="rId15"/>
    <p:sldLayoutId id="2147483653" r:id="rId16"/>
    <p:sldLayoutId id="2147483655" r:id="rId17"/>
    <p:sldLayoutId id="2147483656" r:id="rId18"/>
  </p:sldLayoutIdLst>
  <p:timing>
    <p:tnLst>
      <p:par>
        <p:cTn id="1" dur="indefinite" restart="never" nodeType="tmRoot"/>
      </p:par>
    </p:tnLst>
  </p:timing>
  <p:txStyles>
    <p:titleStyle>
      <a:lvl1pPr algn="ctr" defTabSz="914400" rtl="0" eaLnBrk="1" latinLnBrk="0" hangingPunct="1">
        <a:spcBef>
          <a:spcPct val="0"/>
        </a:spcBef>
        <a:buNone/>
        <a:defRPr sz="4400" b="0" i="0" kern="1200">
          <a:solidFill>
            <a:schemeClr val="tx1"/>
          </a:solidFill>
          <a:latin typeface="Calibri Regular"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0" i="0" kern="1200">
          <a:solidFill>
            <a:schemeClr val="tx1"/>
          </a:solidFill>
          <a:latin typeface="Calibri Regular"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Calibri Regular"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Calibri Regular"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Calibri Regular"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Calibri Regular"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doi.org/10.5281/zenodo.239090" TargetMode="External"/><Relationship Id="rId4" Type="http://schemas.openxmlformats.org/officeDocument/2006/relationships/hyperlink" Target="http://doi.org/10.5281/zenodo.400982"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bit.ly/BiteSizedRDMEmails" TargetMode="External"/><Relationship Id="rId4" Type="http://schemas.openxmlformats.org/officeDocument/2006/relationships/hyperlink" Target="http://www-library.ch.cam.ac.uk/open-data-faqs-chemist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hyperlink" Target="http://www.jobs.cam.ac.uk/job/13302/" TargetMode="External"/><Relationship Id="rId4" Type="http://schemas.openxmlformats.org/officeDocument/2006/relationships/hyperlink" Target="https://doi.org/10.1101/104661"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3568" y="1844824"/>
            <a:ext cx="7772400" cy="1470025"/>
          </a:xfrm>
        </p:spPr>
        <p:txBody>
          <a:bodyPr/>
          <a:lstStyle/>
          <a:p>
            <a:r>
              <a:rPr lang="en-US" dirty="0" smtClean="0"/>
              <a:t>Data Champions in Action</a:t>
            </a:r>
            <a:endParaRPr lang="en-US" dirty="0"/>
          </a:p>
        </p:txBody>
      </p:sp>
      <p:sp>
        <p:nvSpPr>
          <p:cNvPr id="6" name="Subtitle 5"/>
          <p:cNvSpPr>
            <a:spLocks noGrp="1"/>
          </p:cNvSpPr>
          <p:nvPr>
            <p:ph type="subTitle" idx="1"/>
          </p:nvPr>
        </p:nvSpPr>
        <p:spPr>
          <a:xfrm>
            <a:off x="1369368" y="3911250"/>
            <a:ext cx="6400800" cy="792088"/>
          </a:xfrm>
        </p:spPr>
        <p:txBody>
          <a:bodyPr/>
          <a:lstStyle/>
          <a:p>
            <a:r>
              <a:rPr lang="en-US" sz="1800" dirty="0" smtClean="0">
                <a:solidFill>
                  <a:schemeClr val="tx1"/>
                </a:solidFill>
              </a:rPr>
              <a:t>Rosie Higman</a:t>
            </a:r>
          </a:p>
          <a:p>
            <a:r>
              <a:rPr lang="en-US" sz="1800" dirty="0" smtClean="0">
                <a:solidFill>
                  <a:schemeClr val="tx1"/>
                </a:solidFill>
              </a:rPr>
              <a:t>Office of Scholarly Communication, University of Cambridge</a:t>
            </a:r>
          </a:p>
        </p:txBody>
      </p:sp>
      <p:pic>
        <p:nvPicPr>
          <p:cNvPr id="4" name="Picture 2" descr="Image result for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1080" y="4721634"/>
            <a:ext cx="420222" cy="3419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34150" y="4724956"/>
            <a:ext cx="4104456" cy="369332"/>
          </a:xfrm>
          <a:prstGeom prst="rect">
            <a:avLst/>
          </a:prstGeom>
          <a:noFill/>
        </p:spPr>
        <p:txBody>
          <a:bodyPr wrap="square" rtlCol="0">
            <a:spAutoFit/>
          </a:bodyPr>
          <a:lstStyle/>
          <a:p>
            <a:r>
              <a:rPr lang="en-GB" dirty="0" smtClean="0"/>
              <a:t>@</a:t>
            </a:r>
            <a:r>
              <a:rPr lang="en-GB" dirty="0" err="1" smtClean="0"/>
              <a:t>RosieHLib</a:t>
            </a:r>
            <a:endParaRPr lang="en-GB" dirty="0"/>
          </a:p>
        </p:txBody>
      </p:sp>
      <p:sp>
        <p:nvSpPr>
          <p:cNvPr id="7" name="TextBox 6"/>
          <p:cNvSpPr txBox="1"/>
          <p:nvPr/>
        </p:nvSpPr>
        <p:spPr>
          <a:xfrm>
            <a:off x="1364784" y="5346007"/>
            <a:ext cx="6807616" cy="369332"/>
          </a:xfrm>
          <a:prstGeom prst="rect">
            <a:avLst/>
          </a:prstGeom>
          <a:noFill/>
        </p:spPr>
        <p:txBody>
          <a:bodyPr wrap="square" rtlCol="0">
            <a:spAutoFit/>
          </a:bodyPr>
          <a:lstStyle/>
          <a:p>
            <a:r>
              <a:rPr lang="en-GB" dirty="0" smtClean="0"/>
              <a:t>29</a:t>
            </a:r>
            <a:r>
              <a:rPr lang="en-GB" baseline="30000" dirty="0" smtClean="0"/>
              <a:t>th</a:t>
            </a:r>
            <a:r>
              <a:rPr lang="en-GB" dirty="0" smtClean="0"/>
              <a:t> March </a:t>
            </a:r>
            <a:r>
              <a:rPr lang="en-GB" dirty="0" smtClean="0"/>
              <a:t>2017, </a:t>
            </a:r>
            <a:r>
              <a:rPr lang="en-GB" dirty="0" smtClean="0"/>
              <a:t>LARD Meeting</a:t>
            </a:r>
            <a:endParaRPr lang="en-GB" dirty="0"/>
          </a:p>
        </p:txBody>
      </p:sp>
    </p:spTree>
    <p:extLst>
      <p:ext uri="{BB962C8B-B14F-4D97-AF65-F5344CB8AC3E}">
        <p14:creationId xmlns:p14="http://schemas.microsoft.com/office/powerpoint/2010/main" val="334582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996952"/>
            <a:ext cx="3384376" cy="1477328"/>
          </a:xfrm>
          <a:prstGeom prst="rect">
            <a:avLst/>
          </a:prstGeom>
          <a:noFill/>
        </p:spPr>
        <p:txBody>
          <a:bodyPr wrap="square" rtlCol="0">
            <a:spAutoFit/>
          </a:bodyPr>
          <a:lstStyle/>
          <a:p>
            <a:r>
              <a:rPr lang="en-GB" dirty="0">
                <a:solidFill>
                  <a:schemeClr val="bg1"/>
                </a:solidFill>
              </a:rPr>
              <a:t>Would like to have one in each department</a:t>
            </a:r>
          </a:p>
          <a:p>
            <a:r>
              <a:rPr lang="en-GB" dirty="0">
                <a:solidFill>
                  <a:schemeClr val="bg1"/>
                </a:solidFill>
              </a:rPr>
              <a:t>Ask them to deliver training which has been tailored to the discipline</a:t>
            </a:r>
          </a:p>
          <a:p>
            <a:endParaRPr lang="en-GB" dirty="0"/>
          </a:p>
        </p:txBody>
      </p:sp>
      <p:sp>
        <p:nvSpPr>
          <p:cNvPr id="3" name="Title 2"/>
          <p:cNvSpPr>
            <a:spLocks noGrp="1"/>
          </p:cNvSpPr>
          <p:nvPr>
            <p:ph type="title"/>
          </p:nvPr>
        </p:nvSpPr>
        <p:spPr/>
        <p:txBody>
          <a:bodyPr/>
          <a:lstStyle/>
          <a:p>
            <a:r>
              <a:rPr lang="en-GB" dirty="0" smtClean="0"/>
              <a:t>Data Champions</a:t>
            </a:r>
            <a:endParaRPr lang="en-GB" dirty="0"/>
          </a:p>
        </p:txBody>
      </p:sp>
      <p:sp>
        <p:nvSpPr>
          <p:cNvPr id="2" name="TextBox 1"/>
          <p:cNvSpPr txBox="1"/>
          <p:nvPr/>
        </p:nvSpPr>
        <p:spPr>
          <a:xfrm>
            <a:off x="251520" y="1772816"/>
            <a:ext cx="4811017" cy="3970318"/>
          </a:xfrm>
          <a:prstGeom prst="rect">
            <a:avLst/>
          </a:prstGeom>
          <a:noFill/>
        </p:spPr>
        <p:txBody>
          <a:bodyPr wrap="square" rtlCol="0">
            <a:spAutoFit/>
          </a:bodyPr>
          <a:lstStyle/>
          <a:p>
            <a:pPr algn="ctr"/>
            <a:r>
              <a:rPr lang="en-GB" sz="3600" dirty="0" smtClean="0"/>
              <a:t>Researchers</a:t>
            </a:r>
            <a:r>
              <a:rPr lang="en-GB" sz="3600" dirty="0"/>
              <a:t>, PhD students or support staff who have agreed to </a:t>
            </a:r>
            <a:r>
              <a:rPr lang="en-GB" sz="3600" b="1" dirty="0"/>
              <a:t>advocate</a:t>
            </a:r>
            <a:r>
              <a:rPr lang="en-GB" sz="3600" dirty="0"/>
              <a:t> for good data management and sharing practice </a:t>
            </a:r>
            <a:r>
              <a:rPr lang="en-GB" sz="3600" b="1" dirty="0"/>
              <a:t>within their </a:t>
            </a:r>
            <a:r>
              <a:rPr lang="en-GB" sz="3600" b="1" dirty="0" smtClean="0"/>
              <a:t>department</a:t>
            </a:r>
            <a:r>
              <a:rPr lang="en-GB" sz="3600" dirty="0" smtClean="0"/>
              <a:t>. </a:t>
            </a:r>
            <a:endParaRPr lang="en-GB" sz="3600" dirty="0"/>
          </a:p>
        </p:txBody>
      </p:sp>
      <p:pic>
        <p:nvPicPr>
          <p:cNvPr id="5" name="Picture 5" descr="C:\userdata\ces43\downloads\superhero-305620_1280.png"/>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5282912" y="1494662"/>
            <a:ext cx="3614521"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106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51920" y="2348880"/>
            <a:ext cx="4248472" cy="3139321"/>
          </a:xfrm>
          <a:prstGeom prst="rect">
            <a:avLst/>
          </a:prstGeom>
          <a:noFill/>
        </p:spPr>
        <p:txBody>
          <a:bodyPr wrap="square" rtlCol="0">
            <a:spAutoFit/>
          </a:bodyPr>
          <a:lstStyle/>
          <a:p>
            <a:r>
              <a:rPr lang="en-GB" dirty="0">
                <a:solidFill>
                  <a:schemeClr val="bg1"/>
                </a:solidFill>
              </a:rPr>
              <a:t>All except for A&amp;H</a:t>
            </a:r>
          </a:p>
          <a:p>
            <a:endParaRPr lang="en-GB" dirty="0">
              <a:solidFill>
                <a:schemeClr val="bg1"/>
              </a:solidFill>
            </a:endParaRPr>
          </a:p>
          <a:p>
            <a:r>
              <a:rPr lang="en-GB" dirty="0">
                <a:solidFill>
                  <a:schemeClr val="bg1"/>
                </a:solidFill>
              </a:rPr>
              <a:t>Strong bias towards life sciences </a:t>
            </a:r>
            <a:r>
              <a:rPr lang="mr-IN" dirty="0">
                <a:solidFill>
                  <a:schemeClr val="bg1"/>
                </a:solidFill>
              </a:rPr>
              <a:t>–</a:t>
            </a:r>
            <a:r>
              <a:rPr lang="en-GB" dirty="0">
                <a:solidFill>
                  <a:schemeClr val="bg1"/>
                </a:solidFill>
              </a:rPr>
              <a:t> reflecting where we get most engagement generally</a:t>
            </a:r>
          </a:p>
          <a:p>
            <a:endParaRPr lang="en-GB" dirty="0">
              <a:solidFill>
                <a:schemeClr val="bg1"/>
              </a:solidFill>
            </a:endParaRPr>
          </a:p>
          <a:p>
            <a:r>
              <a:rPr lang="en-GB" dirty="0">
                <a:solidFill>
                  <a:schemeClr val="bg1"/>
                </a:solidFill>
              </a:rPr>
              <a:t>Some schools with multiple champions, </a:t>
            </a:r>
            <a:r>
              <a:rPr lang="en-GB" dirty="0" err="1">
                <a:solidFill>
                  <a:schemeClr val="bg1"/>
                </a:solidFill>
              </a:rPr>
              <a:t>egs</a:t>
            </a:r>
            <a:r>
              <a:rPr lang="en-GB" dirty="0">
                <a:solidFill>
                  <a:schemeClr val="bg1"/>
                </a:solidFill>
              </a:rPr>
              <a:t> of support staff working with researchers and combinations of junior and senior researchers </a:t>
            </a:r>
          </a:p>
          <a:p>
            <a:endParaRPr lang="en-GB" dirty="0"/>
          </a:p>
        </p:txBody>
      </p:sp>
      <p:sp>
        <p:nvSpPr>
          <p:cNvPr id="3" name="Title 2"/>
          <p:cNvSpPr>
            <a:spLocks noGrp="1"/>
          </p:cNvSpPr>
          <p:nvPr>
            <p:ph type="title"/>
          </p:nvPr>
        </p:nvSpPr>
        <p:spPr/>
        <p:txBody>
          <a:bodyPr/>
          <a:lstStyle/>
          <a:p>
            <a:r>
              <a:rPr lang="en-GB" dirty="0" smtClean="0"/>
              <a:t>Who are the Data Champions?</a:t>
            </a:r>
            <a:endParaRPr lang="en-GB" dirty="0"/>
          </a:p>
        </p:txBody>
      </p:sp>
      <p:pic>
        <p:nvPicPr>
          <p:cNvPr id="4" name="Picture 5" descr="C:\userdata\ces43\downloads\superhero-305620_1280.png"/>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5069718" y="1484784"/>
            <a:ext cx="3614521"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55576" y="2060848"/>
            <a:ext cx="3963615" cy="2246769"/>
          </a:xfrm>
          <a:prstGeom prst="rect">
            <a:avLst/>
          </a:prstGeom>
          <a:noFill/>
        </p:spPr>
        <p:txBody>
          <a:bodyPr wrap="square" rtlCol="0">
            <a:spAutoFit/>
          </a:bodyPr>
          <a:lstStyle/>
          <a:p>
            <a:r>
              <a:rPr lang="en-GB" sz="2800" dirty="0" smtClean="0"/>
              <a:t>41 Champions</a:t>
            </a:r>
          </a:p>
          <a:p>
            <a:endParaRPr lang="en-GB" sz="2800" dirty="0"/>
          </a:p>
          <a:p>
            <a:r>
              <a:rPr lang="en-GB" sz="2800" dirty="0" smtClean="0"/>
              <a:t>26 departments</a:t>
            </a:r>
          </a:p>
          <a:p>
            <a:endParaRPr lang="en-GB" sz="2800" dirty="0"/>
          </a:p>
          <a:p>
            <a:r>
              <a:rPr lang="en-GB" sz="2800" dirty="0" smtClean="0"/>
              <a:t>5 Schools</a:t>
            </a:r>
          </a:p>
        </p:txBody>
      </p:sp>
    </p:spTree>
    <p:extLst>
      <p:ext uri="{BB962C8B-B14F-4D97-AF65-F5344CB8AC3E}">
        <p14:creationId xmlns:p14="http://schemas.microsoft.com/office/powerpoint/2010/main" val="600301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412776"/>
            <a:ext cx="8006407" cy="3231654"/>
          </a:xfrm>
          <a:prstGeom prst="rect">
            <a:avLst/>
          </a:prstGeom>
          <a:noFill/>
        </p:spPr>
        <p:txBody>
          <a:bodyPr wrap="square" rtlCol="0">
            <a:spAutoFit/>
          </a:bodyPr>
          <a:lstStyle/>
          <a:p>
            <a:r>
              <a:rPr lang="en-GB" sz="1200" dirty="0">
                <a:solidFill>
                  <a:schemeClr val="bg1"/>
                </a:solidFill>
              </a:rPr>
              <a:t>Initial welcome meetings were held in December 2016, across two sites to make them as accessible as possible, and were attended by 33 Champions and supporting librarians.</a:t>
            </a:r>
          </a:p>
          <a:p>
            <a:r>
              <a:rPr lang="en-GB" sz="1200" dirty="0">
                <a:solidFill>
                  <a:schemeClr val="bg1"/>
                </a:solidFill>
              </a:rPr>
              <a:t>Introduced Champions to our expectations from them, the support available to them and presented the template workshop</a:t>
            </a:r>
          </a:p>
          <a:p>
            <a:r>
              <a:rPr lang="en-GB" sz="1200" dirty="0">
                <a:solidFill>
                  <a:schemeClr val="bg1"/>
                </a:solidFill>
              </a:rPr>
              <a:t>We also demonstrated our Data Champions website with profiles pre-populated for the support staff involved to encourage the Champions to create their own profile. </a:t>
            </a:r>
          </a:p>
          <a:p>
            <a:r>
              <a:rPr lang="en-GB" sz="1200" dirty="0">
                <a:solidFill>
                  <a:schemeClr val="bg1"/>
                </a:solidFill>
              </a:rPr>
              <a:t>Informal with a break for lunch, and time for discussions and networking </a:t>
            </a:r>
            <a:r>
              <a:rPr lang="mr-IN" sz="1200" dirty="0">
                <a:solidFill>
                  <a:schemeClr val="bg1"/>
                </a:solidFill>
              </a:rPr>
              <a:t>–</a:t>
            </a:r>
            <a:r>
              <a:rPr lang="en-GB" sz="1200" dirty="0">
                <a:solidFill>
                  <a:schemeClr val="bg1"/>
                </a:solidFill>
              </a:rPr>
              <a:t> important for community development</a:t>
            </a:r>
          </a:p>
          <a:p>
            <a:r>
              <a:rPr lang="en-GB" sz="1200" dirty="0">
                <a:solidFill>
                  <a:schemeClr val="bg1"/>
                </a:solidFill>
              </a:rPr>
              <a:t>The Data Champions suggested many ideas at the meetings, leading to conversations in person, over email and on Twitter (#datachampcam) in the following weeks that helped to build a sense of community and purpose. </a:t>
            </a:r>
          </a:p>
          <a:p>
            <a:r>
              <a:rPr lang="en-GB" sz="1200" dirty="0">
                <a:solidFill>
                  <a:schemeClr val="bg1"/>
                </a:solidFill>
              </a:rPr>
              <a:t>Wide variety in the Champions’ confidence and willingness to engage. We have also suggested smaller scale advocacy to help build the Champions’ confidence, such as a briefing session for their research group.  </a:t>
            </a:r>
          </a:p>
          <a:p>
            <a:r>
              <a:rPr lang="en-GB" sz="1200" dirty="0">
                <a:solidFill>
                  <a:schemeClr val="bg1"/>
                </a:solidFill>
              </a:rPr>
              <a:t>A space was created for the Data Champions in the institutional virtual learning environment (VLE) where presentations can be shared, news posted, and there is a forum for discussion.  </a:t>
            </a:r>
          </a:p>
          <a:p>
            <a:r>
              <a:rPr lang="en-GB" sz="1200" dirty="0">
                <a:solidFill>
                  <a:schemeClr val="bg1"/>
                </a:solidFill>
              </a:rPr>
              <a:t>In addition to the VLE site there is a Data Champions email list which is used to advertise relevant events and opportunities and upcoming training and meetings for Data Champions. We have also created a Twitter hashtag (#datachampcam) for the group which is gradually being adopted and is useful as Twitter is a space already used by many of our Champions. It is quite hard to determine how useful these electronic spaces are as they may be frequented by ‘lurkers’ who are not confident enough to offer their own views but are still learning</a:t>
            </a:r>
            <a:r>
              <a:rPr lang="en-GB" sz="1200" dirty="0" smtClean="0">
                <a:solidFill>
                  <a:schemeClr val="bg1"/>
                </a:solidFill>
              </a:rPr>
              <a:t>.</a:t>
            </a:r>
            <a:endParaRPr lang="en-GB" sz="1200" dirty="0">
              <a:solidFill>
                <a:schemeClr val="bg1"/>
              </a:solidFill>
            </a:endParaRPr>
          </a:p>
        </p:txBody>
      </p:sp>
      <p:sp>
        <p:nvSpPr>
          <p:cNvPr id="3" name="Title 2"/>
          <p:cNvSpPr>
            <a:spLocks noGrp="1"/>
          </p:cNvSpPr>
          <p:nvPr>
            <p:ph type="title"/>
          </p:nvPr>
        </p:nvSpPr>
        <p:spPr/>
        <p:txBody>
          <a:bodyPr/>
          <a:lstStyle/>
          <a:p>
            <a:r>
              <a:rPr lang="en-GB" dirty="0" smtClean="0"/>
              <a:t>Resources for Data </a:t>
            </a:r>
            <a:r>
              <a:rPr lang="en-GB" dirty="0" smtClean="0"/>
              <a:t>Champions</a:t>
            </a:r>
            <a:endParaRPr lang="en-GB" dirty="0"/>
          </a:p>
        </p:txBody>
      </p:sp>
      <p:sp>
        <p:nvSpPr>
          <p:cNvPr id="4" name="TextBox 3"/>
          <p:cNvSpPr txBox="1"/>
          <p:nvPr/>
        </p:nvSpPr>
        <p:spPr>
          <a:xfrm>
            <a:off x="251520" y="1412777"/>
            <a:ext cx="8712968" cy="5632311"/>
          </a:xfrm>
          <a:prstGeom prst="rect">
            <a:avLst/>
          </a:prstGeom>
          <a:noFill/>
        </p:spPr>
        <p:txBody>
          <a:bodyPr wrap="square" rtlCol="0">
            <a:spAutoFit/>
          </a:bodyPr>
          <a:lstStyle/>
          <a:p>
            <a:r>
              <a:rPr lang="en-GB" sz="2400" dirty="0" smtClean="0"/>
              <a:t>Template introduction to RDM workshops (STEM one is online </a:t>
            </a:r>
            <a:r>
              <a:rPr lang="en-GB" sz="2400" dirty="0" smtClean="0">
                <a:hlinkClick r:id="rId3"/>
              </a:rPr>
              <a:t>http</a:t>
            </a:r>
            <a:r>
              <a:rPr lang="en-GB" sz="2400" dirty="0">
                <a:hlinkClick r:id="rId3"/>
              </a:rPr>
              <a:t>://</a:t>
            </a:r>
            <a:r>
              <a:rPr lang="en-GB" sz="2400" dirty="0" smtClean="0">
                <a:hlinkClick r:id="rId3"/>
              </a:rPr>
              <a:t>doi.org/10.5281/zenodo.239090</a:t>
            </a:r>
            <a:r>
              <a:rPr lang="en-GB" sz="2400" dirty="0" smtClean="0"/>
              <a:t>)</a:t>
            </a:r>
          </a:p>
          <a:p>
            <a:endParaRPr lang="en-GB" sz="2400" dirty="0"/>
          </a:p>
          <a:p>
            <a:r>
              <a:rPr lang="en-GB" sz="2400" dirty="0" smtClean="0"/>
              <a:t>Other workshops from RDM team, librarians, each other etc. (e.g. </a:t>
            </a:r>
            <a:r>
              <a:rPr lang="pt-BR" sz="2400" dirty="0">
                <a:hlinkClick r:id="rId4"/>
              </a:rPr>
              <a:t>http://</a:t>
            </a:r>
            <a:r>
              <a:rPr lang="pt-BR" sz="2400" dirty="0" smtClean="0">
                <a:hlinkClick r:id="rId4"/>
              </a:rPr>
              <a:t>doi.org/10.5281/zenodo.400982</a:t>
            </a:r>
            <a:r>
              <a:rPr lang="pt-BR" sz="2400" dirty="0" smtClean="0"/>
              <a:t>) </a:t>
            </a:r>
            <a:endParaRPr lang="en-GB" sz="2400" dirty="0" smtClean="0"/>
          </a:p>
          <a:p>
            <a:endParaRPr lang="en-GB" sz="2400" dirty="0"/>
          </a:p>
          <a:p>
            <a:r>
              <a:rPr lang="en-GB" sz="2400" dirty="0" smtClean="0"/>
              <a:t>Moodle website</a:t>
            </a:r>
          </a:p>
          <a:p>
            <a:endParaRPr lang="en-GB" sz="2400" dirty="0"/>
          </a:p>
          <a:p>
            <a:r>
              <a:rPr lang="en-GB" sz="2400" dirty="0" smtClean="0"/>
              <a:t>Training</a:t>
            </a:r>
          </a:p>
          <a:p>
            <a:endParaRPr lang="en-GB" sz="2400" dirty="0"/>
          </a:p>
          <a:p>
            <a:r>
              <a:rPr lang="en-GB" sz="2400" dirty="0" smtClean="0"/>
              <a:t>Postcards, pens and Lego for workshops</a:t>
            </a:r>
          </a:p>
          <a:p>
            <a:endParaRPr lang="en-GB" sz="2400" dirty="0"/>
          </a:p>
          <a:p>
            <a:r>
              <a:rPr lang="en-GB" sz="2400" dirty="0" smtClean="0"/>
              <a:t>Template feedback forms</a:t>
            </a:r>
          </a:p>
          <a:p>
            <a:endParaRPr lang="en-GB" sz="2400" dirty="0"/>
          </a:p>
          <a:p>
            <a:endParaRPr lang="en-GB" sz="2400" dirty="0"/>
          </a:p>
        </p:txBody>
      </p:sp>
    </p:spTree>
    <p:extLst>
      <p:ext uri="{BB962C8B-B14F-4D97-AF65-F5344CB8AC3E}">
        <p14:creationId xmlns:p14="http://schemas.microsoft.com/office/powerpoint/2010/main" val="508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340768"/>
            <a:ext cx="6624736" cy="2031325"/>
          </a:xfrm>
          <a:prstGeom prst="rect">
            <a:avLst/>
          </a:prstGeom>
          <a:noFill/>
        </p:spPr>
        <p:txBody>
          <a:bodyPr wrap="square" rtlCol="0">
            <a:spAutoFit/>
          </a:bodyPr>
          <a:lstStyle/>
          <a:p>
            <a:r>
              <a:rPr lang="en-GB" dirty="0">
                <a:solidFill>
                  <a:schemeClr val="bg1"/>
                </a:solidFill>
              </a:rPr>
              <a:t>Original purpose of initiative was to get more training done</a:t>
            </a:r>
          </a:p>
          <a:p>
            <a:r>
              <a:rPr lang="en-GB" dirty="0">
                <a:solidFill>
                  <a:schemeClr val="bg1"/>
                </a:solidFill>
              </a:rPr>
              <a:t>Some junior members are not confident enough to do training yet and more senior people happy to be involved and advocate but may not want to run formal training</a:t>
            </a:r>
          </a:p>
          <a:p>
            <a:r>
              <a:rPr lang="en-GB" dirty="0">
                <a:solidFill>
                  <a:schemeClr val="bg1"/>
                </a:solidFill>
              </a:rPr>
              <a:t>So far information sessions rather than full workshops seem to be popular with more senior people</a:t>
            </a:r>
          </a:p>
          <a:p>
            <a:endParaRPr lang="en-GB" dirty="0"/>
          </a:p>
        </p:txBody>
      </p:sp>
      <p:sp>
        <p:nvSpPr>
          <p:cNvPr id="3" name="Title 2"/>
          <p:cNvSpPr>
            <a:spLocks noGrp="1"/>
          </p:cNvSpPr>
          <p:nvPr>
            <p:ph type="title"/>
          </p:nvPr>
        </p:nvSpPr>
        <p:spPr/>
        <p:txBody>
          <a:bodyPr/>
          <a:lstStyle/>
          <a:p>
            <a:r>
              <a:rPr lang="en-GB" dirty="0" smtClean="0"/>
              <a:t>Resources made by Data Champions</a:t>
            </a:r>
            <a:endParaRPr lang="en-GB" dirty="0"/>
          </a:p>
        </p:txBody>
      </p:sp>
      <p:sp>
        <p:nvSpPr>
          <p:cNvPr id="2" name="TextBox 1"/>
          <p:cNvSpPr txBox="1"/>
          <p:nvPr/>
        </p:nvSpPr>
        <p:spPr>
          <a:xfrm>
            <a:off x="251520" y="1340768"/>
            <a:ext cx="8712967" cy="4801314"/>
          </a:xfrm>
          <a:prstGeom prst="rect">
            <a:avLst/>
          </a:prstGeom>
          <a:noFill/>
        </p:spPr>
        <p:txBody>
          <a:bodyPr wrap="square" rtlCol="0">
            <a:spAutoFit/>
          </a:bodyPr>
          <a:lstStyle/>
          <a:p>
            <a:pPr>
              <a:lnSpc>
                <a:spcPct val="150000"/>
              </a:lnSpc>
            </a:pPr>
            <a:r>
              <a:rPr lang="en-GB" sz="2400" dirty="0" smtClean="0"/>
              <a:t>Multiple presentations </a:t>
            </a:r>
            <a:r>
              <a:rPr lang="mr-IN" sz="2400" dirty="0" smtClean="0"/>
              <a:t>–</a:t>
            </a:r>
            <a:r>
              <a:rPr lang="en-GB" sz="2400" dirty="0" smtClean="0"/>
              <a:t> shared on the Moodle</a:t>
            </a:r>
          </a:p>
          <a:p>
            <a:pPr>
              <a:lnSpc>
                <a:spcPct val="150000"/>
              </a:lnSpc>
            </a:pPr>
            <a:endParaRPr lang="en-GB" sz="2400" dirty="0"/>
          </a:p>
          <a:p>
            <a:pPr>
              <a:lnSpc>
                <a:spcPct val="150000"/>
              </a:lnSpc>
            </a:pPr>
            <a:r>
              <a:rPr lang="en-GB" sz="2400" dirty="0" smtClean="0"/>
              <a:t>Collection of weekly </a:t>
            </a:r>
            <a:r>
              <a:rPr lang="en-GB" sz="2400" dirty="0" smtClean="0"/>
              <a:t>‘tips’ </a:t>
            </a:r>
            <a:r>
              <a:rPr lang="en-GB" sz="2400" dirty="0" smtClean="0"/>
              <a:t>emails</a:t>
            </a:r>
            <a:r>
              <a:rPr lang="en-GB" sz="2400" dirty="0"/>
              <a:t>: </a:t>
            </a:r>
            <a:r>
              <a:rPr lang="en-GB" sz="2400" dirty="0">
                <a:hlinkClick r:id="rId3"/>
              </a:rPr>
              <a:t>http://</a:t>
            </a:r>
            <a:r>
              <a:rPr lang="en-GB" sz="2400" dirty="0" smtClean="0">
                <a:hlinkClick r:id="rId3"/>
              </a:rPr>
              <a:t>bit.ly/BiteSizedRDMEmails</a:t>
            </a:r>
            <a:r>
              <a:rPr lang="en-GB" sz="2400" dirty="0" smtClean="0"/>
              <a:t> </a:t>
            </a:r>
            <a:endParaRPr lang="en-GB" sz="2400" dirty="0"/>
          </a:p>
          <a:p>
            <a:pPr>
              <a:lnSpc>
                <a:spcPct val="150000"/>
              </a:lnSpc>
            </a:pPr>
            <a:endParaRPr lang="en-GB" sz="2400" dirty="0" smtClean="0"/>
          </a:p>
          <a:p>
            <a:pPr>
              <a:lnSpc>
                <a:spcPct val="150000"/>
              </a:lnSpc>
            </a:pPr>
            <a:r>
              <a:rPr lang="en-GB" sz="2400" dirty="0" smtClean="0"/>
              <a:t>Open </a:t>
            </a:r>
            <a:r>
              <a:rPr lang="en-GB" sz="2400" dirty="0"/>
              <a:t>data FAQs for </a:t>
            </a:r>
            <a:r>
              <a:rPr lang="en-GB" sz="2400" dirty="0"/>
              <a:t>chemists: </a:t>
            </a:r>
            <a:r>
              <a:rPr lang="en-GB" sz="2400" dirty="0">
                <a:hlinkClick r:id="rId4"/>
              </a:rPr>
              <a:t>http://</a:t>
            </a:r>
            <a:r>
              <a:rPr lang="en-GB" sz="2400" dirty="0" smtClean="0">
                <a:hlinkClick r:id="rId4"/>
              </a:rPr>
              <a:t>www-library.ch.cam.ac.uk/open-data-faqs-chemists</a:t>
            </a:r>
            <a:r>
              <a:rPr lang="en-GB" sz="2400" dirty="0" smtClean="0"/>
              <a:t> </a:t>
            </a:r>
          </a:p>
          <a:p>
            <a:pPr>
              <a:lnSpc>
                <a:spcPct val="150000"/>
              </a:lnSpc>
            </a:pPr>
            <a:endParaRPr lang="en-GB" sz="2400" dirty="0"/>
          </a:p>
          <a:p>
            <a:pPr>
              <a:lnSpc>
                <a:spcPct val="150000"/>
              </a:lnSpc>
            </a:pPr>
            <a:r>
              <a:rPr lang="en-GB" sz="2400" dirty="0" smtClean="0"/>
              <a:t>Twitter: #</a:t>
            </a:r>
            <a:r>
              <a:rPr lang="en-GB" sz="2400" dirty="0" err="1" smtClean="0"/>
              <a:t>datachampcam</a:t>
            </a:r>
            <a:r>
              <a:rPr lang="en-GB" sz="2400" dirty="0" smtClean="0"/>
              <a:t> </a:t>
            </a:r>
            <a:endParaRPr lang="en-GB" sz="2400" dirty="0" smtClean="0"/>
          </a:p>
          <a:p>
            <a:endParaRPr lang="en-GB" dirty="0"/>
          </a:p>
        </p:txBody>
      </p:sp>
    </p:spTree>
    <p:extLst>
      <p:ext uri="{BB962C8B-B14F-4D97-AF65-F5344CB8AC3E}">
        <p14:creationId xmlns:p14="http://schemas.microsoft.com/office/powerpoint/2010/main" val="101718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340768"/>
            <a:ext cx="6624736" cy="2031325"/>
          </a:xfrm>
          <a:prstGeom prst="rect">
            <a:avLst/>
          </a:prstGeom>
          <a:noFill/>
        </p:spPr>
        <p:txBody>
          <a:bodyPr wrap="square" rtlCol="0">
            <a:spAutoFit/>
          </a:bodyPr>
          <a:lstStyle/>
          <a:p>
            <a:r>
              <a:rPr lang="en-GB" dirty="0">
                <a:solidFill>
                  <a:schemeClr val="bg1"/>
                </a:solidFill>
              </a:rPr>
              <a:t>Original purpose of initiative was to get more training done</a:t>
            </a:r>
          </a:p>
          <a:p>
            <a:r>
              <a:rPr lang="en-GB" dirty="0">
                <a:solidFill>
                  <a:schemeClr val="bg1"/>
                </a:solidFill>
              </a:rPr>
              <a:t>Some junior members are not confident enough to do training yet and more senior people happy to be involved and advocate but may not want to run formal training</a:t>
            </a:r>
          </a:p>
          <a:p>
            <a:r>
              <a:rPr lang="en-GB" dirty="0">
                <a:solidFill>
                  <a:schemeClr val="bg1"/>
                </a:solidFill>
              </a:rPr>
              <a:t>So far information sessions rather than full workshops seem to be popular with more senior people</a:t>
            </a:r>
          </a:p>
          <a:p>
            <a:endParaRPr lang="en-GB" dirty="0"/>
          </a:p>
        </p:txBody>
      </p:sp>
      <p:sp>
        <p:nvSpPr>
          <p:cNvPr id="3" name="Title 2"/>
          <p:cNvSpPr>
            <a:spLocks noGrp="1"/>
          </p:cNvSpPr>
          <p:nvPr>
            <p:ph type="title"/>
          </p:nvPr>
        </p:nvSpPr>
        <p:spPr/>
        <p:txBody>
          <a:bodyPr/>
          <a:lstStyle/>
          <a:p>
            <a:r>
              <a:rPr lang="en-GB" dirty="0" smtClean="0"/>
              <a:t>Next steps</a:t>
            </a:r>
            <a:endParaRPr lang="en-GB" dirty="0"/>
          </a:p>
        </p:txBody>
      </p:sp>
      <p:sp>
        <p:nvSpPr>
          <p:cNvPr id="2" name="TextBox 1"/>
          <p:cNvSpPr txBox="1"/>
          <p:nvPr/>
        </p:nvSpPr>
        <p:spPr>
          <a:xfrm>
            <a:off x="251520" y="1340768"/>
            <a:ext cx="8712967" cy="5355312"/>
          </a:xfrm>
          <a:prstGeom prst="rect">
            <a:avLst/>
          </a:prstGeom>
          <a:noFill/>
        </p:spPr>
        <p:txBody>
          <a:bodyPr wrap="square" rtlCol="0">
            <a:spAutoFit/>
          </a:bodyPr>
          <a:lstStyle/>
          <a:p>
            <a:pPr>
              <a:lnSpc>
                <a:spcPct val="150000"/>
              </a:lnSpc>
            </a:pPr>
            <a:r>
              <a:rPr lang="en-GB" sz="2400" dirty="0" smtClean="0"/>
              <a:t>Maintaining momentum</a:t>
            </a:r>
          </a:p>
          <a:p>
            <a:pPr>
              <a:lnSpc>
                <a:spcPct val="150000"/>
              </a:lnSpc>
            </a:pPr>
            <a:r>
              <a:rPr lang="en-GB" sz="2400" dirty="0" smtClean="0"/>
              <a:t>Gaining Legitimacy</a:t>
            </a:r>
          </a:p>
          <a:p>
            <a:pPr>
              <a:lnSpc>
                <a:spcPct val="150000"/>
              </a:lnSpc>
            </a:pPr>
            <a:r>
              <a:rPr lang="en-GB" sz="2400" dirty="0" smtClean="0"/>
              <a:t>Resourcing </a:t>
            </a:r>
            <a:r>
              <a:rPr lang="mr-IN" sz="2400" dirty="0" smtClean="0"/>
              <a:t>–</a:t>
            </a:r>
            <a:r>
              <a:rPr lang="en-GB" sz="2400" dirty="0" smtClean="0"/>
              <a:t> Job Available! </a:t>
            </a:r>
            <a:r>
              <a:rPr lang="mr-IN" sz="2400" dirty="0" smtClean="0"/>
              <a:t>–</a:t>
            </a:r>
            <a:r>
              <a:rPr lang="en-GB" sz="2400" dirty="0"/>
              <a:t>  </a:t>
            </a:r>
            <a:r>
              <a:rPr lang="en-GB" sz="2400" dirty="0">
                <a:hlinkClick r:id="rId3"/>
              </a:rPr>
              <a:t>http://www.jobs.cam.ac.uk/job/13302</a:t>
            </a:r>
            <a:r>
              <a:rPr lang="en-GB" sz="2400" dirty="0" smtClean="0">
                <a:hlinkClick r:id="rId3"/>
              </a:rPr>
              <a:t>/</a:t>
            </a:r>
            <a:r>
              <a:rPr lang="en-GB" sz="2400" dirty="0" smtClean="0"/>
              <a:t> </a:t>
            </a:r>
            <a:endParaRPr lang="en-GB" sz="2400" dirty="0" smtClean="0"/>
          </a:p>
          <a:p>
            <a:pPr>
              <a:lnSpc>
                <a:spcPct val="150000"/>
              </a:lnSpc>
            </a:pPr>
            <a:endParaRPr lang="en-GB" sz="2400" dirty="0"/>
          </a:p>
          <a:p>
            <a:pPr>
              <a:lnSpc>
                <a:spcPct val="150000"/>
              </a:lnSpc>
            </a:pPr>
            <a:endParaRPr lang="en-GB" sz="2400" dirty="0" smtClean="0"/>
          </a:p>
          <a:p>
            <a:pPr>
              <a:lnSpc>
                <a:spcPct val="150000"/>
              </a:lnSpc>
            </a:pPr>
            <a:endParaRPr lang="en-GB" sz="2400" dirty="0"/>
          </a:p>
          <a:p>
            <a:pPr>
              <a:lnSpc>
                <a:spcPct val="150000"/>
              </a:lnSpc>
            </a:pPr>
            <a:endParaRPr lang="en-GB" sz="2400" dirty="0"/>
          </a:p>
          <a:p>
            <a:pPr>
              <a:lnSpc>
                <a:spcPct val="150000"/>
              </a:lnSpc>
            </a:pPr>
            <a:r>
              <a:rPr lang="en-GB" sz="2400" dirty="0" smtClean="0"/>
              <a:t>IDCC paper: </a:t>
            </a:r>
            <a:r>
              <a:rPr lang="mr-IN" sz="2400" dirty="0" smtClean="0">
                <a:hlinkClick r:id="rId4"/>
              </a:rPr>
              <a:t>https</a:t>
            </a:r>
            <a:r>
              <a:rPr lang="mr-IN" sz="2400" dirty="0">
                <a:hlinkClick r:id="rId4"/>
              </a:rPr>
              <a:t>://doi.org/10.1101/104661</a:t>
            </a:r>
            <a:r>
              <a:rPr lang="en-GB" sz="2400" dirty="0"/>
              <a:t> </a:t>
            </a:r>
            <a:endParaRPr lang="en-GB" sz="2400" dirty="0" smtClean="0"/>
          </a:p>
          <a:p>
            <a:endParaRPr lang="en-GB" dirty="0"/>
          </a:p>
        </p:txBody>
      </p:sp>
    </p:spTree>
    <p:extLst>
      <p:ext uri="{BB962C8B-B14F-4D97-AF65-F5344CB8AC3E}">
        <p14:creationId xmlns:p14="http://schemas.microsoft.com/office/powerpoint/2010/main" val="855368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S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 Theme</Template>
  <TotalTime>17206</TotalTime>
  <Words>608</Words>
  <Application>Microsoft Macintosh PowerPoint</Application>
  <PresentationFormat>On-screen Show (4:3)</PresentationFormat>
  <Paragraphs>96</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Regular</vt:lpstr>
      <vt:lpstr>Mangal</vt:lpstr>
      <vt:lpstr>Arial</vt:lpstr>
      <vt:lpstr>OSC Theme</vt:lpstr>
      <vt:lpstr>Data Champions in Action</vt:lpstr>
      <vt:lpstr>Data Champions</vt:lpstr>
      <vt:lpstr>Who are the Data Champions?</vt:lpstr>
      <vt:lpstr>Resources for Data Champions</vt:lpstr>
      <vt:lpstr>Resources made by Data Champions</vt:lpstr>
      <vt:lpstr>Next steps</vt:lpstr>
    </vt:vector>
  </TitlesOfParts>
  <Company>Cambridge University Library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Boyes</dc:creator>
  <cp:lastModifiedBy>Rosie Higman</cp:lastModifiedBy>
  <cp:revision>163</cp:revision>
  <dcterms:created xsi:type="dcterms:W3CDTF">2016-05-13T10:59:10Z</dcterms:created>
  <dcterms:modified xsi:type="dcterms:W3CDTF">2017-03-29T12:06:20Z</dcterms:modified>
</cp:coreProperties>
</file>