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Short intro about myself, what my topic is about and what you can learn from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In this lightning talk, we will define what debouncing is and what throttling is, then we will look at the difference between these two with examples. We will then know how to use this in our code. By the end of this talk, you should learn what Throttling is and what Debouncing is!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Debounce and throttle are two but very similar techniques we can use to control how often a function can be executed overtime.</a:t>
            </a:r>
          </a:p>
          <a:p>
            <a:pPr/>
          </a:p>
          <a:p>
            <a:pPr/>
            <a:r>
              <a:t>Debouncing allows us to group sequential calls together, which will enable us to control or limit the rate of when these events fire off. </a:t>
            </a:r>
          </a:p>
          <a:p>
            <a:pPr/>
          </a:p>
          <a:p>
            <a:pPr/>
            <a:r>
              <a:t>As you can see in the worked example, we have events that are pre-registered in the top row, and the debounced events are being shown below.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Debouncing in keystroke events is one of the many ways you can use debouncing. </a:t>
            </a:r>
          </a:p>
          <a:p>
            <a:pPr/>
            <a:r>
              <a:t>When we use debouncing, we are able to fire off events all at once with a delay. </a:t>
            </a:r>
          </a:p>
          <a:p>
            <a:pPr/>
            <a:r>
              <a:t>In this example, we are entering a password, and we want to verify the text entered after we have stopped typing.</a:t>
            </a:r>
          </a:p>
          <a:p>
            <a:pPr/>
            <a:r>
              <a:t>We’d use Debouncing to avoid listening for each keystroke event to happen to then process the value that this input has taken. </a:t>
            </a:r>
          </a:p>
          <a:p>
            <a:pPr/>
            <a:r>
              <a:t>Using debouncing can benefit performance by allowing control over how we handle repetitive events like keystrokes, to then off-load pressure on API calls on networks, we can also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By using the Lodash library, we are able to call debounce to debounce our keystroke events, and then invoking them on our square.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Throttle is basically, listening to the number of times a function is being executed over a period of time.</a:t>
            </a:r>
          </a:p>
          <a:p>
            <a:pPr/>
          </a:p>
          <a:p>
            <a:pPr/>
            <a:r>
              <a:t>In other words, when we are delaying an execution of a function, which will reduce how often our events will fire off.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Throttling can be best used for things such as infinite scrolling, where we would need to continuously load elements onto the screen as we scroll down. </a:t>
            </a:r>
          </a:p>
          <a:p>
            <a:pPr/>
          </a:p>
          <a:p>
            <a:pPr/>
            <a:r>
              <a:t>We’d use Throttling over Debouncing for use-cases like this because we are able to constantly check how far we are from the bottom and then render more elements onto the screen, like so.</a:t>
            </a:r>
          </a:p>
          <a:p>
            <a:pPr/>
          </a:p>
          <a:p>
            <a:pPr/>
            <a:r>
              <a:t>The major advantage of throttle over debounce is that we have the option to store ignored executions and execute them at last after all the function calls are made. This can be very effective when we want to read where our mouse is on the screen, and do some fancy thing on our DOM.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Here, we have a side by side comparison of a Debounced behaviour and a Throttled behaviour. We are able to see that the colour of the square and the text underneath changes practically straight away compared to the Debounce where it “groups” the keystroke events together then chucks it all out at once.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In summary, we learned what Debouncing and Throttling are.</a:t>
            </a:r>
          </a:p>
          <a:p>
            <a:pPr/>
          </a:p>
          <a:p>
            <a:pPr/>
            <a:r>
              <a:t>Debouncing is when we group a series of events, then we process them to a single call to that function. It ensures that one notification is made for an event that fires multiple times.</a:t>
            </a:r>
          </a:p>
          <a:p>
            <a:pPr/>
          </a:p>
          <a:p>
            <a:pPr/>
            <a:r>
              <a:t>A good use-case of Debouncing is in password or form validation, or if you want something to hide off the screen after you scroll down the page. </a:t>
            </a:r>
          </a:p>
          <a:p>
            <a:pPr/>
          </a:p>
          <a:p>
            <a:pPr/>
            <a:r>
              <a:t>Throttling is when we are delaying an execution of a function, which will reduce how often our events will fire off. </a:t>
            </a:r>
          </a:p>
          <a:p>
            <a:pPr/>
          </a:p>
          <a:p>
            <a:pPr/>
            <a:r>
              <a:t>A good example that we have went through is using Throttling in infinite scroll, we we want to constantly check to see how far we are from the bottom of the screen.</a:t>
            </a:r>
          </a:p>
          <a:p>
            <a:pPr/>
          </a:p>
          <a:p>
            <a:pPr/>
            <a:r>
              <a:t>When deciding which pattern to use, we should be mindful of what the desired outcome should be.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rosieprom/my-throttling-debouncing" TargetMode="External"/><Relationship Id="rId3" Type="http://schemas.openxmlformats.org/officeDocument/2006/relationships/hyperlink" Target="https://css-tricks.com/debouncing-throttling-explained-examples/" TargetMode="External"/><Relationship Id="rId4" Type="http://schemas.openxmlformats.org/officeDocument/2006/relationships/hyperlink" Target="https://lodash.com/doc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gif"/><Relationship Id="rId4"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gif"/><Relationship Id="rId4"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windows_xp_bliss-wide.jpg" descr="windows_xp_bliss-wide.jpg"/>
          <p:cNvPicPr>
            <a:picLocks noChangeAspect="1"/>
          </p:cNvPicPr>
          <p:nvPr>
            <p:ph type="pic" idx="21"/>
          </p:nvPr>
        </p:nvPicPr>
        <p:blipFill>
          <a:blip r:embed="rId3">
            <a:alphaModFix amt="62335"/>
            <a:extLst/>
          </a:blip>
          <a:srcRect l="0" t="5000" r="0" b="5000"/>
          <a:stretch>
            <a:fillRect/>
          </a:stretch>
        </p:blipFill>
        <p:spPr>
          <a:xfrm>
            <a:off x="0" y="0"/>
            <a:ext cx="24384000" cy="13716000"/>
          </a:xfrm>
          <a:prstGeom prst="rect">
            <a:avLst/>
          </a:prstGeom>
        </p:spPr>
      </p:pic>
      <p:sp>
        <p:nvSpPr>
          <p:cNvPr id="152" name="Debouncing and Throttling"/>
          <p:cNvSpPr txBox="1"/>
          <p:nvPr>
            <p:ph type="title"/>
          </p:nvPr>
        </p:nvSpPr>
        <p:spPr>
          <a:prstGeom prst="rect">
            <a:avLst/>
          </a:prstGeom>
        </p:spPr>
        <p:txBody>
          <a:bodyPr/>
          <a:lstStyle>
            <a:lvl1pPr>
              <a:defRPr>
                <a:latin typeface="CooperHewitt-Book"/>
                <a:ea typeface="CooperHewitt-Book"/>
                <a:cs typeface="CooperHewitt-Book"/>
                <a:sym typeface="CooperHewitt-Book"/>
              </a:defRPr>
            </a:lvl1pPr>
          </a:lstStyle>
          <a:p>
            <a:pPr/>
            <a:r>
              <a:t>Debouncing and Throttling</a:t>
            </a:r>
          </a:p>
        </p:txBody>
      </p:sp>
      <p:sp>
        <p:nvSpPr>
          <p:cNvPr id="153" name="Rosie Prom"/>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a:defRPr b="0">
                <a:latin typeface="CooperHewitt-Medium"/>
                <a:ea typeface="CooperHewitt-Medium"/>
                <a:cs typeface="CooperHewitt-Medium"/>
                <a:sym typeface="CooperHewitt-Medium"/>
              </a:defRPr>
            </a:lvl1pPr>
          </a:lstStyle>
          <a:p>
            <a:pPr/>
            <a:r>
              <a:t>Rosie Prom</a:t>
            </a:r>
          </a:p>
        </p:txBody>
      </p:sp>
      <p:sp>
        <p:nvSpPr>
          <p:cNvPr id="154" name="Event handling in a performant way."/>
          <p:cNvSpPr txBox="1"/>
          <p:nvPr>
            <p:ph type="body" sz="quarter" idx="1"/>
          </p:nvPr>
        </p:nvSpPr>
        <p:spPr>
          <a:xfrm>
            <a:off x="1206500" y="11980951"/>
            <a:ext cx="21971000" cy="854427"/>
          </a:xfrm>
          <a:prstGeom prst="rect">
            <a:avLst/>
          </a:prstGeom>
        </p:spPr>
        <p:txBody>
          <a:bodyPr/>
          <a:lstStyle>
            <a:lvl1pPr>
              <a:defRPr b="0">
                <a:latin typeface="CooperHewitt-Book"/>
                <a:ea typeface="CooperHewitt-Book"/>
                <a:cs typeface="CooperHewitt-Book"/>
                <a:sym typeface="CooperHewitt-Book"/>
              </a:defRPr>
            </a:lvl1pPr>
          </a:lstStyle>
          <a:p>
            <a:pPr/>
            <a:r>
              <a:t>Event handling in a performant way.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redits &amp; Thank You!"/>
          <p:cNvSpPr txBox="1"/>
          <p:nvPr>
            <p:ph type="title"/>
          </p:nvPr>
        </p:nvSpPr>
        <p:spPr>
          <a:xfrm>
            <a:off x="506815" y="1036845"/>
            <a:ext cx="21971004" cy="2381668"/>
          </a:xfrm>
          <a:prstGeom prst="rect">
            <a:avLst/>
          </a:prstGeom>
        </p:spPr>
        <p:txBody>
          <a:bodyPr/>
          <a:lstStyle>
            <a:lvl1pPr>
              <a:defRPr>
                <a:latin typeface="CooperHewitt-Medium"/>
                <a:ea typeface="CooperHewitt-Medium"/>
                <a:cs typeface="CooperHewitt-Medium"/>
                <a:sym typeface="CooperHewitt-Medium"/>
              </a:defRPr>
            </a:lvl1pPr>
          </a:lstStyle>
          <a:p>
            <a:pPr/>
            <a:r>
              <a:t>Credits &amp; Thank You!</a:t>
            </a:r>
          </a:p>
        </p:txBody>
      </p:sp>
      <p:sp>
        <p:nvSpPr>
          <p:cNvPr id="209" name="Working example: https://github.com/rosieprom/my-throttling-debouncing…"/>
          <p:cNvSpPr txBox="1"/>
          <p:nvPr/>
        </p:nvSpPr>
        <p:spPr>
          <a:xfrm>
            <a:off x="508291" y="3542452"/>
            <a:ext cx="22542016" cy="5707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35000" indent="-635000" algn="l">
              <a:buSzPct val="123000"/>
              <a:buChar char="-"/>
              <a:defRPr spc="-100" sz="5000">
                <a:latin typeface="CooperHewitt-Book"/>
                <a:ea typeface="CooperHewitt-Book"/>
                <a:cs typeface="CooperHewitt-Book"/>
                <a:sym typeface="CooperHewitt-Book"/>
              </a:defRPr>
            </a:pPr>
            <a:r>
              <a:t>Working example: </a:t>
            </a:r>
            <a:r>
              <a:rPr u="sng">
                <a:hlinkClick r:id="rId2" invalidUrl="" action="" tgtFrame="" tooltip="" history="1" highlightClick="0" endSnd="0"/>
              </a:rPr>
              <a:t>https://github.com/rosieprom/my-throttling-debouncing</a:t>
            </a:r>
            <a:r>
              <a:t> </a:t>
            </a:r>
          </a:p>
          <a:p>
            <a:pPr marL="635000" indent="-635000" algn="l">
              <a:buSzPct val="123000"/>
              <a:buChar char="-"/>
              <a:defRPr spc="-100" sz="5000">
                <a:latin typeface="CooperHewitt-Book"/>
                <a:ea typeface="CooperHewitt-Book"/>
                <a:cs typeface="CooperHewitt-Book"/>
                <a:sym typeface="CooperHewitt-Book"/>
              </a:defRPr>
            </a:pPr>
            <a:r>
              <a:t>CSS Tricks article: </a:t>
            </a:r>
            <a:r>
              <a:rPr u="sng">
                <a:hlinkClick r:id="rId3" invalidUrl="" action="" tgtFrame="" tooltip="" history="1" highlightClick="0" endSnd="0"/>
              </a:rPr>
              <a:t>https://css-tricks.com/debouncing-throttling-explained-examples/</a:t>
            </a:r>
            <a:r>
              <a:t> </a:t>
            </a:r>
          </a:p>
          <a:p>
            <a:pPr marL="635000" indent="-635000" algn="l">
              <a:buSzPct val="123000"/>
              <a:buChar char="-"/>
              <a:defRPr spc="-100" sz="5000">
                <a:latin typeface="CooperHewitt-Book"/>
                <a:ea typeface="CooperHewitt-Book"/>
                <a:cs typeface="CooperHewitt-Book"/>
                <a:sym typeface="CooperHewitt-Book"/>
              </a:defRPr>
            </a:pPr>
            <a:r>
              <a:t>Lodash library: </a:t>
            </a:r>
            <a:r>
              <a:rPr u="sng">
                <a:hlinkClick r:id="rId4" invalidUrl="" action="" tgtFrame="" tooltip="" history="1" highlightClick="0" endSnd="0"/>
              </a:rPr>
              <a:t>https://lodash.com/docs/</a:t>
            </a:r>
            <a:r>
              <a:t> </a:t>
            </a:r>
          </a:p>
        </p:txBody>
      </p:sp>
      <p:sp>
        <p:nvSpPr>
          <p:cNvPr id="210" name="Shout outs to my team at x15: Ethan, Will, Kelvin &amp; James 🤗"/>
          <p:cNvSpPr txBox="1"/>
          <p:nvPr/>
        </p:nvSpPr>
        <p:spPr>
          <a:xfrm>
            <a:off x="851741" y="11472718"/>
            <a:ext cx="19575057" cy="13751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i="1" spc="-100" sz="5000">
                <a:latin typeface="CooperHewitt-Light"/>
                <a:ea typeface="CooperHewitt-Light"/>
                <a:cs typeface="CooperHewitt-Light"/>
                <a:sym typeface="CooperHewitt-Light"/>
              </a:defRPr>
            </a:lvl1pPr>
          </a:lstStyle>
          <a:p>
            <a:pPr/>
            <a:r>
              <a:t>Shout outs to my team at x15: Ethan, Will, Kelvin &amp; James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ebouncing &amp; Throttling"/>
          <p:cNvSpPr txBox="1"/>
          <p:nvPr>
            <p:ph type="title"/>
          </p:nvPr>
        </p:nvSpPr>
        <p:spPr>
          <a:prstGeom prst="rect">
            <a:avLst/>
          </a:prstGeom>
        </p:spPr>
        <p:txBody>
          <a:bodyPr/>
          <a:lstStyle>
            <a:lvl1pPr>
              <a:defRPr b="0">
                <a:latin typeface="CooperHewitt-Semibold"/>
                <a:ea typeface="CooperHewitt-Semibold"/>
                <a:cs typeface="CooperHewitt-Semibold"/>
                <a:sym typeface="CooperHewitt-Semibold"/>
              </a:defRPr>
            </a:lvl1pPr>
          </a:lstStyle>
          <a:p>
            <a:pPr/>
            <a:r>
              <a:t>Debouncing &amp; Throttling</a:t>
            </a:r>
          </a:p>
        </p:txBody>
      </p:sp>
      <p:sp>
        <p:nvSpPr>
          <p:cNvPr id="159" name="Talk Agenda"/>
          <p:cNvSpPr txBox="1"/>
          <p:nvPr>
            <p:ph type="body" idx="21"/>
          </p:nvPr>
        </p:nvSpPr>
        <p:spPr>
          <a:xfrm>
            <a:off x="1206499" y="2438417"/>
            <a:ext cx="21971001" cy="934780"/>
          </a:xfrm>
          <a:prstGeom prst="rect">
            <a:avLst/>
          </a:prstGeom>
          <a:extLst>
            <a:ext uri="{C572A759-6A51-4108-AA02-DFA0A04FC94B}">
              <ma14:wrappingTextBoxFlag xmlns:ma14="http://schemas.microsoft.com/office/mac/drawingml/2011/main" val="1"/>
            </a:ext>
          </a:extLst>
        </p:spPr>
        <p:txBody>
          <a:bodyPr/>
          <a:lstStyle>
            <a:lvl1pPr>
              <a:defRPr b="0">
                <a:latin typeface="CooperHewitt-Light"/>
                <a:ea typeface="CooperHewitt-Light"/>
                <a:cs typeface="CooperHewitt-Light"/>
                <a:sym typeface="CooperHewitt-Light"/>
              </a:defRPr>
            </a:lvl1pPr>
          </a:lstStyle>
          <a:p>
            <a:pPr/>
            <a:r>
              <a:t>Talk Agenda</a:t>
            </a:r>
          </a:p>
        </p:txBody>
      </p:sp>
      <p:sp>
        <p:nvSpPr>
          <p:cNvPr id="160" name="What is Debouncing?"/>
          <p:cNvSpPr txBox="1"/>
          <p:nvPr>
            <p:ph type="body" sz="quarter" idx="1"/>
          </p:nvPr>
        </p:nvSpPr>
        <p:spPr>
          <a:xfrm>
            <a:off x="1206500" y="4308123"/>
            <a:ext cx="21971001" cy="934779"/>
          </a:xfrm>
          <a:prstGeom prst="rect">
            <a:avLst/>
          </a:prstGeom>
        </p:spPr>
        <p:txBody>
          <a:bodyPr/>
          <a:lstStyle>
            <a:lvl1pPr>
              <a:defRPr>
                <a:latin typeface="CooperHewitt-Book"/>
                <a:ea typeface="CooperHewitt-Book"/>
                <a:cs typeface="CooperHewitt-Book"/>
                <a:sym typeface="CooperHewitt-Book"/>
              </a:defRPr>
            </a:lvl1pPr>
          </a:lstStyle>
          <a:p>
            <a:pPr/>
            <a:r>
              <a:t>What is Debouncing?</a:t>
            </a:r>
          </a:p>
        </p:txBody>
      </p:sp>
      <p:sp>
        <p:nvSpPr>
          <p:cNvPr id="161" name="What is Throttling?"/>
          <p:cNvSpPr txBox="1"/>
          <p:nvPr/>
        </p:nvSpPr>
        <p:spPr>
          <a:xfrm>
            <a:off x="1206500" y="5567876"/>
            <a:ext cx="21971001" cy="934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atin typeface="CooperHewitt-Book"/>
                <a:ea typeface="CooperHewitt-Book"/>
                <a:cs typeface="CooperHewitt-Book"/>
                <a:sym typeface="CooperHewitt-Book"/>
              </a:defRPr>
            </a:lvl1pPr>
          </a:lstStyle>
          <a:p>
            <a:pPr/>
            <a:r>
              <a:t>What is Throttling?</a:t>
            </a:r>
          </a:p>
        </p:txBody>
      </p:sp>
      <p:sp>
        <p:nvSpPr>
          <p:cNvPr id="162" name="Debouncing vs Throttling examples"/>
          <p:cNvSpPr txBox="1"/>
          <p:nvPr/>
        </p:nvSpPr>
        <p:spPr>
          <a:xfrm>
            <a:off x="1206500" y="6827629"/>
            <a:ext cx="21971001" cy="934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atin typeface="CooperHewitt-Book"/>
                <a:ea typeface="CooperHewitt-Book"/>
                <a:cs typeface="CooperHewitt-Book"/>
                <a:sym typeface="CooperHewitt-Book"/>
              </a:defRPr>
            </a:lvl1pPr>
          </a:lstStyle>
          <a:p>
            <a:pPr/>
            <a:r>
              <a:t>Debouncing vs Throttling examples</a:t>
            </a:r>
          </a:p>
        </p:txBody>
      </p:sp>
      <p:sp>
        <p:nvSpPr>
          <p:cNvPr id="163" name="Summary"/>
          <p:cNvSpPr txBox="1"/>
          <p:nvPr/>
        </p:nvSpPr>
        <p:spPr>
          <a:xfrm>
            <a:off x="1206499" y="8087382"/>
            <a:ext cx="21971001" cy="934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atin typeface="CooperHewitt-Book"/>
                <a:ea typeface="CooperHewitt-Book"/>
                <a:cs typeface="CooperHewitt-Book"/>
                <a:sym typeface="CooperHewitt-Book"/>
              </a:defRPr>
            </a:lvl1pPr>
          </a:lstStyle>
          <a:p>
            <a:pPr/>
            <a:r>
              <a:t>Summary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60"/>
                                        </p:tgtEl>
                                        <p:attrNameLst>
                                          <p:attrName>style.visibility</p:attrName>
                                        </p:attrNameLst>
                                      </p:cBhvr>
                                      <p:to>
                                        <p:strVal val="visible"/>
                                      </p:to>
                                    </p:set>
                                    <p:animEffect filter="fade" transition="in">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61"/>
                                        </p:tgtEl>
                                        <p:attrNameLst>
                                          <p:attrName>style.visibility</p:attrName>
                                        </p:attrNameLst>
                                      </p:cBhvr>
                                      <p:to>
                                        <p:strVal val="visible"/>
                                      </p:to>
                                    </p:set>
                                    <p:animEffect filter="fade" transition="in">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62"/>
                                        </p:tgtEl>
                                        <p:attrNameLst>
                                          <p:attrName>style.visibility</p:attrName>
                                        </p:attrNameLst>
                                      </p:cBhvr>
                                      <p:to>
                                        <p:strVal val="visible"/>
                                      </p:to>
                                    </p:set>
                                    <p:animEffect filter="fade" transition="in">
                                      <p:cBhvr>
                                        <p:cTn id="17" dur="10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63"/>
                                        </p:tgtEl>
                                        <p:attrNameLst>
                                          <p:attrName>style.visibility</p:attrName>
                                        </p:attrNameLst>
                                      </p:cBhvr>
                                      <p:to>
                                        <p:strVal val="visible"/>
                                      </p:to>
                                    </p:set>
                                    <p:animEffect filter="fade" transition="in">
                                      <p:cBhvr>
                                        <p:cTn id="22"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4"/>
      <p:bldP build="whole" bldLvl="1" animBg="1" rev="0" advAuto="0" spid="161" grpId="2"/>
      <p:bldP build="whole" bldLvl="1" animBg="1" rev="0" advAuto="0" spid="162" grpId="3"/>
      <p:bldP build="whole" bldLvl="1" animBg="1" rev="0" advAuto="0" spid="16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ebouncing allows us to group sequential calls together."/>
          <p:cNvSpPr txBox="1"/>
          <p:nvPr>
            <p:ph type="title"/>
          </p:nvPr>
        </p:nvSpPr>
        <p:spPr>
          <a:xfrm>
            <a:off x="607818" y="1111413"/>
            <a:ext cx="21971004" cy="4648201"/>
          </a:xfrm>
          <a:prstGeom prst="rect">
            <a:avLst/>
          </a:prstGeom>
        </p:spPr>
        <p:txBody>
          <a:bodyPr/>
          <a:lstStyle/>
          <a:p>
            <a:pPr>
              <a:defRPr>
                <a:latin typeface="CooperHewitt-Book"/>
                <a:ea typeface="CooperHewitt-Book"/>
                <a:cs typeface="CooperHewitt-Book"/>
                <a:sym typeface="CooperHewitt-Book"/>
              </a:defRPr>
            </a:pPr>
            <a:r>
              <a:t>Debouncing allows us to </a:t>
            </a:r>
            <a:r>
              <a:rPr>
                <a:latin typeface="CooperHewitt-Medium"/>
                <a:ea typeface="CooperHewitt-Medium"/>
                <a:cs typeface="CooperHewitt-Medium"/>
                <a:sym typeface="CooperHewitt-Medium"/>
              </a:rPr>
              <a:t>group</a:t>
            </a:r>
            <a:r>
              <a:t> sequential calls together. </a:t>
            </a:r>
          </a:p>
        </p:txBody>
      </p:sp>
      <p:pic>
        <p:nvPicPr>
          <p:cNvPr id="168" name="debounce.png" descr="debounce.png"/>
          <p:cNvPicPr>
            <a:picLocks noChangeAspect="1"/>
          </p:cNvPicPr>
          <p:nvPr/>
        </p:nvPicPr>
        <p:blipFill>
          <a:blip r:embed="rId3">
            <a:extLst/>
          </a:blip>
          <a:stretch>
            <a:fillRect/>
          </a:stretch>
        </p:blipFill>
        <p:spPr>
          <a:xfrm>
            <a:off x="1031100" y="6718465"/>
            <a:ext cx="18040674" cy="362997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ebouncing in Keystroke Events"/>
          <p:cNvSpPr txBox="1"/>
          <p:nvPr>
            <p:ph type="title"/>
          </p:nvPr>
        </p:nvSpPr>
        <p:spPr>
          <a:xfrm>
            <a:off x="429833" y="440235"/>
            <a:ext cx="21971004" cy="2381668"/>
          </a:xfrm>
          <a:prstGeom prst="rect">
            <a:avLst/>
          </a:prstGeom>
        </p:spPr>
        <p:txBody>
          <a:bodyPr/>
          <a:lstStyle>
            <a:lvl1pPr>
              <a:defRPr>
                <a:latin typeface="CooperHewitt-Medium"/>
                <a:ea typeface="CooperHewitt-Medium"/>
                <a:cs typeface="CooperHewitt-Medium"/>
                <a:sym typeface="CooperHewitt-Medium"/>
              </a:defRPr>
            </a:lvl1pPr>
          </a:lstStyle>
          <a:p>
            <a:pPr/>
            <a:r>
              <a:t>Debouncing in Keystroke Events</a:t>
            </a:r>
          </a:p>
        </p:txBody>
      </p:sp>
      <p:pic>
        <p:nvPicPr>
          <p:cNvPr id="173" name="passwordexample.gif" descr="passwordexample.gif"/>
          <p:cNvPicPr>
            <a:picLocks noChangeAspect="0"/>
          </p:cNvPicPr>
          <p:nvPr/>
        </p:nvPicPr>
        <p:blipFill>
          <a:blip r:embed="rId3">
            <a:extLst/>
          </a:blip>
          <a:stretch>
            <a:fillRect/>
          </a:stretch>
        </p:blipFill>
        <p:spPr>
          <a:xfrm>
            <a:off x="742962" y="3277997"/>
            <a:ext cx="15017098" cy="4350192"/>
          </a:xfrm>
          <a:prstGeom prst="rect">
            <a:avLst/>
          </a:prstGeom>
          <a:ln w="12700">
            <a:miter lim="400000"/>
          </a:ln>
        </p:spPr>
      </p:pic>
      <p:sp>
        <p:nvSpPr>
          <p:cNvPr id="174" name="Text"/>
          <p:cNvSpPr txBox="1"/>
          <p:nvPr/>
        </p:nvSpPr>
        <p:spPr>
          <a:xfrm>
            <a:off x="11855500" y="6627317"/>
            <a:ext cx="673000" cy="461366"/>
          </a:xfrm>
          <a:prstGeom prst="rect">
            <a:avLst/>
          </a:prstGeom>
          <a:ln w="12700">
            <a:miter lim="400000"/>
          </a:ln>
        </p:spPr>
        <p:txBody>
          <a:bodyPr wrap="none" lIns="50800" tIns="50800" rIns="50800" bIns="50800" anchor="ctr">
            <a:spAutoFit/>
          </a:bodyPr>
          <a:lstStyle/>
          <a:p>
            <a:pPr/>
          </a:p>
        </p:txBody>
      </p:sp>
      <p:sp>
        <p:nvSpPr>
          <p:cNvPr id="175" name="1. Avoid unnecessary network calls by firing a request after the user has stopped typing."/>
          <p:cNvSpPr txBox="1"/>
          <p:nvPr/>
        </p:nvSpPr>
        <p:spPr>
          <a:xfrm>
            <a:off x="897694" y="9117330"/>
            <a:ext cx="14707633" cy="158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000">
                <a:latin typeface="CooperHewitt-Book"/>
                <a:ea typeface="CooperHewitt-Book"/>
                <a:cs typeface="CooperHewitt-Book"/>
                <a:sym typeface="CooperHewitt-Book"/>
              </a:defRPr>
            </a:lvl1pPr>
          </a:lstStyle>
          <a:p>
            <a:pPr/>
            <a:r>
              <a:t>1. Avoid unnecessary network calls by firing a request after the user has stopped typing.</a:t>
            </a:r>
          </a:p>
        </p:txBody>
      </p:sp>
      <p:sp>
        <p:nvSpPr>
          <p:cNvPr id="176" name="2. Improved feedback for people entering their passwords"/>
          <p:cNvSpPr txBox="1"/>
          <p:nvPr/>
        </p:nvSpPr>
        <p:spPr>
          <a:xfrm>
            <a:off x="897694" y="11292586"/>
            <a:ext cx="14707633" cy="158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000">
                <a:latin typeface="CooperHewitt-Book"/>
                <a:ea typeface="CooperHewitt-Book"/>
                <a:cs typeface="CooperHewitt-Book"/>
                <a:sym typeface="CooperHewitt-Book"/>
              </a:defRPr>
            </a:lvl1pPr>
          </a:lstStyle>
          <a:p>
            <a:pPr/>
            <a:r>
              <a:t>2. Improved feedback for people entering their passwords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75"/>
                                        </p:tgtEl>
                                        <p:attrNameLst>
                                          <p:attrName>style.visibility</p:attrName>
                                        </p:attrNameLst>
                                      </p:cBhvr>
                                      <p:to>
                                        <p:strVal val="visible"/>
                                      </p:to>
                                    </p:set>
                                    <p:animEffect filter="fade" transition="in">
                                      <p:cBhvr>
                                        <p:cTn id="7" dur="10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76"/>
                                        </p:tgtEl>
                                        <p:attrNameLst>
                                          <p:attrName>style.visibility</p:attrName>
                                        </p:attrNameLst>
                                      </p:cBhvr>
                                      <p:to>
                                        <p:strVal val="visible"/>
                                      </p:to>
                                    </p:set>
                                    <p:animEffect filter="fade" transition="in">
                                      <p:cBhvr>
                                        <p:cTn id="12"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1"/>
      <p:bldP build="whole" bldLvl="1" animBg="1" rev="0" advAuto="0" spid="176"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ractical Example"/>
          <p:cNvSpPr txBox="1"/>
          <p:nvPr>
            <p:ph type="title"/>
          </p:nvPr>
        </p:nvSpPr>
        <p:spPr>
          <a:xfrm>
            <a:off x="410587" y="324763"/>
            <a:ext cx="11832856" cy="2381668"/>
          </a:xfrm>
          <a:prstGeom prst="rect">
            <a:avLst/>
          </a:prstGeom>
        </p:spPr>
        <p:txBody>
          <a:bodyPr/>
          <a:lstStyle>
            <a:lvl1pPr>
              <a:defRPr>
                <a:latin typeface="CooperHewitt-Medium"/>
                <a:ea typeface="CooperHewitt-Medium"/>
                <a:cs typeface="CooperHewitt-Medium"/>
                <a:sym typeface="CooperHewitt-Medium"/>
              </a:defRPr>
            </a:lvl1pPr>
          </a:lstStyle>
          <a:p>
            <a:pPr/>
            <a:r>
              <a:t>Practical Example</a:t>
            </a:r>
          </a:p>
        </p:txBody>
      </p:sp>
      <p:pic>
        <p:nvPicPr>
          <p:cNvPr id="181" name="debouncing_practicalexample.gif" descr="debouncing_practicalexample.gif"/>
          <p:cNvPicPr>
            <a:picLocks noChangeAspect="0"/>
          </p:cNvPicPr>
          <p:nvPr/>
        </p:nvPicPr>
        <p:blipFill>
          <a:blip r:embed="rId3">
            <a:extLst/>
          </a:blip>
          <a:stretch>
            <a:fillRect/>
          </a:stretch>
        </p:blipFill>
        <p:spPr>
          <a:xfrm>
            <a:off x="894990" y="2859437"/>
            <a:ext cx="13308617" cy="9577589"/>
          </a:xfrm>
          <a:prstGeom prst="rect">
            <a:avLst/>
          </a:prstGeom>
          <a:ln w="12700">
            <a:miter lim="400000"/>
          </a:ln>
        </p:spPr>
      </p:pic>
      <p:pic>
        <p:nvPicPr>
          <p:cNvPr id="182" name="carbon (5).png" descr="carbon (5).png"/>
          <p:cNvPicPr>
            <a:picLocks noChangeAspect="1"/>
          </p:cNvPicPr>
          <p:nvPr/>
        </p:nvPicPr>
        <p:blipFill>
          <a:blip r:embed="rId4">
            <a:extLst/>
          </a:blip>
          <a:stretch>
            <a:fillRect/>
          </a:stretch>
        </p:blipFill>
        <p:spPr>
          <a:xfrm>
            <a:off x="14577972" y="3769044"/>
            <a:ext cx="9180291" cy="69324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hrottling guarantees the execution of the function regularly, at least at X milliseconds."/>
          <p:cNvSpPr txBox="1"/>
          <p:nvPr>
            <p:ph type="title"/>
          </p:nvPr>
        </p:nvSpPr>
        <p:spPr>
          <a:xfrm>
            <a:off x="900393" y="4332991"/>
            <a:ext cx="21971005" cy="4648201"/>
          </a:xfrm>
          <a:prstGeom prst="rect">
            <a:avLst/>
          </a:prstGeom>
        </p:spPr>
        <p:txBody>
          <a:bodyPr/>
          <a:lstStyle/>
          <a:p>
            <a:pPr defTabSz="2340805">
              <a:defRPr spc="-222" sz="11136">
                <a:latin typeface="CooperHewitt-Book"/>
                <a:ea typeface="CooperHewitt-Book"/>
                <a:cs typeface="CooperHewitt-Book"/>
                <a:sym typeface="CooperHewitt-Book"/>
              </a:defRPr>
            </a:pPr>
            <a:r>
              <a:t>Throttling guarantees the </a:t>
            </a:r>
            <a:r>
              <a:rPr>
                <a:latin typeface="CooperHewitt-Medium"/>
                <a:ea typeface="CooperHewitt-Medium"/>
                <a:cs typeface="CooperHewitt-Medium"/>
                <a:sym typeface="CooperHewitt-Medium"/>
              </a:rPr>
              <a:t>execution of the function regularly</a:t>
            </a:r>
            <a:r>
              <a:t>, at least at X milliseconds.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hrottling on Scroll Events"/>
          <p:cNvSpPr txBox="1"/>
          <p:nvPr>
            <p:ph type="title"/>
          </p:nvPr>
        </p:nvSpPr>
        <p:spPr>
          <a:xfrm>
            <a:off x="429833" y="440235"/>
            <a:ext cx="23524334" cy="2381668"/>
          </a:xfrm>
          <a:prstGeom prst="rect">
            <a:avLst/>
          </a:prstGeom>
        </p:spPr>
        <p:txBody>
          <a:bodyPr/>
          <a:lstStyle>
            <a:lvl1pPr>
              <a:defRPr>
                <a:latin typeface="CooperHewitt-Medium"/>
                <a:ea typeface="CooperHewitt-Medium"/>
                <a:cs typeface="CooperHewitt-Medium"/>
                <a:sym typeface="CooperHewitt-Medium"/>
              </a:defRPr>
            </a:lvl1pPr>
          </a:lstStyle>
          <a:p>
            <a:pPr/>
            <a:r>
              <a:t>Throttling on Scroll Events</a:t>
            </a:r>
          </a:p>
        </p:txBody>
      </p:sp>
      <p:pic>
        <p:nvPicPr>
          <p:cNvPr id="191" name="infinitescroll.gif" descr="infinitescroll.gif"/>
          <p:cNvPicPr>
            <a:picLocks noChangeAspect="0"/>
          </p:cNvPicPr>
          <p:nvPr/>
        </p:nvPicPr>
        <p:blipFill>
          <a:blip r:embed="rId3">
            <a:extLst/>
          </a:blip>
          <a:stretch>
            <a:fillRect/>
          </a:stretch>
        </p:blipFill>
        <p:spPr>
          <a:xfrm>
            <a:off x="625879" y="3022062"/>
            <a:ext cx="13141165" cy="8963338"/>
          </a:xfrm>
          <a:prstGeom prst="rect">
            <a:avLst/>
          </a:prstGeom>
          <a:ln w="12700">
            <a:miter lim="400000"/>
          </a:ln>
        </p:spPr>
      </p:pic>
      <p:sp>
        <p:nvSpPr>
          <p:cNvPr id="192" name="1. We are able to constantly check how far is the user from the bottom and act accordingly."/>
          <p:cNvSpPr txBox="1"/>
          <p:nvPr/>
        </p:nvSpPr>
        <p:spPr>
          <a:xfrm>
            <a:off x="14123225" y="2482850"/>
            <a:ext cx="8389439" cy="326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000">
                <a:latin typeface="CooperHewitt-Book"/>
                <a:ea typeface="CooperHewitt-Book"/>
                <a:cs typeface="CooperHewitt-Book"/>
                <a:sym typeface="CooperHewitt-Book"/>
              </a:defRPr>
            </a:lvl1pPr>
          </a:lstStyle>
          <a:p>
            <a:pPr/>
            <a:r>
              <a:t>1. We are able to constantly check how far is the user from the bottom and act accordingly. </a:t>
            </a:r>
          </a:p>
        </p:txBody>
      </p:sp>
      <p:sp>
        <p:nvSpPr>
          <p:cNvPr id="193" name="2. We have the option to store ignored executions and execute them last."/>
          <p:cNvSpPr txBox="1"/>
          <p:nvPr/>
        </p:nvSpPr>
        <p:spPr>
          <a:xfrm>
            <a:off x="14123225" y="6290881"/>
            <a:ext cx="8389439" cy="242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000">
                <a:latin typeface="CooperHewitt-Book"/>
                <a:ea typeface="CooperHewitt-Book"/>
                <a:cs typeface="CooperHewitt-Book"/>
                <a:sym typeface="CooperHewitt-Book"/>
              </a:defRPr>
            </a:lvl1pPr>
          </a:lstStyle>
          <a:p>
            <a:pPr/>
            <a:r>
              <a:t>2. We have the option to store ignored executions and execute them last. </a:t>
            </a:r>
          </a:p>
        </p:txBody>
      </p:sp>
      <p:pic>
        <p:nvPicPr>
          <p:cNvPr id="194" name="Screen Shot 2021-07-01 at 12.41.48 am.png" descr="Screen Shot 2021-07-01 at 12.41.48 am.png"/>
          <p:cNvPicPr>
            <a:picLocks noChangeAspect="1"/>
          </p:cNvPicPr>
          <p:nvPr/>
        </p:nvPicPr>
        <p:blipFill>
          <a:blip r:embed="rId4">
            <a:extLst/>
          </a:blip>
          <a:stretch>
            <a:fillRect/>
          </a:stretch>
        </p:blipFill>
        <p:spPr>
          <a:xfrm>
            <a:off x="14425394" y="8870100"/>
            <a:ext cx="7785101" cy="4902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92"/>
                                        </p:tgtEl>
                                        <p:attrNameLst>
                                          <p:attrName>style.visibility</p:attrName>
                                        </p:attrNameLst>
                                      </p:cBhvr>
                                      <p:to>
                                        <p:strVal val="visible"/>
                                      </p:to>
                                    </p:set>
                                    <p:animEffect filter="fade" transition="in">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19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10" grpId="3" fill="hold">
                                  <p:stCondLst>
                                    <p:cond delay="0"/>
                                  </p:stCondLst>
                                  <p:iterate type="el" backwards="0">
                                    <p:tmAbs val="0"/>
                                  </p:iterate>
                                  <p:childTnLst>
                                    <p:set>
                                      <p:cBhvr>
                                        <p:cTn id="15" fill="hold"/>
                                        <p:tgtEl>
                                          <p:spTgt spid="194"/>
                                        </p:tgtEl>
                                        <p:attrNameLst>
                                          <p:attrName>style.visibility</p:attrName>
                                        </p:attrNameLst>
                                      </p:cBhvr>
                                      <p:to>
                                        <p:strVal val="visible"/>
                                      </p:to>
                                    </p:set>
                                    <p:animEffect filter="fade" transition="in">
                                      <p:cBhvr>
                                        <p:cTn id="16"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3"/>
      <p:bldP build="whole" bldLvl="1" animBg="1" rev="0" advAuto="0" spid="192" grpId="1"/>
      <p:bldP build="whole" bldLvl="1" animBg="1" rev="0" advAuto="0" spid="193"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olour example.gif" descr="colour example.gif"/>
          <p:cNvPicPr>
            <a:picLocks noChangeAspect="0"/>
          </p:cNvPicPr>
          <p:nvPr/>
        </p:nvPicPr>
        <p:blipFill>
          <a:blip r:embed="rId3">
            <a:extLst/>
          </a:blip>
          <a:stretch>
            <a:fillRect/>
          </a:stretch>
        </p:blipFill>
        <p:spPr>
          <a:xfrm>
            <a:off x="634086" y="2288149"/>
            <a:ext cx="23115828" cy="91397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In Summary"/>
          <p:cNvSpPr txBox="1"/>
          <p:nvPr>
            <p:ph type="title"/>
          </p:nvPr>
        </p:nvSpPr>
        <p:spPr>
          <a:xfrm>
            <a:off x="429833" y="440235"/>
            <a:ext cx="21971004" cy="2381668"/>
          </a:xfrm>
          <a:prstGeom prst="rect">
            <a:avLst/>
          </a:prstGeom>
        </p:spPr>
        <p:txBody>
          <a:bodyPr/>
          <a:lstStyle>
            <a:lvl1pPr>
              <a:defRPr>
                <a:latin typeface="CooperHewitt-Medium"/>
                <a:ea typeface="CooperHewitt-Medium"/>
                <a:cs typeface="CooperHewitt-Medium"/>
                <a:sym typeface="CooperHewitt-Medium"/>
              </a:defRPr>
            </a:lvl1pPr>
          </a:lstStyle>
          <a:p>
            <a:pPr/>
            <a:r>
              <a:t>In Summary</a:t>
            </a:r>
          </a:p>
        </p:txBody>
      </p:sp>
      <p:sp>
        <p:nvSpPr>
          <p:cNvPr id="203" name="Debouncing will bunch a series of sequential calls to a function into a single call to that function."/>
          <p:cNvSpPr txBox="1"/>
          <p:nvPr/>
        </p:nvSpPr>
        <p:spPr>
          <a:xfrm>
            <a:off x="767948" y="4129048"/>
            <a:ext cx="21550805" cy="2981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35000" indent="-635000" algn="l">
              <a:buSzPct val="123000"/>
              <a:buChar char="-"/>
              <a:defRPr spc="-119" sz="6000">
                <a:latin typeface="CooperHewitt-Book"/>
                <a:ea typeface="CooperHewitt-Book"/>
                <a:cs typeface="CooperHewitt-Book"/>
                <a:sym typeface="CooperHewitt-Book"/>
              </a:defRPr>
            </a:pPr>
            <a:r>
              <a:rPr b="1"/>
              <a:t>Debouncing</a:t>
            </a:r>
            <a:r>
              <a:t> will bunch a series of sequential calls to a function into a single call to that function.</a:t>
            </a:r>
          </a:p>
        </p:txBody>
      </p:sp>
      <p:sp>
        <p:nvSpPr>
          <p:cNvPr id="204" name="Throttling will delay executing a function. It will reduce the notifications of an event that fires multiple times."/>
          <p:cNvSpPr txBox="1"/>
          <p:nvPr/>
        </p:nvSpPr>
        <p:spPr>
          <a:xfrm>
            <a:off x="844426" y="7631684"/>
            <a:ext cx="21141817" cy="185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5000" indent="-635000" algn="l">
              <a:buSzPct val="123000"/>
              <a:buChar char="-"/>
              <a:defRPr spc="-119" sz="6000">
                <a:latin typeface="CooperHewitt-Book"/>
                <a:ea typeface="CooperHewitt-Book"/>
                <a:cs typeface="CooperHewitt-Book"/>
                <a:sym typeface="CooperHewitt-Book"/>
              </a:defRPr>
            </a:pPr>
            <a:r>
              <a:rPr b="1"/>
              <a:t>Throttling</a:t>
            </a:r>
            <a:r>
              <a:t> will delay executing a function. It will reduce the notifications of an event that fires multiple times.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