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97E57E-80B0-48C1-8CCC-C844444E6005}" v="3" dt="2023-04-17T12:19:20.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joly fabiola yepgwa takedo" userId="f4d14d99bbe7a0a3" providerId="LiveId" clId="{AC97E57E-80B0-48C1-8CCC-C844444E6005}"/>
    <pc:docChg chg="undo custSel modSld">
      <pc:chgData name="eva-joly fabiola yepgwa takedo" userId="f4d14d99bbe7a0a3" providerId="LiveId" clId="{AC97E57E-80B0-48C1-8CCC-C844444E6005}" dt="2023-04-18T18:19:31.212" v="264" actId="1076"/>
      <pc:docMkLst>
        <pc:docMk/>
      </pc:docMkLst>
      <pc:sldChg chg="modSp mod">
        <pc:chgData name="eva-joly fabiola yepgwa takedo" userId="f4d14d99bbe7a0a3" providerId="LiveId" clId="{AC97E57E-80B0-48C1-8CCC-C844444E6005}" dt="2023-04-17T12:19:07.684" v="158" actId="1076"/>
        <pc:sldMkLst>
          <pc:docMk/>
          <pc:sldMk cId="827747086" sldId="257"/>
        </pc:sldMkLst>
        <pc:spChg chg="mod">
          <ac:chgData name="eva-joly fabiola yepgwa takedo" userId="f4d14d99bbe7a0a3" providerId="LiveId" clId="{AC97E57E-80B0-48C1-8CCC-C844444E6005}" dt="2023-04-17T12:19:07.684" v="158" actId="1076"/>
          <ac:spMkLst>
            <pc:docMk/>
            <pc:sldMk cId="827747086" sldId="257"/>
            <ac:spMk id="6" creationId="{05E35065-A265-DF58-9387-74F4C5693B49}"/>
          </ac:spMkLst>
        </pc:spChg>
      </pc:sldChg>
      <pc:sldChg chg="modSp mod">
        <pc:chgData name="eva-joly fabiola yepgwa takedo" userId="f4d14d99bbe7a0a3" providerId="LiveId" clId="{AC97E57E-80B0-48C1-8CCC-C844444E6005}" dt="2023-04-17T12:20:33.104" v="159" actId="1076"/>
        <pc:sldMkLst>
          <pc:docMk/>
          <pc:sldMk cId="534077657" sldId="259"/>
        </pc:sldMkLst>
        <pc:spChg chg="mod">
          <ac:chgData name="eva-joly fabiola yepgwa takedo" userId="f4d14d99bbe7a0a3" providerId="LiveId" clId="{AC97E57E-80B0-48C1-8CCC-C844444E6005}" dt="2023-04-17T12:18:03.250" v="156" actId="2711"/>
          <ac:spMkLst>
            <pc:docMk/>
            <pc:sldMk cId="534077657" sldId="259"/>
            <ac:spMk id="2" creationId="{F7CF7154-95D8-1424-F709-71174A088B0E}"/>
          </ac:spMkLst>
        </pc:spChg>
        <pc:picChg chg="mod">
          <ac:chgData name="eva-joly fabiola yepgwa takedo" userId="f4d14d99bbe7a0a3" providerId="LiveId" clId="{AC97E57E-80B0-48C1-8CCC-C844444E6005}" dt="2023-04-17T12:20:33.104" v="159" actId="1076"/>
          <ac:picMkLst>
            <pc:docMk/>
            <pc:sldMk cId="534077657" sldId="259"/>
            <ac:picMk id="6" creationId="{D659CBAB-319E-3B84-8046-E641BB9EAD76}"/>
          </ac:picMkLst>
        </pc:picChg>
      </pc:sldChg>
      <pc:sldChg chg="addSp modSp mod">
        <pc:chgData name="eva-joly fabiola yepgwa takedo" userId="f4d14d99bbe7a0a3" providerId="LiveId" clId="{AC97E57E-80B0-48C1-8CCC-C844444E6005}" dt="2023-04-18T18:19:31.212" v="264" actId="1076"/>
        <pc:sldMkLst>
          <pc:docMk/>
          <pc:sldMk cId="1747136896" sldId="262"/>
        </pc:sldMkLst>
        <pc:spChg chg="add mod">
          <ac:chgData name="eva-joly fabiola yepgwa takedo" userId="f4d14d99bbe7a0a3" providerId="LiveId" clId="{AC97E57E-80B0-48C1-8CCC-C844444E6005}" dt="2023-04-18T18:19:31.212" v="264" actId="1076"/>
          <ac:spMkLst>
            <pc:docMk/>
            <pc:sldMk cId="1747136896" sldId="262"/>
            <ac:spMk id="2" creationId="{7DB982D6-F6A8-6851-B679-6D1C653F4762}"/>
          </ac:spMkLst>
        </pc:spChg>
        <pc:spChg chg="mod">
          <ac:chgData name="eva-joly fabiola yepgwa takedo" userId="f4d14d99bbe7a0a3" providerId="LiveId" clId="{AC97E57E-80B0-48C1-8CCC-C844444E6005}" dt="2023-04-17T12:02:49.358" v="0" actId="20577"/>
          <ac:spMkLst>
            <pc:docMk/>
            <pc:sldMk cId="1747136896" sldId="262"/>
            <ac:spMk id="6" creationId="{05E35065-A265-DF58-9387-74F4C5693B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F60B0B9-F849-46DF-B0F7-3E0B5BFA23F1}" type="datetimeFigureOut">
              <a:rPr lang="fr-BE" smtClean="0"/>
              <a:t>19-04-23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265815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0B0B9-F849-46DF-B0F7-3E0B5BFA23F1}" type="datetimeFigureOut">
              <a:rPr lang="fr-BE" smtClean="0"/>
              <a:t>19-04-23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89870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0B0B9-F849-46DF-B0F7-3E0B5BFA23F1}" type="datetimeFigureOut">
              <a:rPr lang="fr-BE" smtClean="0"/>
              <a:t>19-04-23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132384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F60B0B9-F849-46DF-B0F7-3E0B5BFA23F1}" type="datetimeFigureOut">
              <a:rPr lang="fr-BE" smtClean="0"/>
              <a:t>19-04-23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119273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8F60B0B9-F849-46DF-B0F7-3E0B5BFA23F1}" type="datetimeFigureOut">
              <a:rPr lang="fr-BE" smtClean="0"/>
              <a:t>19-04-23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23210927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8F60B0B9-F849-46DF-B0F7-3E0B5BFA23F1}" type="datetimeFigureOut">
              <a:rPr lang="fr-BE" smtClean="0"/>
              <a:t>19-04-23</a:t>
            </a:fld>
            <a:endParaRPr lang="fr-BE"/>
          </a:p>
        </p:txBody>
      </p:sp>
      <p:sp>
        <p:nvSpPr>
          <p:cNvPr id="9" name="Footer Placeholder 8"/>
          <p:cNvSpPr>
            <a:spLocks noGrp="1"/>
          </p:cNvSpPr>
          <p:nvPr>
            <p:ph type="ftr" sz="quarter" idx="11"/>
          </p:nvPr>
        </p:nvSpPr>
        <p:spPr/>
        <p:txBody>
          <a:bodyPr/>
          <a:lstStyle/>
          <a:p>
            <a:endParaRPr lang="fr-BE"/>
          </a:p>
        </p:txBody>
      </p:sp>
      <p:sp>
        <p:nvSpPr>
          <p:cNvPr id="10" name="Slide Number Placeholder 9"/>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9961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8F60B0B9-F849-46DF-B0F7-3E0B5BFA23F1}" type="datetimeFigureOut">
              <a:rPr lang="fr-BE" smtClean="0"/>
              <a:t>19-04-23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2EC7AC35-358A-43C8-BD84-96F2C0DD6D3A}" type="slidenum">
              <a:rPr lang="fr-BE" smtClean="0"/>
              <a:t>‹N°›</a:t>
            </a:fld>
            <a:endParaRPr lang="fr-BE"/>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11831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F60B0B9-F849-46DF-B0F7-3E0B5BFA23F1}" type="datetimeFigureOut">
              <a:rPr lang="fr-BE" smtClean="0"/>
              <a:t>19-04-23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178741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0B0B9-F849-46DF-B0F7-3E0B5BFA23F1}" type="datetimeFigureOut">
              <a:rPr lang="fr-BE" smtClean="0"/>
              <a:t>19-04-23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115219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8F60B0B9-F849-46DF-B0F7-3E0B5BFA23F1}" type="datetimeFigureOut">
              <a:rPr lang="fr-BE" smtClean="0"/>
              <a:t>19-04-23</a:t>
            </a:fld>
            <a:endParaRPr lang="fr-B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BE"/>
          </a:p>
        </p:txBody>
      </p:sp>
      <p:sp>
        <p:nvSpPr>
          <p:cNvPr id="11" name="Slide Number Placeholder 10"/>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66346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F60B0B9-F849-46DF-B0F7-3E0B5BFA23F1}" type="datetimeFigureOut">
              <a:rPr lang="fr-BE" smtClean="0"/>
              <a:t>19-04-23</a:t>
            </a:fld>
            <a:endParaRPr lang="fr-B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BE"/>
          </a:p>
        </p:txBody>
      </p:sp>
      <p:sp>
        <p:nvSpPr>
          <p:cNvPr id="10" name="Slide Number Placeholder 9"/>
          <p:cNvSpPr>
            <a:spLocks noGrp="1"/>
          </p:cNvSpPr>
          <p:nvPr>
            <p:ph type="sldNum" sz="quarter" idx="12"/>
          </p:nvPr>
        </p:nvSpPr>
        <p:spPr/>
        <p:txBody>
          <a:bodyPr/>
          <a:lstStyle/>
          <a:p>
            <a:fld id="{2EC7AC35-358A-43C8-BD84-96F2C0DD6D3A}" type="slidenum">
              <a:rPr lang="fr-BE" smtClean="0"/>
              <a:t>‹N°›</a:t>
            </a:fld>
            <a:endParaRPr lang="fr-BE"/>
          </a:p>
        </p:txBody>
      </p:sp>
    </p:spTree>
    <p:extLst>
      <p:ext uri="{BB962C8B-B14F-4D97-AF65-F5344CB8AC3E}">
        <p14:creationId xmlns:p14="http://schemas.microsoft.com/office/powerpoint/2010/main" val="42635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F60B0B9-F849-46DF-B0F7-3E0B5BFA23F1}" type="datetimeFigureOut">
              <a:rPr lang="fr-BE" smtClean="0"/>
              <a:t>19-04-23</a:t>
            </a:fld>
            <a:endParaRPr lang="fr-B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B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EC7AC35-358A-43C8-BD84-96F2C0DD6D3A}" type="slidenum">
              <a:rPr lang="fr-BE" smtClean="0"/>
              <a:t>‹N°›</a:t>
            </a:fld>
            <a:endParaRPr lang="fr-BE"/>
          </a:p>
        </p:txBody>
      </p:sp>
    </p:spTree>
    <p:extLst>
      <p:ext uri="{BB962C8B-B14F-4D97-AF65-F5344CB8AC3E}">
        <p14:creationId xmlns:p14="http://schemas.microsoft.com/office/powerpoint/2010/main" val="3225335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27F04-8564-450A-499E-58B63C47BEE2}"/>
              </a:ext>
            </a:extLst>
          </p:cNvPr>
          <p:cNvSpPr>
            <a:spLocks noGrp="1"/>
          </p:cNvSpPr>
          <p:nvPr>
            <p:ph type="ctrTitle"/>
          </p:nvPr>
        </p:nvSpPr>
        <p:spPr/>
        <p:txBody>
          <a:bodyPr/>
          <a:lstStyle/>
          <a:p>
            <a:r>
              <a:rPr lang="fr-BE" dirty="0"/>
              <a:t>Alternatives au Raspberry pi</a:t>
            </a:r>
          </a:p>
        </p:txBody>
      </p:sp>
    </p:spTree>
    <p:extLst>
      <p:ext uri="{BB962C8B-B14F-4D97-AF65-F5344CB8AC3E}">
        <p14:creationId xmlns:p14="http://schemas.microsoft.com/office/powerpoint/2010/main" val="147725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96849-B916-B0C4-D279-2D7BBCAF87AF}"/>
              </a:ext>
            </a:extLst>
          </p:cNvPr>
          <p:cNvSpPr>
            <a:spLocks noGrp="1"/>
          </p:cNvSpPr>
          <p:nvPr>
            <p:ph type="title"/>
          </p:nvPr>
        </p:nvSpPr>
        <p:spPr>
          <a:xfrm>
            <a:off x="650967" y="378800"/>
            <a:ext cx="6242719" cy="1728044"/>
          </a:xfrm>
          <a:noFill/>
          <a:ln>
            <a:solidFill>
              <a:schemeClr val="bg1"/>
            </a:solidFill>
          </a:ln>
        </p:spPr>
        <p:txBody>
          <a:bodyPr wrap="square">
            <a:normAutofit/>
          </a:bodyPr>
          <a:lstStyle/>
          <a:p>
            <a:r>
              <a:rPr lang="fr-BE" dirty="0">
                <a:solidFill>
                  <a:schemeClr val="bg1"/>
                </a:solidFill>
              </a:rPr>
              <a:t>Capteur Ultrason</a:t>
            </a:r>
          </a:p>
        </p:txBody>
      </p:sp>
      <p:sp>
        <p:nvSpPr>
          <p:cNvPr id="3" name="Espace réservé du contenu 2">
            <a:extLst>
              <a:ext uri="{FF2B5EF4-FFF2-40B4-BE49-F238E27FC236}">
                <a16:creationId xmlns:a16="http://schemas.microsoft.com/office/drawing/2014/main" id="{D42181E2-5E4E-C401-43DD-F0B5B1F20CB2}"/>
              </a:ext>
            </a:extLst>
          </p:cNvPr>
          <p:cNvSpPr>
            <a:spLocks noGrp="1"/>
          </p:cNvSpPr>
          <p:nvPr>
            <p:ph idx="1"/>
          </p:nvPr>
        </p:nvSpPr>
        <p:spPr>
          <a:xfrm>
            <a:off x="650971" y="2123608"/>
            <a:ext cx="6242715" cy="4734392"/>
          </a:xfrm>
        </p:spPr>
        <p:txBody>
          <a:bodyPr>
            <a:normAutofit/>
          </a:bodyPr>
          <a:lstStyle/>
          <a:p>
            <a:r>
              <a:rPr lang="fr-BE" sz="2000" dirty="0">
                <a:solidFill>
                  <a:schemeClr val="bg1"/>
                </a:solidFill>
              </a:rPr>
              <a:t>C’est un dispositif électronique qui utilise des ondes sonores pour mesurer des distances.</a:t>
            </a:r>
          </a:p>
          <a:p>
            <a:r>
              <a:rPr lang="fr-BE" sz="2000" dirty="0">
                <a:solidFill>
                  <a:schemeClr val="bg1"/>
                </a:solidFill>
              </a:rPr>
              <a:t>Le capteur est équipé d’un émetteur et d’un récepteur, L’émetteur envoie des ondes sonores à haute fréquence qui se propagent dans l’air jusqu’à atteindre l’objet, une fois qu’elle ont atteint l’objet , l’onde est réfléchie et renvoyée vers le capteur.</a:t>
            </a:r>
          </a:p>
          <a:p>
            <a:r>
              <a:rPr lang="fr-BE" sz="2000" dirty="0">
                <a:solidFill>
                  <a:schemeClr val="bg1"/>
                </a:solidFill>
              </a:rPr>
              <a:t>Le récepteur du capteur détecte les ondes réfléchies et mesure le temps nécessaire pour que les ondes sonores parcourent la distance entre le capteur et l’objet. </a:t>
            </a:r>
          </a:p>
          <a:p>
            <a:r>
              <a:rPr lang="fr-BE" sz="2000" dirty="0">
                <a:solidFill>
                  <a:schemeClr val="bg1"/>
                </a:solidFill>
              </a:rPr>
              <a:t>A partir de cette mesure, le capteur peut calculer la distance entre l’objet et capteur.</a:t>
            </a:r>
          </a:p>
          <a:p>
            <a:r>
              <a:rPr lang="fr-BE" sz="2000" dirty="0">
                <a:solidFill>
                  <a:schemeClr val="bg1"/>
                </a:solidFill>
              </a:rPr>
              <a:t>TRIG = Emetteur | ECHO = Récepteur</a:t>
            </a:r>
          </a:p>
          <a:p>
            <a:endParaRPr lang="fr-BE" dirty="0">
              <a:solidFill>
                <a:schemeClr val="bg1"/>
              </a:solidFill>
            </a:endParaRPr>
          </a:p>
          <a:p>
            <a:endParaRPr lang="fr-BE" dirty="0">
              <a:solidFill>
                <a:schemeClr val="bg1"/>
              </a:solidFill>
            </a:endParaRPr>
          </a:p>
          <a:p>
            <a:endParaRPr lang="fr-BE" dirty="0">
              <a:solidFill>
                <a:schemeClr val="bg1"/>
              </a:solidFill>
            </a:endParaRPr>
          </a:p>
        </p:txBody>
      </p:sp>
      <p:pic>
        <p:nvPicPr>
          <p:cNvPr id="5" name="Image 4" descr="Une image contenant tasse de café&#10;&#10;Description générée automatiquement">
            <a:extLst>
              <a:ext uri="{FF2B5EF4-FFF2-40B4-BE49-F238E27FC236}">
                <a16:creationId xmlns:a16="http://schemas.microsoft.com/office/drawing/2014/main" id="{6EA1D7C3-6249-6077-6BE3-D0A87B0BA698}"/>
              </a:ext>
            </a:extLst>
          </p:cNvPr>
          <p:cNvPicPr>
            <a:picLocks noChangeAspect="1"/>
          </p:cNvPicPr>
          <p:nvPr/>
        </p:nvPicPr>
        <p:blipFill rotWithShape="1">
          <a:blip r:embed="rId2">
            <a:extLst>
              <a:ext uri="{28A0092B-C50C-407E-A947-70E740481C1C}">
                <a14:useLocalDpi xmlns:a14="http://schemas.microsoft.com/office/drawing/2010/main" val="0"/>
              </a:ext>
            </a:extLst>
          </a:blip>
          <a:srcRect l="13996" r="19080"/>
          <a:stretch/>
        </p:blipFill>
        <p:spPr>
          <a:xfrm>
            <a:off x="7692588" y="2079244"/>
            <a:ext cx="4367332" cy="2958014"/>
          </a:xfrm>
          <a:prstGeom prst="rect">
            <a:avLst/>
          </a:prstGeom>
        </p:spPr>
      </p:pic>
    </p:spTree>
    <p:extLst>
      <p:ext uri="{BB962C8B-B14F-4D97-AF65-F5344CB8AC3E}">
        <p14:creationId xmlns:p14="http://schemas.microsoft.com/office/powerpoint/2010/main" val="319667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96849-B916-B0C4-D279-2D7BBCAF87AF}"/>
              </a:ext>
            </a:extLst>
          </p:cNvPr>
          <p:cNvSpPr>
            <a:spLocks noGrp="1"/>
          </p:cNvSpPr>
          <p:nvPr>
            <p:ph type="title"/>
          </p:nvPr>
        </p:nvSpPr>
        <p:spPr>
          <a:xfrm>
            <a:off x="650967" y="297520"/>
            <a:ext cx="6242719" cy="1728044"/>
          </a:xfrm>
          <a:noFill/>
          <a:ln>
            <a:solidFill>
              <a:schemeClr val="bg1"/>
            </a:solidFill>
          </a:ln>
        </p:spPr>
        <p:txBody>
          <a:bodyPr wrap="square">
            <a:normAutofit/>
          </a:bodyPr>
          <a:lstStyle/>
          <a:p>
            <a:r>
              <a:rPr lang="fr-BE" dirty="0">
                <a:solidFill>
                  <a:schemeClr val="bg1"/>
                </a:solidFill>
              </a:rPr>
              <a:t>Capteur INFRAROUGE</a:t>
            </a:r>
          </a:p>
        </p:txBody>
      </p:sp>
      <p:sp>
        <p:nvSpPr>
          <p:cNvPr id="3" name="Espace réservé du contenu 2">
            <a:extLst>
              <a:ext uri="{FF2B5EF4-FFF2-40B4-BE49-F238E27FC236}">
                <a16:creationId xmlns:a16="http://schemas.microsoft.com/office/drawing/2014/main" id="{D42181E2-5E4E-C401-43DD-F0B5B1F20CB2}"/>
              </a:ext>
            </a:extLst>
          </p:cNvPr>
          <p:cNvSpPr>
            <a:spLocks noGrp="1"/>
          </p:cNvSpPr>
          <p:nvPr>
            <p:ph idx="1"/>
          </p:nvPr>
        </p:nvSpPr>
        <p:spPr>
          <a:xfrm>
            <a:off x="650967" y="2025564"/>
            <a:ext cx="6242715" cy="4734392"/>
          </a:xfrm>
        </p:spPr>
        <p:txBody>
          <a:bodyPr>
            <a:normAutofit fontScale="92500" lnSpcReduction="10000"/>
          </a:bodyPr>
          <a:lstStyle/>
          <a:p>
            <a:r>
              <a:rPr lang="fr-BE" dirty="0">
                <a:solidFill>
                  <a:schemeClr val="bg1"/>
                </a:solidFill>
              </a:rPr>
              <a:t>Le fonctionnement de ce capteur est basé sur l'émission d'un faisceau de lumière infrarouge par l'émetteur intégré au capteur, puis la détection de la lumière réfléchie par le récepteur du capteur.</a:t>
            </a:r>
          </a:p>
          <a:p>
            <a:endParaRPr lang="fr-BE" dirty="0">
              <a:solidFill>
                <a:schemeClr val="bg1"/>
              </a:solidFill>
            </a:endParaRPr>
          </a:p>
          <a:p>
            <a:r>
              <a:rPr lang="fr-BE" dirty="0">
                <a:solidFill>
                  <a:schemeClr val="bg1"/>
                </a:solidFill>
              </a:rPr>
              <a:t>Lorsqu'un objet est présent dans la zone de détection du capteur la lumière infrarouge émise par l'émetteur est réfléchie par la surface de l'objet et renvoyée vers le récepteur. Le récepteur détecte cette lumière réfléchie et envoie un signal électrique au circuit de contrôle du capteur. </a:t>
            </a:r>
          </a:p>
          <a:p>
            <a:r>
              <a:rPr lang="fr-BE" dirty="0">
                <a:solidFill>
                  <a:schemeClr val="bg1"/>
                </a:solidFill>
              </a:rPr>
              <a:t>2mm à 15mm.</a:t>
            </a:r>
          </a:p>
          <a:p>
            <a:endParaRPr lang="fr-BE" dirty="0">
              <a:solidFill>
                <a:schemeClr val="bg1"/>
              </a:solidFill>
            </a:endParaRPr>
          </a:p>
          <a:p>
            <a:r>
              <a:rPr lang="fr-BE">
                <a:solidFill>
                  <a:schemeClr val="bg1"/>
                </a:solidFill>
              </a:rPr>
              <a:t>Potentiomètre </a:t>
            </a:r>
            <a:r>
              <a:rPr lang="fr-BE" dirty="0">
                <a:solidFill>
                  <a:schemeClr val="bg1"/>
                </a:solidFill>
              </a:rPr>
              <a:t>utilisé pour ajuster sa sensibilité, un émetteur infrarouge LED et un phototransistor.</a:t>
            </a:r>
          </a:p>
          <a:p>
            <a:r>
              <a:rPr lang="fr-BE" dirty="0">
                <a:solidFill>
                  <a:schemeClr val="bg1"/>
                </a:solidFill>
              </a:rPr>
              <a:t>SIGNAL : signal digital ( noir = </a:t>
            </a:r>
            <a:r>
              <a:rPr lang="fr-BE" dirty="0" err="1">
                <a:solidFill>
                  <a:schemeClr val="bg1"/>
                </a:solidFill>
              </a:rPr>
              <a:t>low</a:t>
            </a:r>
            <a:r>
              <a:rPr lang="fr-BE" dirty="0">
                <a:solidFill>
                  <a:schemeClr val="bg1"/>
                </a:solidFill>
              </a:rPr>
              <a:t>, blanc = high)</a:t>
            </a:r>
          </a:p>
          <a:p>
            <a:endParaRPr lang="fr-BE" dirty="0">
              <a:solidFill>
                <a:schemeClr val="bg1"/>
              </a:solidFill>
            </a:endParaRPr>
          </a:p>
          <a:p>
            <a:endParaRPr lang="fr-BE" dirty="0">
              <a:solidFill>
                <a:schemeClr val="bg1"/>
              </a:solidFill>
            </a:endParaRPr>
          </a:p>
          <a:p>
            <a:endParaRPr lang="fr-BE" dirty="0">
              <a:solidFill>
                <a:schemeClr val="bg1"/>
              </a:solidFill>
            </a:endParaRPr>
          </a:p>
        </p:txBody>
      </p:sp>
      <p:pic>
        <p:nvPicPr>
          <p:cNvPr id="6" name="Image 5">
            <a:extLst>
              <a:ext uri="{FF2B5EF4-FFF2-40B4-BE49-F238E27FC236}">
                <a16:creationId xmlns:a16="http://schemas.microsoft.com/office/drawing/2014/main" id="{13DFC6C9-44EF-36FB-AF8F-34D8511F1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557" y="1564957"/>
            <a:ext cx="3774123" cy="3774123"/>
          </a:xfrm>
          <a:prstGeom prst="rect">
            <a:avLst/>
          </a:prstGeom>
        </p:spPr>
      </p:pic>
    </p:spTree>
    <p:extLst>
      <p:ext uri="{BB962C8B-B14F-4D97-AF65-F5344CB8AC3E}">
        <p14:creationId xmlns:p14="http://schemas.microsoft.com/office/powerpoint/2010/main" val="344165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F37DEF4-7911-1240-0E63-AF7FA32988BF}"/>
              </a:ext>
            </a:extLst>
          </p:cNvPr>
          <p:cNvPicPr>
            <a:picLocks noGrp="1" noChangeAspect="1"/>
          </p:cNvPicPr>
          <p:nvPr>
            <p:ph idx="1"/>
          </p:nvPr>
        </p:nvPicPr>
        <p:blipFill rotWithShape="1">
          <a:blip r:embed="rId2">
            <a:alphaModFix amt="40000"/>
          </a:blip>
          <a:srcRect t="3182" b="9609"/>
          <a:stretch/>
        </p:blipFill>
        <p:spPr>
          <a:xfrm>
            <a:off x="20" y="10"/>
            <a:ext cx="12191980" cy="6857990"/>
          </a:xfrm>
          <a:prstGeom prst="rect">
            <a:avLst/>
          </a:prstGeom>
        </p:spPr>
      </p:pic>
      <p:sp>
        <p:nvSpPr>
          <p:cNvPr id="6" name="ZoneTexte 5">
            <a:extLst>
              <a:ext uri="{FF2B5EF4-FFF2-40B4-BE49-F238E27FC236}">
                <a16:creationId xmlns:a16="http://schemas.microsoft.com/office/drawing/2014/main" id="{05E35065-A265-DF58-9387-74F4C5693B49}"/>
              </a:ext>
            </a:extLst>
          </p:cNvPr>
          <p:cNvSpPr txBox="1"/>
          <p:nvPr/>
        </p:nvSpPr>
        <p:spPr>
          <a:xfrm>
            <a:off x="2434336" y="2109724"/>
            <a:ext cx="7729728" cy="3101983"/>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Multitude de nano ordinateurs sur le </a:t>
            </a:r>
            <a:r>
              <a:rPr lang="en-US" sz="2400" dirty="0" err="1">
                <a:solidFill>
                  <a:schemeClr val="tx1">
                    <a:lumMod val="85000"/>
                    <a:lumOff val="15000"/>
                  </a:schemeClr>
                </a:solidFill>
              </a:rPr>
              <a:t>marché</a:t>
            </a:r>
            <a:endParaRPr lang="en-US" sz="2400" dirty="0">
              <a:solidFill>
                <a:schemeClr val="tx1">
                  <a:lumMod val="85000"/>
                  <a:lumOff val="15000"/>
                </a:schemeClr>
              </a:solidFill>
            </a:endParaRPr>
          </a:p>
          <a:p>
            <a:pPr marL="285750" indent="-228600" defTabSz="914400">
              <a:spcBef>
                <a:spcPts val="1000"/>
              </a:spcBef>
              <a:buClr>
                <a:schemeClr val="accent2"/>
              </a:buClr>
              <a:buFont typeface="Arial" panose="020B0604020202020204" pitchFamily="34" charset="0"/>
              <a:buChar char="•"/>
            </a:pPr>
            <a:endParaRPr lang="en-US" sz="2400" dirty="0">
              <a:solidFill>
                <a:schemeClr val="tx1">
                  <a:lumMod val="85000"/>
                  <a:lumOff val="15000"/>
                </a:schemeClr>
              </a:solidFill>
            </a:endParaRPr>
          </a:p>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Ordinateurs complet de la taille </a:t>
            </a:r>
            <a:r>
              <a:rPr lang="en-US" sz="2400" dirty="0" err="1">
                <a:solidFill>
                  <a:schemeClr val="tx1">
                    <a:lumMod val="85000"/>
                    <a:lumOff val="15000"/>
                  </a:schemeClr>
                </a:solidFill>
              </a:rPr>
              <a:t>d’une</a:t>
            </a:r>
            <a:r>
              <a:rPr lang="en-US" sz="2400" dirty="0">
                <a:solidFill>
                  <a:schemeClr val="tx1">
                    <a:lumMod val="85000"/>
                    <a:lumOff val="15000"/>
                  </a:schemeClr>
                </a:solidFill>
              </a:rPr>
              <a:t> carte de </a:t>
            </a:r>
            <a:r>
              <a:rPr lang="en-US" sz="2400" dirty="0" err="1">
                <a:solidFill>
                  <a:schemeClr val="tx1">
                    <a:lumMod val="85000"/>
                    <a:lumOff val="15000"/>
                  </a:schemeClr>
                </a:solidFill>
              </a:rPr>
              <a:t>crédit</a:t>
            </a:r>
            <a:endParaRPr lang="en-US" sz="2400" dirty="0">
              <a:solidFill>
                <a:schemeClr val="tx1">
                  <a:lumMod val="85000"/>
                  <a:lumOff val="15000"/>
                </a:schemeClr>
              </a:solidFill>
            </a:endParaRPr>
          </a:p>
          <a:p>
            <a:pPr marL="285750" indent="-228600" defTabSz="914400">
              <a:spcBef>
                <a:spcPts val="1000"/>
              </a:spcBef>
              <a:buClr>
                <a:schemeClr val="accent2"/>
              </a:buClr>
              <a:buFont typeface="Arial" panose="020B0604020202020204" pitchFamily="34" charset="0"/>
              <a:buChar char="•"/>
            </a:pPr>
            <a:endParaRPr lang="en-US" sz="2400" dirty="0">
              <a:solidFill>
                <a:schemeClr val="tx1">
                  <a:lumMod val="85000"/>
                  <a:lumOff val="15000"/>
                </a:schemeClr>
              </a:solidFill>
            </a:endParaRPr>
          </a:p>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Alternatives au Raspberry pi et </a:t>
            </a:r>
            <a:r>
              <a:rPr lang="en-US" sz="2400" dirty="0" err="1">
                <a:solidFill>
                  <a:schemeClr val="tx1">
                    <a:lumMod val="85000"/>
                    <a:lumOff val="15000"/>
                  </a:schemeClr>
                </a:solidFill>
              </a:rPr>
              <a:t>préférence</a:t>
            </a:r>
            <a:r>
              <a:rPr lang="en-US" sz="2400" dirty="0">
                <a:solidFill>
                  <a:schemeClr val="tx1">
                    <a:lumMod val="85000"/>
                    <a:lumOff val="15000"/>
                  </a:schemeClr>
                </a:solidFill>
              </a:rPr>
              <a:t> pour </a:t>
            </a:r>
            <a:r>
              <a:rPr lang="en-US" sz="2400" dirty="0" err="1">
                <a:solidFill>
                  <a:schemeClr val="tx1">
                    <a:lumMod val="85000"/>
                    <a:lumOff val="15000"/>
                  </a:schemeClr>
                </a:solidFill>
              </a:rPr>
              <a:t>ce</a:t>
            </a:r>
            <a:r>
              <a:rPr lang="en-US" sz="2400" dirty="0">
                <a:solidFill>
                  <a:schemeClr val="tx1">
                    <a:lumMod val="85000"/>
                    <a:lumOff val="15000"/>
                  </a:schemeClr>
                </a:solidFill>
              </a:rPr>
              <a:t> dernier</a:t>
            </a:r>
          </a:p>
        </p:txBody>
      </p:sp>
    </p:spTree>
    <p:extLst>
      <p:ext uri="{BB962C8B-B14F-4D97-AF65-F5344CB8AC3E}">
        <p14:creationId xmlns:p14="http://schemas.microsoft.com/office/powerpoint/2010/main" val="8277470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96849-B916-B0C4-D279-2D7BBCAF87AF}"/>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fr-BE" dirty="0">
                <a:solidFill>
                  <a:schemeClr val="bg1"/>
                </a:solidFill>
              </a:rPr>
              <a:t>Arduino</a:t>
            </a:r>
          </a:p>
        </p:txBody>
      </p:sp>
      <p:sp>
        <p:nvSpPr>
          <p:cNvPr id="3" name="Espace réservé du contenu 2">
            <a:extLst>
              <a:ext uri="{FF2B5EF4-FFF2-40B4-BE49-F238E27FC236}">
                <a16:creationId xmlns:a16="http://schemas.microsoft.com/office/drawing/2014/main" id="{D42181E2-5E4E-C401-43DD-F0B5B1F20CB2}"/>
              </a:ext>
            </a:extLst>
          </p:cNvPr>
          <p:cNvSpPr>
            <a:spLocks noGrp="1"/>
          </p:cNvSpPr>
          <p:nvPr>
            <p:ph idx="1"/>
          </p:nvPr>
        </p:nvSpPr>
        <p:spPr>
          <a:xfrm>
            <a:off x="650967" y="2749804"/>
            <a:ext cx="6242715" cy="3234436"/>
          </a:xfrm>
        </p:spPr>
        <p:txBody>
          <a:bodyPr>
            <a:normAutofit/>
          </a:bodyPr>
          <a:lstStyle/>
          <a:p>
            <a:r>
              <a:rPr lang="fr-BE" sz="2000" dirty="0">
                <a:solidFill>
                  <a:schemeClr val="bg1"/>
                </a:solidFill>
              </a:rPr>
              <a:t>Configuration logicielle et matérielle prêtes à l’emploi adaptée aux utilisateurs débutants</a:t>
            </a:r>
          </a:p>
          <a:p>
            <a:endParaRPr lang="fr-BE" sz="2000" dirty="0">
              <a:solidFill>
                <a:schemeClr val="bg1"/>
              </a:solidFill>
            </a:endParaRPr>
          </a:p>
          <a:p>
            <a:r>
              <a:rPr lang="fr-BE" sz="2000" dirty="0">
                <a:solidFill>
                  <a:schemeClr val="bg1"/>
                </a:solidFill>
              </a:rPr>
              <a:t>Travail plus monotone à cause des bibliothèques pré-faites et du besoin de programmation réduit</a:t>
            </a:r>
          </a:p>
          <a:p>
            <a:endParaRPr lang="fr-BE" sz="2000" dirty="0">
              <a:solidFill>
                <a:schemeClr val="bg1"/>
              </a:solidFill>
            </a:endParaRPr>
          </a:p>
          <a:p>
            <a:r>
              <a:rPr lang="fr-BE" sz="2000" dirty="0">
                <a:solidFill>
                  <a:schemeClr val="bg1"/>
                </a:solidFill>
              </a:rPr>
              <a:t>Mises à niveau qui font rapidement grimper les prix</a:t>
            </a:r>
          </a:p>
          <a:p>
            <a:endParaRPr lang="fr-BE" dirty="0">
              <a:solidFill>
                <a:schemeClr val="bg1"/>
              </a:solidFill>
            </a:endParaRPr>
          </a:p>
          <a:p>
            <a:endParaRPr lang="fr-BE" dirty="0">
              <a:solidFill>
                <a:schemeClr val="bg1"/>
              </a:solidFill>
            </a:endParaRPr>
          </a:p>
          <a:p>
            <a:endParaRPr lang="fr-BE" dirty="0">
              <a:solidFill>
                <a:schemeClr val="bg1"/>
              </a:solidFill>
            </a:endParaRPr>
          </a:p>
        </p:txBody>
      </p:sp>
      <p:pic>
        <p:nvPicPr>
          <p:cNvPr id="5" name="Image 4" descr="Une image contenant logo&#10;&#10;Description générée automatiquement">
            <a:extLst>
              <a:ext uri="{FF2B5EF4-FFF2-40B4-BE49-F238E27FC236}">
                <a16:creationId xmlns:a16="http://schemas.microsoft.com/office/drawing/2014/main" id="{126C7321-69E8-6DE1-3E17-90E0BF147EC4}"/>
              </a:ext>
            </a:extLst>
          </p:cNvPr>
          <p:cNvPicPr>
            <a:picLocks noChangeAspect="1"/>
          </p:cNvPicPr>
          <p:nvPr/>
        </p:nvPicPr>
        <p:blipFill>
          <a:blip r:embed="rId2"/>
          <a:stretch>
            <a:fillRect/>
          </a:stretch>
        </p:blipFill>
        <p:spPr>
          <a:xfrm>
            <a:off x="8119870" y="2162587"/>
            <a:ext cx="3428662" cy="2331994"/>
          </a:xfrm>
          <a:prstGeom prst="rect">
            <a:avLst/>
          </a:prstGeom>
        </p:spPr>
      </p:pic>
    </p:spTree>
    <p:extLst>
      <p:ext uri="{BB962C8B-B14F-4D97-AF65-F5344CB8AC3E}">
        <p14:creationId xmlns:p14="http://schemas.microsoft.com/office/powerpoint/2010/main" val="79227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CF7154-95D8-1424-F709-71174A088B0E}"/>
              </a:ext>
            </a:extLst>
          </p:cNvPr>
          <p:cNvSpPr>
            <a:spLocks noGrp="1"/>
          </p:cNvSpPr>
          <p:nvPr>
            <p:ph type="title"/>
          </p:nvPr>
        </p:nvSpPr>
        <p:spPr>
          <a:xfrm>
            <a:off x="643466" y="643467"/>
            <a:ext cx="6242719" cy="1728044"/>
          </a:xfrm>
          <a:noFill/>
          <a:ln>
            <a:solidFill>
              <a:schemeClr val="bg1"/>
            </a:solidFill>
          </a:ln>
        </p:spPr>
        <p:txBody>
          <a:bodyPr wrap="square">
            <a:normAutofit/>
          </a:bodyPr>
          <a:lstStyle/>
          <a:p>
            <a:br>
              <a:rPr lang="fr-BE"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fr-BE" kern="100" dirty="0" err="1">
                <a:solidFill>
                  <a:schemeClr val="bg1"/>
                </a:solidFill>
                <a:effectLst/>
                <a:ea typeface="Calibri" panose="020F0502020204030204" pitchFamily="34" charset="0"/>
                <a:cs typeface="Times New Roman" panose="02020603050405020304" pitchFamily="18" charset="0"/>
              </a:rPr>
              <a:t>odroid</a:t>
            </a:r>
            <a:r>
              <a:rPr lang="fr-BE" kern="100" dirty="0">
                <a:solidFill>
                  <a:schemeClr val="bg1"/>
                </a:solidFill>
                <a:effectLst/>
                <a:ea typeface="Calibri" panose="020F0502020204030204" pitchFamily="34" charset="0"/>
                <a:cs typeface="Times New Roman" panose="02020603050405020304" pitchFamily="18" charset="0"/>
              </a:rPr>
              <a:t> N2+</a:t>
            </a:r>
            <a:endParaRPr lang="fr-BE" dirty="0">
              <a:solidFill>
                <a:schemeClr val="bg1"/>
              </a:solidFill>
            </a:endParaRPr>
          </a:p>
        </p:txBody>
      </p:sp>
      <p:sp>
        <p:nvSpPr>
          <p:cNvPr id="3" name="Espace réservé du contenu 2">
            <a:extLst>
              <a:ext uri="{FF2B5EF4-FFF2-40B4-BE49-F238E27FC236}">
                <a16:creationId xmlns:a16="http://schemas.microsoft.com/office/drawing/2014/main" id="{5A32458C-3760-4689-47F8-633058B33259}"/>
              </a:ext>
            </a:extLst>
          </p:cNvPr>
          <p:cNvSpPr>
            <a:spLocks noGrp="1"/>
          </p:cNvSpPr>
          <p:nvPr>
            <p:ph idx="1"/>
          </p:nvPr>
        </p:nvSpPr>
        <p:spPr>
          <a:xfrm>
            <a:off x="643467" y="2798911"/>
            <a:ext cx="6242715" cy="3415622"/>
          </a:xfrm>
        </p:spPr>
        <p:txBody>
          <a:bodyPr>
            <a:normAutofit/>
          </a:bodyPr>
          <a:lstStyle/>
          <a:p>
            <a:r>
              <a:rPr lang="fr-BE" sz="2000" dirty="0">
                <a:solidFill>
                  <a:schemeClr val="bg1"/>
                </a:solidFill>
              </a:rPr>
              <a:t>Réputé pour la puissance élevée de son processeur </a:t>
            </a:r>
          </a:p>
          <a:p>
            <a:endParaRPr lang="fr-BE" sz="2000" dirty="0">
              <a:solidFill>
                <a:schemeClr val="bg1"/>
              </a:solidFill>
            </a:endParaRPr>
          </a:p>
          <a:p>
            <a:r>
              <a:rPr lang="fr-BE" sz="2000" dirty="0">
                <a:solidFill>
                  <a:schemeClr val="bg1"/>
                </a:solidFill>
              </a:rPr>
              <a:t>Econome en énergie</a:t>
            </a:r>
          </a:p>
          <a:p>
            <a:endParaRPr lang="fr-BE" sz="2000" dirty="0">
              <a:solidFill>
                <a:schemeClr val="bg1"/>
              </a:solidFill>
            </a:endParaRPr>
          </a:p>
          <a:p>
            <a:r>
              <a:rPr lang="fr-BE" sz="2000" dirty="0">
                <a:solidFill>
                  <a:schemeClr val="bg1"/>
                </a:solidFill>
              </a:rPr>
              <a:t>Communauté peu étendue donc tutoriels plus rares</a:t>
            </a:r>
          </a:p>
          <a:p>
            <a:endParaRPr lang="fr-BE" sz="2000" dirty="0">
              <a:solidFill>
                <a:schemeClr val="bg1"/>
              </a:solidFill>
            </a:endParaRPr>
          </a:p>
          <a:p>
            <a:r>
              <a:rPr lang="fr-BE" sz="2000" dirty="0">
                <a:solidFill>
                  <a:schemeClr val="bg1"/>
                </a:solidFill>
              </a:rPr>
              <a:t>Moins de système d’exploitation compatibles</a:t>
            </a:r>
          </a:p>
        </p:txBody>
      </p:sp>
      <p:pic>
        <p:nvPicPr>
          <p:cNvPr id="6" name="Image 5">
            <a:extLst>
              <a:ext uri="{FF2B5EF4-FFF2-40B4-BE49-F238E27FC236}">
                <a16:creationId xmlns:a16="http://schemas.microsoft.com/office/drawing/2014/main" id="{D659CBAB-319E-3B84-8046-E641BB9EAD76}"/>
              </a:ext>
            </a:extLst>
          </p:cNvPr>
          <p:cNvPicPr>
            <a:picLocks noChangeAspect="1"/>
          </p:cNvPicPr>
          <p:nvPr/>
        </p:nvPicPr>
        <p:blipFill>
          <a:blip r:embed="rId2"/>
          <a:stretch>
            <a:fillRect/>
          </a:stretch>
        </p:blipFill>
        <p:spPr>
          <a:xfrm>
            <a:off x="8119871" y="1624413"/>
            <a:ext cx="3428662" cy="3428662"/>
          </a:xfrm>
          <a:prstGeom prst="rect">
            <a:avLst/>
          </a:prstGeom>
        </p:spPr>
      </p:pic>
    </p:spTree>
    <p:extLst>
      <p:ext uri="{BB962C8B-B14F-4D97-AF65-F5344CB8AC3E}">
        <p14:creationId xmlns:p14="http://schemas.microsoft.com/office/powerpoint/2010/main" val="53407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4D7F76-5E03-D0B3-7154-D893A4318A36}"/>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fr-BE" dirty="0" err="1">
                <a:solidFill>
                  <a:schemeClr val="bg1"/>
                </a:solidFill>
              </a:rPr>
              <a:t>Nvidia</a:t>
            </a:r>
            <a:r>
              <a:rPr lang="fr-BE" dirty="0">
                <a:solidFill>
                  <a:schemeClr val="bg1"/>
                </a:solidFill>
              </a:rPr>
              <a:t> </a:t>
            </a:r>
            <a:r>
              <a:rPr lang="fr-BE" dirty="0" err="1">
                <a:solidFill>
                  <a:schemeClr val="bg1"/>
                </a:solidFill>
              </a:rPr>
              <a:t>jetson</a:t>
            </a:r>
            <a:r>
              <a:rPr lang="fr-BE" dirty="0">
                <a:solidFill>
                  <a:schemeClr val="bg1"/>
                </a:solidFill>
              </a:rPr>
              <a:t> nano</a:t>
            </a:r>
          </a:p>
        </p:txBody>
      </p:sp>
      <p:sp>
        <p:nvSpPr>
          <p:cNvPr id="3" name="Espace réservé du contenu 2">
            <a:extLst>
              <a:ext uri="{FF2B5EF4-FFF2-40B4-BE49-F238E27FC236}">
                <a16:creationId xmlns:a16="http://schemas.microsoft.com/office/drawing/2014/main" id="{B16B7BC5-CAA1-73AA-73BD-52718A03B7D2}"/>
              </a:ext>
            </a:extLst>
          </p:cNvPr>
          <p:cNvSpPr>
            <a:spLocks noGrp="1"/>
          </p:cNvSpPr>
          <p:nvPr>
            <p:ph idx="1"/>
          </p:nvPr>
        </p:nvSpPr>
        <p:spPr>
          <a:xfrm>
            <a:off x="643470" y="2778679"/>
            <a:ext cx="6242715" cy="3415622"/>
          </a:xfrm>
        </p:spPr>
        <p:txBody>
          <a:bodyPr>
            <a:normAutofit/>
          </a:bodyPr>
          <a:lstStyle/>
          <a:p>
            <a:r>
              <a:rPr lang="fr-BE" sz="2000" dirty="0">
                <a:solidFill>
                  <a:schemeClr val="bg1"/>
                </a:solidFill>
              </a:rPr>
              <a:t>Prend en charge des frameworks pour l’intelligence artificielle</a:t>
            </a:r>
          </a:p>
          <a:p>
            <a:endParaRPr lang="fr-BE" sz="2000" dirty="0">
              <a:solidFill>
                <a:schemeClr val="bg1"/>
              </a:solidFill>
            </a:endParaRPr>
          </a:p>
          <a:p>
            <a:r>
              <a:rPr lang="fr-BE" sz="2000" dirty="0">
                <a:solidFill>
                  <a:schemeClr val="bg1"/>
                </a:solidFill>
              </a:rPr>
              <a:t>Fréquence du processeur beaucoup plus réduite</a:t>
            </a:r>
          </a:p>
          <a:p>
            <a:endParaRPr lang="fr-BE" sz="2000" dirty="0">
              <a:solidFill>
                <a:schemeClr val="bg1"/>
              </a:solidFill>
            </a:endParaRPr>
          </a:p>
          <a:p>
            <a:r>
              <a:rPr lang="fr-BE" sz="2000" dirty="0">
                <a:solidFill>
                  <a:schemeClr val="bg1"/>
                </a:solidFill>
              </a:rPr>
              <a:t>Poids plus conséquent donc inadéquat aux petits projets</a:t>
            </a:r>
          </a:p>
          <a:p>
            <a:endParaRPr lang="fr-BE" dirty="0">
              <a:solidFill>
                <a:schemeClr val="bg1"/>
              </a:solidFill>
            </a:endParaRPr>
          </a:p>
        </p:txBody>
      </p:sp>
      <p:pic>
        <p:nvPicPr>
          <p:cNvPr id="5" name="Image 4">
            <a:extLst>
              <a:ext uri="{FF2B5EF4-FFF2-40B4-BE49-F238E27FC236}">
                <a16:creationId xmlns:a16="http://schemas.microsoft.com/office/drawing/2014/main" id="{44BF9B36-4141-B6D2-5F38-0A92ABEFF48A}"/>
              </a:ext>
            </a:extLst>
          </p:cNvPr>
          <p:cNvPicPr>
            <a:picLocks noChangeAspect="1"/>
          </p:cNvPicPr>
          <p:nvPr/>
        </p:nvPicPr>
        <p:blipFill>
          <a:blip r:embed="rId2"/>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424465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Espace réservé du contenu 4" descr="Une image contenant texte, Appareils électroniques, circuit&#10;&#10;Description générée automatiquement">
            <a:extLst>
              <a:ext uri="{FF2B5EF4-FFF2-40B4-BE49-F238E27FC236}">
                <a16:creationId xmlns:a16="http://schemas.microsoft.com/office/drawing/2014/main" id="{BF37DEF4-7911-1240-0E63-AF7FA32988BF}"/>
              </a:ext>
            </a:extLst>
          </p:cNvPr>
          <p:cNvPicPr>
            <a:picLocks noGrp="1" noChangeAspect="1"/>
          </p:cNvPicPr>
          <p:nvPr>
            <p:ph idx="1"/>
          </p:nvPr>
        </p:nvPicPr>
        <p:blipFill rotWithShape="1">
          <a:blip r:embed="rId2"/>
          <a:srcRect l="3479" r="25628" b="-1"/>
          <a:stretch/>
        </p:blipFill>
        <p:spPr>
          <a:xfrm>
            <a:off x="20" y="10"/>
            <a:ext cx="7537684" cy="6857990"/>
          </a:xfrm>
          <a:prstGeom prst="rect">
            <a:avLst/>
          </a:prstGeom>
        </p:spPr>
      </p:pic>
      <p:sp>
        <p:nvSpPr>
          <p:cNvPr id="11" name="Rectangle 10">
            <a:extLst>
              <a:ext uri="{FF2B5EF4-FFF2-40B4-BE49-F238E27FC236}">
                <a16:creationId xmlns:a16="http://schemas.microsoft.com/office/drawing/2014/main" id="{9291BAA3-FE23-4A48-BA9E-EF0D56A83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05E35065-A265-DF58-9387-74F4C5693B49}"/>
              </a:ext>
            </a:extLst>
          </p:cNvPr>
          <p:cNvSpPr txBox="1"/>
          <p:nvPr/>
        </p:nvSpPr>
        <p:spPr>
          <a:xfrm>
            <a:off x="7620000" y="934720"/>
            <a:ext cx="4571980" cy="5222240"/>
          </a:xfrm>
          <a:prstGeom prst="rect">
            <a:avLst/>
          </a:prstGeom>
        </p:spPr>
        <p:txBody>
          <a:bodyPr vert="horz" lIns="91440" tIns="45720" rIns="91440" bIns="45720" rtlCol="0" anchor="ctr">
            <a:normAutofit/>
          </a:bodyPr>
          <a:lstStyle/>
          <a:p>
            <a:pPr marL="285750" indent="-228600" defTabSz="914400">
              <a:spcBef>
                <a:spcPts val="1000"/>
              </a:spcBef>
              <a:buClr>
                <a:schemeClr val="accent2"/>
              </a:buClr>
              <a:buFont typeface="Arial" panose="020B0604020202020204" pitchFamily="34" charset="0"/>
              <a:buChar char="•"/>
            </a:pPr>
            <a:endParaRPr lang="en-US" dirty="0">
              <a:solidFill>
                <a:srgbClr val="FFFFFF"/>
              </a:solidFill>
            </a:endParaRPr>
          </a:p>
        </p:txBody>
      </p:sp>
      <p:sp>
        <p:nvSpPr>
          <p:cNvPr id="2" name="ZoneTexte 1">
            <a:extLst>
              <a:ext uri="{FF2B5EF4-FFF2-40B4-BE49-F238E27FC236}">
                <a16:creationId xmlns:a16="http://schemas.microsoft.com/office/drawing/2014/main" id="{7DB982D6-F6A8-6851-B679-6D1C653F4762}"/>
              </a:ext>
            </a:extLst>
          </p:cNvPr>
          <p:cNvSpPr txBox="1"/>
          <p:nvPr/>
        </p:nvSpPr>
        <p:spPr>
          <a:xfrm>
            <a:off x="7995910" y="1653014"/>
            <a:ext cx="3820160" cy="3785652"/>
          </a:xfrm>
          <a:prstGeom prst="rect">
            <a:avLst/>
          </a:prstGeom>
          <a:noFill/>
        </p:spPr>
        <p:txBody>
          <a:bodyPr wrap="square" rtlCol="0">
            <a:spAutoFit/>
          </a:bodyPr>
          <a:lstStyle/>
          <a:p>
            <a:pPr marL="285750" indent="-285750">
              <a:buFont typeface="Arial" panose="020B0604020202020204" pitchFamily="34" charset="0"/>
              <a:buChar char="•"/>
            </a:pPr>
            <a:r>
              <a:rPr lang="fr-BE" sz="2000" dirty="0"/>
              <a:t>Atouts non négligeables des alternatives</a:t>
            </a:r>
          </a:p>
          <a:p>
            <a:pPr marL="285750" indent="-285750">
              <a:buFont typeface="Arial" panose="020B0604020202020204" pitchFamily="34" charset="0"/>
              <a:buChar char="•"/>
            </a:pPr>
            <a:endParaRPr lang="fr-BE" sz="2000" dirty="0"/>
          </a:p>
          <a:p>
            <a:pPr marL="285750" indent="-285750">
              <a:buFont typeface="Arial" panose="020B0604020202020204" pitchFamily="34" charset="0"/>
              <a:buChar char="•"/>
            </a:pPr>
            <a:r>
              <a:rPr lang="fr-BE" sz="2000" dirty="0">
                <a:effectLst/>
                <a:latin typeface="Calibri" panose="020F0502020204030204" pitchFamily="34" charset="0"/>
                <a:ea typeface="Calibri" panose="020F0502020204030204" pitchFamily="34" charset="0"/>
                <a:cs typeface="Times New Roman" panose="02020603050405020304" pitchFamily="18" charset="0"/>
              </a:rPr>
              <a:t>fréquence de processeur  plus adaptée</a:t>
            </a:r>
          </a:p>
          <a:p>
            <a:pPr marL="285750" indent="-285750">
              <a:buFont typeface="Arial" panose="020B0604020202020204" pitchFamily="34" charset="0"/>
              <a:buChar char="•"/>
            </a:pPr>
            <a:endParaRPr lang="fr-BE"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fr-BE" sz="2000" dirty="0">
                <a:latin typeface="Calibri" panose="020F0502020204030204" pitchFamily="34" charset="0"/>
                <a:ea typeface="Calibri" panose="020F0502020204030204" pitchFamily="34" charset="0"/>
                <a:cs typeface="Times New Roman" panose="02020603050405020304" pitchFamily="18" charset="0"/>
              </a:rPr>
              <a:t>Multitude de système d’exploitation compatibles</a:t>
            </a:r>
          </a:p>
          <a:p>
            <a:pPr marL="285750" indent="-285750">
              <a:buFont typeface="Arial" panose="020B0604020202020204" pitchFamily="34" charset="0"/>
              <a:buChar char="•"/>
            </a:pPr>
            <a:endParaRPr lang="fr-BE"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fr-BE" sz="2000" dirty="0">
                <a:latin typeface="Calibri" panose="020F0502020204030204" pitchFamily="34" charset="0"/>
                <a:ea typeface="Calibri" panose="020F0502020204030204" pitchFamily="34" charset="0"/>
                <a:cs typeface="Times New Roman" panose="02020603050405020304" pitchFamily="18" charset="0"/>
              </a:rPr>
              <a:t>Communauté plus importante</a:t>
            </a:r>
          </a:p>
          <a:p>
            <a:pPr marL="285750" indent="-285750">
              <a:buFont typeface="Arial" panose="020B0604020202020204" pitchFamily="34" charset="0"/>
              <a:buChar char="•"/>
            </a:pPr>
            <a:endParaRPr lang="fr-BE" sz="2000" dirty="0"/>
          </a:p>
          <a:p>
            <a:pPr marL="285750" indent="-285750">
              <a:buFont typeface="Arial" panose="020B0604020202020204" pitchFamily="34" charset="0"/>
              <a:buChar char="•"/>
            </a:pPr>
            <a:r>
              <a:rPr lang="fr-BE" sz="2000" dirty="0"/>
              <a:t>Plus adéquat pour notre projet</a:t>
            </a:r>
          </a:p>
        </p:txBody>
      </p:sp>
    </p:spTree>
    <p:extLst>
      <p:ext uri="{BB962C8B-B14F-4D97-AF65-F5344CB8AC3E}">
        <p14:creationId xmlns:p14="http://schemas.microsoft.com/office/powerpoint/2010/main" val="174713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F37DEF4-7911-1240-0E63-AF7FA32988BF}"/>
              </a:ext>
            </a:extLst>
          </p:cNvPr>
          <p:cNvPicPr>
            <a:picLocks noGrp="1" noChangeAspect="1"/>
          </p:cNvPicPr>
          <p:nvPr>
            <p:ph idx="1"/>
          </p:nvPr>
        </p:nvPicPr>
        <p:blipFill rotWithShape="1">
          <a:blip r:embed="rId2">
            <a:alphaModFix amt="40000"/>
          </a:blip>
          <a:srcRect t="3182" b="9609"/>
          <a:stretch/>
        </p:blipFill>
        <p:spPr>
          <a:xfrm>
            <a:off x="20" y="10"/>
            <a:ext cx="12191980" cy="6857990"/>
          </a:xfrm>
          <a:prstGeom prst="rect">
            <a:avLst/>
          </a:prstGeom>
        </p:spPr>
      </p:pic>
      <p:sp>
        <p:nvSpPr>
          <p:cNvPr id="6" name="ZoneTexte 5">
            <a:extLst>
              <a:ext uri="{FF2B5EF4-FFF2-40B4-BE49-F238E27FC236}">
                <a16:creationId xmlns:a16="http://schemas.microsoft.com/office/drawing/2014/main" id="{05E35065-A265-DF58-9387-74F4C5693B49}"/>
              </a:ext>
            </a:extLst>
          </p:cNvPr>
          <p:cNvSpPr txBox="1"/>
          <p:nvPr/>
        </p:nvSpPr>
        <p:spPr>
          <a:xfrm>
            <a:off x="396240" y="2853182"/>
            <a:ext cx="11247120" cy="865378"/>
          </a:xfrm>
          <a:prstGeom prst="rect">
            <a:avLst/>
          </a:prstGeom>
        </p:spPr>
        <p:txBody>
          <a:bodyPr vert="horz" lIns="91440" tIns="45720" rIns="91440" bIns="45720" rtlCol="0">
            <a:noAutofit/>
          </a:bodyPr>
          <a:lstStyle/>
          <a:p>
            <a:pPr marL="57150" defTabSz="914400">
              <a:spcBef>
                <a:spcPts val="1000"/>
              </a:spcBef>
              <a:buClr>
                <a:schemeClr val="accent2"/>
              </a:buClr>
            </a:pPr>
            <a:r>
              <a:rPr lang="en-US" sz="4800" dirty="0">
                <a:solidFill>
                  <a:schemeClr val="tx1">
                    <a:lumMod val="85000"/>
                    <a:lumOff val="15000"/>
                  </a:schemeClr>
                </a:solidFill>
              </a:rPr>
              <a:t>Les </a:t>
            </a:r>
            <a:r>
              <a:rPr lang="en-US" sz="4800" dirty="0" err="1">
                <a:solidFill>
                  <a:schemeClr val="tx1">
                    <a:lumMod val="85000"/>
                    <a:lumOff val="15000"/>
                  </a:schemeClr>
                </a:solidFill>
              </a:rPr>
              <a:t>différents</a:t>
            </a:r>
            <a:r>
              <a:rPr lang="en-US" sz="4800" dirty="0">
                <a:solidFill>
                  <a:schemeClr val="tx1">
                    <a:lumMod val="85000"/>
                    <a:lumOff val="15000"/>
                  </a:schemeClr>
                </a:solidFill>
              </a:rPr>
              <a:t> </a:t>
            </a:r>
            <a:r>
              <a:rPr lang="en-US" sz="4800" dirty="0" err="1">
                <a:solidFill>
                  <a:schemeClr val="tx1">
                    <a:lumMod val="85000"/>
                    <a:lumOff val="15000"/>
                  </a:schemeClr>
                </a:solidFill>
              </a:rPr>
              <a:t>composants</a:t>
            </a:r>
            <a:r>
              <a:rPr lang="en-US" sz="4800" dirty="0">
                <a:solidFill>
                  <a:schemeClr val="tx1">
                    <a:lumMod val="85000"/>
                    <a:lumOff val="15000"/>
                  </a:schemeClr>
                </a:solidFill>
              </a:rPr>
              <a:t> de </a:t>
            </a:r>
            <a:r>
              <a:rPr lang="en-US" sz="4800" dirty="0" err="1">
                <a:solidFill>
                  <a:schemeClr val="tx1">
                    <a:lumMod val="85000"/>
                    <a:lumOff val="15000"/>
                  </a:schemeClr>
                </a:solidFill>
              </a:rPr>
              <a:t>notre</a:t>
            </a:r>
            <a:r>
              <a:rPr lang="en-US" sz="4800" dirty="0">
                <a:solidFill>
                  <a:schemeClr val="tx1">
                    <a:lumMod val="85000"/>
                    <a:lumOff val="15000"/>
                  </a:schemeClr>
                </a:solidFill>
              </a:rPr>
              <a:t> module  </a:t>
            </a:r>
          </a:p>
        </p:txBody>
      </p:sp>
    </p:spTree>
    <p:extLst>
      <p:ext uri="{BB962C8B-B14F-4D97-AF65-F5344CB8AC3E}">
        <p14:creationId xmlns:p14="http://schemas.microsoft.com/office/powerpoint/2010/main" val="313973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96849-B916-B0C4-D279-2D7BBCAF87AF}"/>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fr-BE" dirty="0">
                <a:solidFill>
                  <a:schemeClr val="bg1"/>
                </a:solidFill>
              </a:rPr>
              <a:t>Servo-moteur SG90</a:t>
            </a:r>
          </a:p>
        </p:txBody>
      </p:sp>
      <p:sp>
        <p:nvSpPr>
          <p:cNvPr id="3" name="Espace réservé du contenu 2">
            <a:extLst>
              <a:ext uri="{FF2B5EF4-FFF2-40B4-BE49-F238E27FC236}">
                <a16:creationId xmlns:a16="http://schemas.microsoft.com/office/drawing/2014/main" id="{D42181E2-5E4E-C401-43DD-F0B5B1F20CB2}"/>
              </a:ext>
            </a:extLst>
          </p:cNvPr>
          <p:cNvSpPr>
            <a:spLocks noGrp="1"/>
          </p:cNvSpPr>
          <p:nvPr>
            <p:ph idx="1"/>
          </p:nvPr>
        </p:nvSpPr>
        <p:spPr>
          <a:xfrm>
            <a:off x="650967" y="2749804"/>
            <a:ext cx="6242715" cy="3234436"/>
          </a:xfrm>
        </p:spPr>
        <p:txBody>
          <a:bodyPr>
            <a:normAutofit fontScale="92500"/>
          </a:bodyPr>
          <a:lstStyle/>
          <a:p>
            <a:r>
              <a:rPr lang="fr-BE" sz="2000" dirty="0">
                <a:solidFill>
                  <a:schemeClr val="bg1"/>
                </a:solidFill>
              </a:rPr>
              <a:t>Ce petit moteur électrique permet de positionner nos roues, en fonction de la valeur de la tension appliquée.</a:t>
            </a:r>
          </a:p>
          <a:p>
            <a:endParaRPr lang="fr-BE" sz="2000" dirty="0">
              <a:solidFill>
                <a:schemeClr val="bg1"/>
              </a:solidFill>
            </a:endParaRPr>
          </a:p>
          <a:p>
            <a:r>
              <a:rPr lang="fr-BE" sz="2000" dirty="0">
                <a:solidFill>
                  <a:schemeClr val="bg1"/>
                </a:solidFill>
              </a:rPr>
              <a:t>On va pouvoir gérer la position grâce au signal du module PWM, lorsque le signal de la commande est reçu le moteur tourne dans la direction et à la vitesse spécifié.</a:t>
            </a:r>
          </a:p>
          <a:p>
            <a:endParaRPr lang="fr-BE" sz="2000" dirty="0">
              <a:solidFill>
                <a:schemeClr val="bg1"/>
              </a:solidFill>
            </a:endParaRPr>
          </a:p>
          <a:p>
            <a:r>
              <a:rPr lang="fr-BE" sz="2000" dirty="0">
                <a:solidFill>
                  <a:schemeClr val="bg1"/>
                </a:solidFill>
              </a:rPr>
              <a:t>Nous pouvons ainsi gérer le positionnement précis et stable</a:t>
            </a:r>
          </a:p>
          <a:p>
            <a:endParaRPr lang="fr-BE" dirty="0">
              <a:solidFill>
                <a:schemeClr val="bg1"/>
              </a:solidFill>
            </a:endParaRPr>
          </a:p>
          <a:p>
            <a:endParaRPr lang="fr-BE" dirty="0">
              <a:solidFill>
                <a:schemeClr val="bg1"/>
              </a:solidFill>
            </a:endParaRPr>
          </a:p>
          <a:p>
            <a:endParaRPr lang="fr-BE" dirty="0">
              <a:solidFill>
                <a:schemeClr val="bg1"/>
              </a:solidFill>
            </a:endParaRPr>
          </a:p>
        </p:txBody>
      </p:sp>
      <p:pic>
        <p:nvPicPr>
          <p:cNvPr id="6" name="Image 5" descr="Une image contenant appareil de cuisine&#10;&#10;Description générée automatiquement">
            <a:extLst>
              <a:ext uri="{FF2B5EF4-FFF2-40B4-BE49-F238E27FC236}">
                <a16:creationId xmlns:a16="http://schemas.microsoft.com/office/drawing/2014/main" id="{C29958AB-14E3-F1A4-574A-387B10AC4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138" y="1700529"/>
            <a:ext cx="4524375" cy="3810000"/>
          </a:xfrm>
          <a:prstGeom prst="rect">
            <a:avLst/>
          </a:prstGeom>
        </p:spPr>
      </p:pic>
    </p:spTree>
    <p:extLst>
      <p:ext uri="{BB962C8B-B14F-4D97-AF65-F5344CB8AC3E}">
        <p14:creationId xmlns:p14="http://schemas.microsoft.com/office/powerpoint/2010/main" val="15584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96849-B916-B0C4-D279-2D7BBCAF87AF}"/>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fr-BE" dirty="0">
                <a:solidFill>
                  <a:schemeClr val="bg1"/>
                </a:solidFill>
              </a:rPr>
              <a:t>Driver moteur – l298N</a:t>
            </a:r>
          </a:p>
        </p:txBody>
      </p:sp>
      <p:sp>
        <p:nvSpPr>
          <p:cNvPr id="3" name="Espace réservé du contenu 2">
            <a:extLst>
              <a:ext uri="{FF2B5EF4-FFF2-40B4-BE49-F238E27FC236}">
                <a16:creationId xmlns:a16="http://schemas.microsoft.com/office/drawing/2014/main" id="{D42181E2-5E4E-C401-43DD-F0B5B1F20CB2}"/>
              </a:ext>
            </a:extLst>
          </p:cNvPr>
          <p:cNvSpPr>
            <a:spLocks noGrp="1"/>
          </p:cNvSpPr>
          <p:nvPr>
            <p:ph idx="1"/>
          </p:nvPr>
        </p:nvSpPr>
        <p:spPr>
          <a:xfrm>
            <a:off x="650967" y="2485644"/>
            <a:ext cx="6242715" cy="4250436"/>
          </a:xfrm>
        </p:spPr>
        <p:txBody>
          <a:bodyPr>
            <a:normAutofit fontScale="92500"/>
          </a:bodyPr>
          <a:lstStyle/>
          <a:p>
            <a:r>
              <a:rPr lang="fr-BE" sz="2000" dirty="0">
                <a:solidFill>
                  <a:schemeClr val="bg1"/>
                </a:solidFill>
              </a:rPr>
              <a:t>Il possède deux canaux de sortie pour contrôler deux moteurs distincts. Chaque canal est composé de deux transistors H-Bridge</a:t>
            </a:r>
          </a:p>
          <a:p>
            <a:r>
              <a:rPr lang="fr-BE" sz="2000" dirty="0">
                <a:solidFill>
                  <a:schemeClr val="bg1"/>
                </a:solidFill>
              </a:rPr>
              <a:t>Le pont H est composé de quatre transistors. En fermant les interrupteurs 1 et 4, le circuit passe par le moteur dans un sens. En fermant les interrupteurs 2 et 3, le circuit est maintenant connecté dans l'autre sens.</a:t>
            </a:r>
          </a:p>
          <a:p>
            <a:r>
              <a:rPr lang="fr-BE" sz="2000" dirty="0">
                <a:solidFill>
                  <a:schemeClr val="bg1"/>
                </a:solidFill>
              </a:rPr>
              <a:t>Pour contrôler le moteur,  on l’alimente et on lui transmet un signal pour définir la direction de rotation et la vitesse du moteur.</a:t>
            </a:r>
          </a:p>
          <a:p>
            <a:r>
              <a:rPr lang="fr-BE" sz="2000" dirty="0">
                <a:solidFill>
                  <a:schemeClr val="bg1"/>
                </a:solidFill>
              </a:rPr>
              <a:t>Le signal de commande est généré par un microcontrôleur,  Il est constitué de deux signaux binaires, un pour la direction de rotation et un pour la vitesse.</a:t>
            </a:r>
          </a:p>
          <a:p>
            <a:endParaRPr lang="fr-BE" sz="2000" dirty="0">
              <a:solidFill>
                <a:schemeClr val="bg1"/>
              </a:solidFill>
            </a:endParaRPr>
          </a:p>
          <a:p>
            <a:endParaRPr lang="fr-BE" dirty="0">
              <a:solidFill>
                <a:schemeClr val="bg1"/>
              </a:solidFill>
            </a:endParaRPr>
          </a:p>
          <a:p>
            <a:endParaRPr lang="fr-BE" dirty="0">
              <a:solidFill>
                <a:schemeClr val="bg1"/>
              </a:solidFill>
            </a:endParaRPr>
          </a:p>
          <a:p>
            <a:endParaRPr lang="fr-BE" dirty="0">
              <a:solidFill>
                <a:schemeClr val="bg1"/>
              </a:solidFill>
            </a:endParaRPr>
          </a:p>
        </p:txBody>
      </p:sp>
      <p:pic>
        <p:nvPicPr>
          <p:cNvPr id="8" name="Image 7" descr="Une image contenant Appareils électroniques, circuit&#10;&#10;Description générée automatiquement">
            <a:extLst>
              <a:ext uri="{FF2B5EF4-FFF2-40B4-BE49-F238E27FC236}">
                <a16:creationId xmlns:a16="http://schemas.microsoft.com/office/drawing/2014/main" id="{9E6424FD-2502-30BE-5469-C681144B2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32" y="2006282"/>
            <a:ext cx="4275927" cy="2845435"/>
          </a:xfrm>
          <a:prstGeom prst="rect">
            <a:avLst/>
          </a:prstGeom>
        </p:spPr>
      </p:pic>
    </p:spTree>
    <p:extLst>
      <p:ext uri="{BB962C8B-B14F-4D97-AF65-F5344CB8AC3E}">
        <p14:creationId xmlns:p14="http://schemas.microsoft.com/office/powerpoint/2010/main" val="100126493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TM10001115[[fn=Colis]]</Template>
  <TotalTime>201</TotalTime>
  <Words>557</Words>
  <Application>Microsoft Office PowerPoint</Application>
  <PresentationFormat>Grand écran</PresentationFormat>
  <Paragraphs>67</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Gill Sans MT</vt:lpstr>
      <vt:lpstr>Colis</vt:lpstr>
      <vt:lpstr>Alternatives au Raspberry pi</vt:lpstr>
      <vt:lpstr>Présentation PowerPoint</vt:lpstr>
      <vt:lpstr>Arduino</vt:lpstr>
      <vt:lpstr> odroid N2+</vt:lpstr>
      <vt:lpstr>Nvidia jetson nano</vt:lpstr>
      <vt:lpstr>Présentation PowerPoint</vt:lpstr>
      <vt:lpstr>Présentation PowerPoint</vt:lpstr>
      <vt:lpstr>Servo-moteur SG90</vt:lpstr>
      <vt:lpstr>Driver moteur – l298N</vt:lpstr>
      <vt:lpstr>Capteur Ultrason</vt:lpstr>
      <vt:lpstr>Capteur INFRAROUGE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Alternatives au Raspberry pi</dc:title>
  <dc:creator>eva-joly fabiola yepgwa takedo</dc:creator>
  <cp:lastModifiedBy>Rosin Guillaume</cp:lastModifiedBy>
  <cp:revision>3</cp:revision>
  <dcterms:created xsi:type="dcterms:W3CDTF">2023-04-17T09:54:50Z</dcterms:created>
  <dcterms:modified xsi:type="dcterms:W3CDTF">2023-04-19T10:14:39Z</dcterms:modified>
</cp:coreProperties>
</file>