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Miriam Libre"/>
      <p:regular r:id="rId21"/>
      <p:bold r:id="rId22"/>
    </p:embeddedFont>
    <p:embeddedFont>
      <p:font typeface="Work Sans"/>
      <p:regular r:id="rId23"/>
      <p:bold r:id="rId24"/>
      <p:italic r:id="rId25"/>
      <p:boldItalic r:id="rId26"/>
    </p:embeddedFont>
    <p:embeddedFont>
      <p:font typeface="Barlow Light"/>
      <p:regular r:id="rId27"/>
      <p:bold r:id="rId28"/>
      <p:italic r:id="rId29"/>
      <p:boldItalic r:id="rId30"/>
    </p:embeddedFont>
    <p:embeddedFont>
      <p:font typeface="Barlow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iriamLibre-bold.fntdata"/><Relationship Id="rId21" Type="http://schemas.openxmlformats.org/officeDocument/2006/relationships/font" Target="fonts/MiriamLibre-regular.fntdata"/><Relationship Id="rId24" Type="http://schemas.openxmlformats.org/officeDocument/2006/relationships/font" Target="fonts/WorkSans-bold.fntdata"/><Relationship Id="rId23" Type="http://schemas.openxmlformats.org/officeDocument/2006/relationships/font" Target="fonts/Work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WorkSans-boldItalic.fntdata"/><Relationship Id="rId25" Type="http://schemas.openxmlformats.org/officeDocument/2006/relationships/font" Target="fonts/WorkSans-italic.fntdata"/><Relationship Id="rId28" Type="http://schemas.openxmlformats.org/officeDocument/2006/relationships/font" Target="fonts/BarlowLight-bold.fntdata"/><Relationship Id="rId27" Type="http://schemas.openxmlformats.org/officeDocument/2006/relationships/font" Target="fonts/Barlow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-regular.fntdata"/><Relationship Id="rId30" Type="http://schemas.openxmlformats.org/officeDocument/2006/relationships/font" Target="fonts/BarlowLight-boldItalic.fntdata"/><Relationship Id="rId11" Type="http://schemas.openxmlformats.org/officeDocument/2006/relationships/slide" Target="slides/slide7.xml"/><Relationship Id="rId33" Type="http://schemas.openxmlformats.org/officeDocument/2006/relationships/font" Target="fonts/Barlow-italic.fntdata"/><Relationship Id="rId10" Type="http://schemas.openxmlformats.org/officeDocument/2006/relationships/slide" Target="slides/slide6.xml"/><Relationship Id="rId32" Type="http://schemas.openxmlformats.org/officeDocument/2006/relationships/font" Target="fonts/Barlow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Barlow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1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0" name="Google Shape;200;p1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202" name="Google Shape;202;p11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" name="Google Shape;220;p11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21" name="Google Shape;221;p11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hird">
  <p:cSld name="BLANK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2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2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3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2" name="Google Shape;52;p3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3" name="Google Shape;53;p3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3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55" name="Google Shape;55;p3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" name="Google Shape;68;p3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69" name="Google Shape;69;p3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82" name="Google Shape;82;p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4" name="Google Shape;114;p6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115" name="Google Shape;115;p6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116" name="Google Shape;116;p6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6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120" name="Google Shape;120;p6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half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8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9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9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135" name="Google Shape;135;p9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" sz="7200" u="none" cap="none" strike="noStrike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i="0" sz="7200" u="none" cap="none" strike="noStrike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6" name="Google Shape;136;p9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7" name="Google Shape;137;p9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138" name="Google Shape;138;p9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" name="Google Shape;150;p9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151" name="Google Shape;151;p9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0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0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9" name="Google Shape;159;p10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10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10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2" name="Google Shape;162;p1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3" name="Google Shape;163;p10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64" name="Google Shape;164;p10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" name="Google Shape;177;p10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78" name="Google Shape;178;p10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0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0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0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0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/>
          <p:nvPr>
            <p:ph type="ctrTitle"/>
          </p:nvPr>
        </p:nvSpPr>
        <p:spPr>
          <a:xfrm>
            <a:off x="2122500" y="1032600"/>
            <a:ext cx="48990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b="1" lang="en" sz="5000"/>
              <a:t>ENCUESTA MODELO</a:t>
            </a:r>
            <a:endParaRPr b="1" sz="5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" sz="2200"/>
              <a:t>Equipo:</a:t>
            </a:r>
            <a:endParaRPr sz="2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" sz="2200"/>
              <a:t>Rosa Ávila</a:t>
            </a:r>
            <a:endParaRPr sz="2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" sz="2200"/>
              <a:t>Edmundo Moscoso</a:t>
            </a:r>
            <a:endParaRPr sz="2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" sz="2200"/>
              <a:t>América Sánchez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"/>
          <p:cNvSpPr txBox="1"/>
          <p:nvPr>
            <p:ph idx="4294967295" type="title"/>
          </p:nvPr>
        </p:nvSpPr>
        <p:spPr>
          <a:xfrm>
            <a:off x="239225" y="228125"/>
            <a:ext cx="86721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solidFill>
                  <a:srgbClr val="000000"/>
                </a:solidFill>
              </a:rPr>
              <a:t>Pregunta #5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97" name="Google Shape;297;p2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8" name="Google Shape;29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1622" y="1653075"/>
            <a:ext cx="6627299" cy="1837350"/>
          </a:xfrm>
          <a:prstGeom prst="rect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"/>
          <p:cNvSpPr txBox="1"/>
          <p:nvPr>
            <p:ph idx="4294967295" type="title"/>
          </p:nvPr>
        </p:nvSpPr>
        <p:spPr>
          <a:xfrm>
            <a:off x="239225" y="228125"/>
            <a:ext cx="86721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solidFill>
                  <a:srgbClr val="000000"/>
                </a:solidFill>
              </a:rPr>
              <a:t>Pregunta #6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04" name="Google Shape;304;p23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5" name="Google Shape;30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575" y="1563600"/>
            <a:ext cx="7414749" cy="2016300"/>
          </a:xfrm>
          <a:prstGeom prst="rect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4"/>
          <p:cNvSpPr txBox="1"/>
          <p:nvPr>
            <p:ph idx="4294967295" type="title"/>
          </p:nvPr>
        </p:nvSpPr>
        <p:spPr>
          <a:xfrm>
            <a:off x="239225" y="228125"/>
            <a:ext cx="86721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solidFill>
                  <a:srgbClr val="000000"/>
                </a:solidFill>
              </a:rPr>
              <a:t>Pregunta #7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11" name="Google Shape;311;p24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2" name="Google Shape;31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9723" y="1453510"/>
            <a:ext cx="7251101" cy="2236475"/>
          </a:xfrm>
          <a:prstGeom prst="rect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"/>
          <p:cNvSpPr txBox="1"/>
          <p:nvPr>
            <p:ph idx="4294967295" type="title"/>
          </p:nvPr>
        </p:nvSpPr>
        <p:spPr>
          <a:xfrm>
            <a:off x="239225" y="228125"/>
            <a:ext cx="86721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solidFill>
                  <a:srgbClr val="000000"/>
                </a:solidFill>
              </a:rPr>
              <a:t>Pregunta #8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18" name="Google Shape;318;p25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9" name="Google Shape;31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763" y="1440248"/>
            <a:ext cx="7624375" cy="2263000"/>
          </a:xfrm>
          <a:prstGeom prst="rect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6"/>
          <p:cNvSpPr txBox="1"/>
          <p:nvPr>
            <p:ph idx="4294967295" type="title"/>
          </p:nvPr>
        </p:nvSpPr>
        <p:spPr>
          <a:xfrm>
            <a:off x="239225" y="228125"/>
            <a:ext cx="86721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solidFill>
                  <a:srgbClr val="000000"/>
                </a:solidFill>
              </a:rPr>
              <a:t>Pregunta #9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25" name="Google Shape;325;p26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6" name="Google Shape;32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5384" y="1249363"/>
            <a:ext cx="6719775" cy="2644775"/>
          </a:xfrm>
          <a:prstGeom prst="rect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"/>
          <p:cNvSpPr txBox="1"/>
          <p:nvPr>
            <p:ph idx="4294967295" type="title"/>
          </p:nvPr>
        </p:nvSpPr>
        <p:spPr>
          <a:xfrm>
            <a:off x="239225" y="228125"/>
            <a:ext cx="86721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solidFill>
                  <a:srgbClr val="000000"/>
                </a:solidFill>
              </a:rPr>
              <a:t>Pregunta #10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32" name="Google Shape;332;p27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3" name="Google Shape;33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7550" y="1041425"/>
            <a:ext cx="6555450" cy="3060650"/>
          </a:xfrm>
          <a:prstGeom prst="rect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8"/>
          <p:cNvSpPr txBox="1"/>
          <p:nvPr>
            <p:ph idx="4294967295" type="ctrTitle"/>
          </p:nvPr>
        </p:nvSpPr>
        <p:spPr>
          <a:xfrm>
            <a:off x="239225" y="440350"/>
            <a:ext cx="4121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</a:pPr>
            <a:r>
              <a:rPr b="0" i="0" lang="en" sz="6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rPr>
              <a:t>¡GRACIAS!</a:t>
            </a:r>
            <a:endParaRPr b="0" i="0" sz="6000" u="none" cap="none" strike="noStrike">
              <a:solidFill>
                <a:schemeClr val="accent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339" name="Google Shape;339;p28"/>
          <p:cNvSpPr txBox="1"/>
          <p:nvPr>
            <p:ph idx="4294967295" type="subTitle"/>
          </p:nvPr>
        </p:nvSpPr>
        <p:spPr>
          <a:xfrm>
            <a:off x="239100" y="1639925"/>
            <a:ext cx="412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¿Preguntas?</a:t>
            </a:r>
            <a:endParaRPr b="1" i="0" sz="36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40" name="Google Shape;340;p2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1" name="Google Shape;34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2725" y="2609151"/>
            <a:ext cx="1134147" cy="11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900"/>
              <a:t>¿QUÉ PREGUNTAS DEBE TENER UNA ENCUESTA DE MERCADO?</a:t>
            </a:r>
            <a:endParaRPr sz="2900"/>
          </a:p>
        </p:txBody>
      </p:sp>
      <p:sp>
        <p:nvSpPr>
          <p:cNvPr id="246" name="Google Shape;246;p14"/>
          <p:cNvSpPr txBox="1"/>
          <p:nvPr>
            <p:ph idx="1" type="body"/>
          </p:nvPr>
        </p:nvSpPr>
        <p:spPr>
          <a:xfrm>
            <a:off x="457200" y="1523075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</a:pPr>
            <a:r>
              <a:rPr b="1" lang="en" sz="20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¿Quién es el cliente ideal?</a:t>
            </a:r>
            <a:r>
              <a:rPr lang="en" sz="2000"/>
              <a:t> : Una pregunta de perfil demográfico.</a:t>
            </a:r>
            <a:endParaRPr sz="2000"/>
          </a:p>
          <a:p>
            <a:pPr indent="-355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Char char="▹"/>
            </a:pPr>
            <a:r>
              <a:rPr b="1" lang="en" sz="2000">
                <a:solidFill>
                  <a:srgbClr val="A5B0FE"/>
                </a:solidFill>
                <a:latin typeface="Barlow"/>
                <a:ea typeface="Barlow"/>
                <a:cs typeface="Barlow"/>
                <a:sym typeface="Barlow"/>
              </a:rPr>
              <a:t>¿Qué problemas enfrentan?</a:t>
            </a:r>
            <a:r>
              <a:rPr b="1" lang="en" sz="2000">
                <a:latin typeface="Barlow"/>
                <a:ea typeface="Barlow"/>
                <a:cs typeface="Barlow"/>
                <a:sym typeface="Barlow"/>
              </a:rPr>
              <a:t> </a:t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b="1" lang="en" sz="2000">
                <a:solidFill>
                  <a:srgbClr val="A5B0FE"/>
                </a:solidFill>
                <a:latin typeface="Barlow"/>
                <a:ea typeface="Barlow"/>
                <a:cs typeface="Barlow"/>
                <a:sym typeface="Barlow"/>
              </a:rPr>
              <a:t>¿Qué quiere el cliente?</a:t>
            </a:r>
            <a:r>
              <a:rPr lang="en" sz="2000"/>
              <a:t> : que necesita el cliente y como podemos brindar una  solución.</a:t>
            </a:r>
            <a:endParaRPr sz="2000"/>
          </a:p>
          <a:p>
            <a:pPr indent="-355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000"/>
              <a:buFont typeface="Barlow"/>
              <a:buChar char="▹"/>
            </a:pPr>
            <a:r>
              <a:rPr b="1" lang="en" sz="2000">
                <a:solidFill>
                  <a:srgbClr val="A5B0FE"/>
                </a:solidFill>
                <a:latin typeface="Barlow"/>
                <a:ea typeface="Barlow"/>
                <a:cs typeface="Barlow"/>
                <a:sym typeface="Barlow"/>
              </a:rPr>
              <a:t>¿Qué te distingue de la competencia? </a:t>
            </a:r>
            <a:endParaRPr b="1" sz="2000">
              <a:solidFill>
                <a:srgbClr val="A5B0FE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000"/>
              <a:buFont typeface="Barlow"/>
              <a:buChar char="▹"/>
            </a:pPr>
            <a:r>
              <a:rPr b="1" lang="en" sz="2000">
                <a:solidFill>
                  <a:srgbClr val="A5B0FE"/>
                </a:solidFill>
                <a:latin typeface="Barlow"/>
                <a:ea typeface="Barlow"/>
                <a:cs typeface="Barlow"/>
                <a:sym typeface="Barlow"/>
              </a:rPr>
              <a:t>¿Qué beneficios son los que perciben los clientes?</a:t>
            </a:r>
            <a:endParaRPr b="1" sz="2000">
              <a:solidFill>
                <a:srgbClr val="A5B0F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/>
          <p:nvPr>
            <p:ph idx="1" type="body"/>
          </p:nvPr>
        </p:nvSpPr>
        <p:spPr>
          <a:xfrm>
            <a:off x="-163375" y="478350"/>
            <a:ext cx="59871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2286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" sz="2000">
                <a:solidFill>
                  <a:schemeClr val="dk1"/>
                </a:solidFill>
              </a:rPr>
              <a:t>Un buen límite de preguntas para una encuesta puede ser </a:t>
            </a:r>
            <a:r>
              <a:rPr b="1" lang="en" sz="2000">
                <a:solidFill>
                  <a:srgbClr val="A5B0FE"/>
                </a:solidFill>
                <a:latin typeface="Barlow"/>
                <a:ea typeface="Barlow"/>
                <a:cs typeface="Barlow"/>
                <a:sym typeface="Barlow"/>
              </a:rPr>
              <a:t>10 preguntas o menos</a:t>
            </a:r>
            <a:r>
              <a:rPr lang="en" sz="2000">
                <a:solidFill>
                  <a:schemeClr val="dk1"/>
                </a:solidFill>
              </a:rPr>
              <a:t>, particularmente cuando utilizamos preguntas complejas, (por ejemplo, una pregunta de opción múltiple que le pide a los encuestados que califiquen varias opciones o las preguntas abiertas).</a:t>
            </a:r>
            <a:endParaRPr sz="2000">
              <a:solidFill>
                <a:schemeClr val="dk1"/>
              </a:solidFill>
            </a:endParaRPr>
          </a:p>
          <a:p>
            <a: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" sz="2000">
                <a:solidFill>
                  <a:schemeClr val="dk1"/>
                </a:solidFill>
              </a:rPr>
              <a:t>La longitud en tiempo de tu encuesta debe ser aproximadamente </a:t>
            </a:r>
            <a:r>
              <a:rPr b="1" lang="en" sz="2000">
                <a:solidFill>
                  <a:srgbClr val="A5B0FE"/>
                </a:solidFill>
                <a:latin typeface="Barlow"/>
                <a:ea typeface="Barlow"/>
                <a:cs typeface="Barlow"/>
                <a:sym typeface="Barlow"/>
              </a:rPr>
              <a:t>5 minutos</a:t>
            </a:r>
            <a:r>
              <a:rPr b="1"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r>
              <a:rPr lang="en" sz="2000">
                <a:solidFill>
                  <a:schemeClr val="dk1"/>
                </a:solidFill>
              </a:rPr>
              <a:t> Y sin problema puedes lograr esto, esta longitud de tiempo puede alcanzarse con 10 preguntas o menos.</a:t>
            </a:r>
            <a:endParaRPr sz="2000">
              <a:solidFill>
                <a:schemeClr val="dk1"/>
              </a:solidFill>
            </a:endParaRPr>
          </a:p>
          <a:p>
            <a: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52" name="Google Shape;25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8200" y="1190613"/>
            <a:ext cx="3015475" cy="2762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 txBox="1"/>
          <p:nvPr>
            <p:ph idx="4294967295" type="ctrTitle"/>
          </p:nvPr>
        </p:nvSpPr>
        <p:spPr>
          <a:xfrm>
            <a:off x="685800" y="893825"/>
            <a:ext cx="5018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</a:pPr>
            <a:r>
              <a:rPr b="0" i="0" lang="en" sz="29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rPr>
              <a:t>¿CUÁNTA POBLACIÓN SE NECESITA PARA HACER VÁLIDA LA ENCUESTA?!</a:t>
            </a:r>
            <a:endParaRPr b="0" i="0" sz="2900" u="none" cap="none" strike="noStrike">
              <a:solidFill>
                <a:schemeClr val="accent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58" name="Google Shape;258;p16"/>
          <p:cNvSpPr txBox="1"/>
          <p:nvPr>
            <p:ph idx="4294967295" type="subTitle"/>
          </p:nvPr>
        </p:nvSpPr>
        <p:spPr>
          <a:xfrm>
            <a:off x="846900" y="2268450"/>
            <a:ext cx="4696500" cy="20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Para nuestro nicho de mercado de aproximadamente </a:t>
            </a:r>
            <a:r>
              <a:rPr b="1" i="0" lang="en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16,000</a:t>
            </a:r>
            <a:r>
              <a:rPr b="0" i="0" lang="en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b="0" i="0" lang="en" sz="22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personas. Tendríamos que encuestar de </a:t>
            </a:r>
            <a:r>
              <a:rPr b="1" i="0" lang="en" sz="2400" u="none" cap="none" strike="noStrike">
                <a:solidFill>
                  <a:srgbClr val="A5B0FE"/>
                </a:solidFill>
                <a:latin typeface="Barlow"/>
                <a:ea typeface="Barlow"/>
                <a:cs typeface="Barlow"/>
                <a:sym typeface="Barlow"/>
              </a:rPr>
              <a:t>390-392</a:t>
            </a:r>
            <a:r>
              <a:rPr b="0" i="0" lang="en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personas </a:t>
            </a:r>
            <a:r>
              <a:rPr b="0" i="0" lang="en" sz="22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considerando</a:t>
            </a:r>
            <a:r>
              <a:rPr b="0" i="0" lang="en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b="0" i="0" lang="en" sz="22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el</a:t>
            </a:r>
            <a:r>
              <a:rPr b="0" i="0" lang="en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b="1" i="0" lang="en" sz="2400" u="none" cap="none" strike="noStrike">
                <a:solidFill>
                  <a:srgbClr val="A5B0FE"/>
                </a:solidFill>
                <a:latin typeface="Barlow"/>
                <a:ea typeface="Barlow"/>
                <a:cs typeface="Barlow"/>
                <a:sym typeface="Barlow"/>
              </a:rPr>
              <a:t>5%</a:t>
            </a:r>
            <a:r>
              <a:rPr b="0" i="0" lang="en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b="0" i="0" lang="en" sz="22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de margen de error.</a:t>
            </a:r>
            <a:endParaRPr b="1" i="0" sz="22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"/>
          <p:cNvSpPr txBox="1"/>
          <p:nvPr>
            <p:ph type="ctrTitle"/>
          </p:nvPr>
        </p:nvSpPr>
        <p:spPr>
          <a:xfrm>
            <a:off x="2626350" y="2181450"/>
            <a:ext cx="38913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4100"/>
              <a:t>ENCUESTA</a:t>
            </a:r>
            <a:endParaRPr b="1" sz="4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/>
          <p:nvPr>
            <p:ph idx="4294967295" type="title"/>
          </p:nvPr>
        </p:nvSpPr>
        <p:spPr>
          <a:xfrm>
            <a:off x="239225" y="228125"/>
            <a:ext cx="86721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solidFill>
                  <a:srgbClr val="000000"/>
                </a:solidFill>
              </a:rPr>
              <a:t>Pregunta #1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69" name="Google Shape;269;p18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0" name="Google Shape;27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781" y="1833448"/>
            <a:ext cx="7608992" cy="1476612"/>
          </a:xfrm>
          <a:prstGeom prst="rect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/>
          <p:nvPr>
            <p:ph idx="4294967295" type="title"/>
          </p:nvPr>
        </p:nvSpPr>
        <p:spPr>
          <a:xfrm>
            <a:off x="239225" y="228125"/>
            <a:ext cx="86721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solidFill>
                  <a:srgbClr val="000000"/>
                </a:solidFill>
              </a:rPr>
              <a:t>Pregunta #2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76" name="Google Shape;276;p19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7" name="Google Shape;27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074" y="1024862"/>
            <a:ext cx="6732226" cy="3093775"/>
          </a:xfrm>
          <a:prstGeom prst="rect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"/>
          <p:cNvSpPr txBox="1"/>
          <p:nvPr>
            <p:ph idx="4294967295" type="title"/>
          </p:nvPr>
        </p:nvSpPr>
        <p:spPr>
          <a:xfrm>
            <a:off x="239225" y="228125"/>
            <a:ext cx="86721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solidFill>
                  <a:srgbClr val="000000"/>
                </a:solidFill>
              </a:rPr>
              <a:t>Pregunta #3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83" name="Google Shape;283;p20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4" name="Google Shape;28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176" y="1614575"/>
            <a:ext cx="7536198" cy="1914337"/>
          </a:xfrm>
          <a:prstGeom prst="rect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"/>
          <p:cNvSpPr txBox="1"/>
          <p:nvPr>
            <p:ph idx="4294967295" type="title"/>
          </p:nvPr>
        </p:nvSpPr>
        <p:spPr>
          <a:xfrm>
            <a:off x="239225" y="228125"/>
            <a:ext cx="86721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solidFill>
                  <a:srgbClr val="000000"/>
                </a:solidFill>
              </a:rPr>
              <a:t>Pregunta #4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90" name="Google Shape;290;p21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1" name="Google Shape;29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423" y="1387500"/>
            <a:ext cx="7143699" cy="2368500"/>
          </a:xfrm>
          <a:prstGeom prst="rect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