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Fjalla One"/>
      <p:regular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OpenSansLight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988644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4988644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258641e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b258641e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258641e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b258641e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07d5a3f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07d5a3f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07d5a3f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07d5a3f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b258641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b258641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258641e0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258641e0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88025" y="1585175"/>
            <a:ext cx="3538500" cy="14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88025" y="3410400"/>
            <a:ext cx="3538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295625" y="1337500"/>
            <a:ext cx="4131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4775750" y="3146250"/>
            <a:ext cx="3651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1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890300" y="1810363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2" type="title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90300" y="21571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3" type="title"/>
          </p:nvPr>
        </p:nvSpPr>
        <p:spPr>
          <a:xfrm>
            <a:off x="4917450" y="1810363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4917450" y="21571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6" type="title"/>
          </p:nvPr>
        </p:nvSpPr>
        <p:spPr>
          <a:xfrm>
            <a:off x="1890100" y="338352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7" type="title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890100" y="3730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4917250" y="338352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3" type="title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4917250" y="3730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2890975"/>
            <a:ext cx="9144000" cy="22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290025" y="1882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796100" y="597675"/>
            <a:ext cx="5551800" cy="1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720000" y="2722300"/>
            <a:ext cx="2907600" cy="12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17475" y="1215625"/>
            <a:ext cx="3386700" cy="10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720000" y="2789400"/>
            <a:ext cx="2421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720000" y="3212425"/>
            <a:ext cx="2421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title"/>
          </p:nvPr>
        </p:nvSpPr>
        <p:spPr>
          <a:xfrm>
            <a:off x="3361363" y="2789400"/>
            <a:ext cx="2421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4" type="subTitle"/>
          </p:nvPr>
        </p:nvSpPr>
        <p:spPr>
          <a:xfrm>
            <a:off x="3361362" y="3212425"/>
            <a:ext cx="2421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5" type="title"/>
          </p:nvPr>
        </p:nvSpPr>
        <p:spPr>
          <a:xfrm>
            <a:off x="6002725" y="2789400"/>
            <a:ext cx="2421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6" type="subTitle"/>
          </p:nvPr>
        </p:nvSpPr>
        <p:spPr>
          <a:xfrm>
            <a:off x="6002725" y="3212425"/>
            <a:ext cx="2421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4867175" y="4600550"/>
            <a:ext cx="4276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4600550"/>
            <a:ext cx="720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title"/>
          </p:nvPr>
        </p:nvSpPr>
        <p:spPr>
          <a:xfrm>
            <a:off x="1488910" y="1654388"/>
            <a:ext cx="26847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488910" y="200122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3" type="title"/>
          </p:nvPr>
        </p:nvSpPr>
        <p:spPr>
          <a:xfrm>
            <a:off x="4972631" y="1654397"/>
            <a:ext cx="26850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5431331" y="200122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5" type="title"/>
          </p:nvPr>
        </p:nvSpPr>
        <p:spPr>
          <a:xfrm>
            <a:off x="1488910" y="3449813"/>
            <a:ext cx="26847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7"/>
          <p:cNvSpPr txBox="1"/>
          <p:nvPr>
            <p:ph idx="6" type="subTitle"/>
          </p:nvPr>
        </p:nvSpPr>
        <p:spPr>
          <a:xfrm>
            <a:off x="1488910" y="3796750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7" type="title"/>
          </p:nvPr>
        </p:nvSpPr>
        <p:spPr>
          <a:xfrm>
            <a:off x="4972631" y="3449856"/>
            <a:ext cx="26850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17"/>
          <p:cNvSpPr txBox="1"/>
          <p:nvPr>
            <p:ph idx="8" type="subTitle"/>
          </p:nvPr>
        </p:nvSpPr>
        <p:spPr>
          <a:xfrm>
            <a:off x="5431331" y="379677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title"/>
          </p:nvPr>
        </p:nvSpPr>
        <p:spPr>
          <a:xfrm>
            <a:off x="720000" y="19824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title"/>
          </p:nvPr>
        </p:nvSpPr>
        <p:spPr>
          <a:xfrm>
            <a:off x="3403800" y="19824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5" type="title"/>
          </p:nvPr>
        </p:nvSpPr>
        <p:spPr>
          <a:xfrm>
            <a:off x="720000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18"/>
          <p:cNvSpPr txBox="1"/>
          <p:nvPr>
            <p:ph idx="6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7" type="title"/>
          </p:nvPr>
        </p:nvSpPr>
        <p:spPr>
          <a:xfrm>
            <a:off x="3403800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8"/>
          <p:cNvSpPr txBox="1"/>
          <p:nvPr>
            <p:ph idx="8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9" type="title"/>
          </p:nvPr>
        </p:nvSpPr>
        <p:spPr>
          <a:xfrm>
            <a:off x="6067975" y="19824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8"/>
          <p:cNvSpPr txBox="1"/>
          <p:nvPr>
            <p:ph idx="13" type="subTitle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4" type="title"/>
          </p:nvPr>
        </p:nvSpPr>
        <p:spPr>
          <a:xfrm>
            <a:off x="6067975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15" type="subTitle"/>
          </p:nvPr>
        </p:nvSpPr>
        <p:spPr>
          <a:xfrm>
            <a:off x="6067975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0" y="0"/>
            <a:ext cx="133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808700" y="0"/>
            <a:ext cx="133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732450" y="3892239"/>
            <a:ext cx="23364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3403800" y="3892239"/>
            <a:ext cx="23364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6075150" y="3892239"/>
            <a:ext cx="23364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hasCustomPrompt="1" idx="4" type="title"/>
          </p:nvPr>
        </p:nvSpPr>
        <p:spPr>
          <a:xfrm>
            <a:off x="720000" y="3377975"/>
            <a:ext cx="2361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/>
          <p:nvPr>
            <p:ph hasCustomPrompt="1" idx="5" type="title"/>
          </p:nvPr>
        </p:nvSpPr>
        <p:spPr>
          <a:xfrm>
            <a:off x="3391350" y="3377975"/>
            <a:ext cx="2361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hasCustomPrompt="1" idx="6" type="title"/>
          </p:nvPr>
        </p:nvSpPr>
        <p:spPr>
          <a:xfrm>
            <a:off x="6062700" y="3377975"/>
            <a:ext cx="2361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720000" y="2745375"/>
            <a:ext cx="2947200" cy="10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720000" y="1194000"/>
            <a:ext cx="2947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1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4836550" y="2723700"/>
            <a:ext cx="2947200" cy="10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4836550" y="1247125"/>
            <a:ext cx="1827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2" type="title"/>
          </p:nvPr>
        </p:nvSpPr>
        <p:spPr>
          <a:xfrm>
            <a:off x="5785325" y="1662574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5785325" y="196853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3" type="title"/>
          </p:nvPr>
        </p:nvSpPr>
        <p:spPr>
          <a:xfrm>
            <a:off x="5785325" y="3419474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subTitle"/>
          </p:nvPr>
        </p:nvSpPr>
        <p:spPr>
          <a:xfrm>
            <a:off x="5785325" y="372543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2" type="title"/>
          </p:nvPr>
        </p:nvSpPr>
        <p:spPr>
          <a:xfrm>
            <a:off x="1185826" y="1998975"/>
            <a:ext cx="25806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1185850" y="2420646"/>
            <a:ext cx="2580600" cy="17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5377555" y="1998975"/>
            <a:ext cx="25806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24"/>
          <p:cNvSpPr txBox="1"/>
          <p:nvPr>
            <p:ph idx="4" type="subTitle"/>
          </p:nvPr>
        </p:nvSpPr>
        <p:spPr>
          <a:xfrm>
            <a:off x="5377575" y="2420646"/>
            <a:ext cx="2580600" cy="17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title"/>
          </p:nvPr>
        </p:nvSpPr>
        <p:spPr>
          <a:xfrm>
            <a:off x="888823" y="2366904"/>
            <a:ext cx="61308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888825" y="1540410"/>
            <a:ext cx="61308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3" type="title"/>
          </p:nvPr>
        </p:nvSpPr>
        <p:spPr>
          <a:xfrm>
            <a:off x="2124314" y="4130551"/>
            <a:ext cx="61308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25"/>
          <p:cNvSpPr txBox="1"/>
          <p:nvPr>
            <p:ph idx="4" type="subTitle"/>
          </p:nvPr>
        </p:nvSpPr>
        <p:spPr>
          <a:xfrm>
            <a:off x="2124325" y="3310388"/>
            <a:ext cx="61308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title"/>
          </p:nvPr>
        </p:nvSpPr>
        <p:spPr>
          <a:xfrm>
            <a:off x="1459363" y="167415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1459363" y="202097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title"/>
          </p:nvPr>
        </p:nvSpPr>
        <p:spPr>
          <a:xfrm>
            <a:off x="5538143" y="167415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5538143" y="202097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title"/>
          </p:nvPr>
        </p:nvSpPr>
        <p:spPr>
          <a:xfrm>
            <a:off x="1459363" y="349990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1459363" y="384682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title"/>
          </p:nvPr>
        </p:nvSpPr>
        <p:spPr>
          <a:xfrm>
            <a:off x="5538143" y="349990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" name="Google Shape;170;p26"/>
          <p:cNvSpPr txBox="1"/>
          <p:nvPr>
            <p:ph idx="8" type="subTitle"/>
          </p:nvPr>
        </p:nvSpPr>
        <p:spPr>
          <a:xfrm>
            <a:off x="5538143" y="384682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717475" y="1849660"/>
            <a:ext cx="47862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7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17475" y="2128275"/>
            <a:ext cx="38508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4602325" y="2128275"/>
            <a:ext cx="38241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BLANK_1_1_1_1_1_1_2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533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type="ctrTitle"/>
          </p:nvPr>
        </p:nvSpPr>
        <p:spPr>
          <a:xfrm>
            <a:off x="717475" y="512725"/>
            <a:ext cx="35193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717475" y="2090900"/>
            <a:ext cx="35193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9"/>
          <p:cNvSpPr txBox="1"/>
          <p:nvPr/>
        </p:nvSpPr>
        <p:spPr>
          <a:xfrm>
            <a:off x="720000" y="3594600"/>
            <a:ext cx="4613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CRÉDITS: Ce modèle de présentation a été créé par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comprenant des icônes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des infographies et des images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des illustrations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>
            <p:ph idx="2" type="title"/>
          </p:nvPr>
        </p:nvSpPr>
        <p:spPr>
          <a:xfrm>
            <a:off x="720000" y="1815348"/>
            <a:ext cx="3519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4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rot="-5400000">
            <a:off x="-2033250" y="2033550"/>
            <a:ext cx="51432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-5400000">
            <a:off x="6300900" y="2300006"/>
            <a:ext cx="51432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1352014" y="2958650"/>
            <a:ext cx="25929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352025" y="3381675"/>
            <a:ext cx="25929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title"/>
          </p:nvPr>
        </p:nvSpPr>
        <p:spPr>
          <a:xfrm>
            <a:off x="5199089" y="2958650"/>
            <a:ext cx="25929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199100" y="3381675"/>
            <a:ext cx="25929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-716550" y="1419700"/>
            <a:ext cx="1759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717475" y="1113000"/>
            <a:ext cx="359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6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719725" y="1029488"/>
            <a:ext cx="37068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731782" y="2877013"/>
            <a:ext cx="3682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720000" y="577825"/>
            <a:ext cx="3201900" cy="14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4" Type="http://schemas.openxmlformats.org/officeDocument/2006/relationships/hyperlink" Target="https://www.iebschool.com/blog/project-manager-agile-scrum/" TargetMode="External"/><Relationship Id="rId5" Type="http://schemas.openxmlformats.org/officeDocument/2006/relationships/hyperlink" Target="https://www.obsbusiness.school/blog/que-es-un-project-manager-y-cuales-son-sus-ta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ctrTitle"/>
          </p:nvPr>
        </p:nvSpPr>
        <p:spPr>
          <a:xfrm>
            <a:off x="4888025" y="1030875"/>
            <a:ext cx="3538500" cy="14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Manager</a:t>
            </a:r>
            <a:endParaRPr/>
          </a:p>
        </p:txBody>
      </p:sp>
      <p:sp>
        <p:nvSpPr>
          <p:cNvPr id="199" name="Google Shape;199;p32"/>
          <p:cNvSpPr txBox="1"/>
          <p:nvPr>
            <p:ph idx="1" type="subTitle"/>
          </p:nvPr>
        </p:nvSpPr>
        <p:spPr>
          <a:xfrm>
            <a:off x="4888025" y="3229925"/>
            <a:ext cx="3538500" cy="13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Alumno: Avila Sandoval Rosa Maria Guadalupe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Código:218419793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NRC: 193714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Sección: D02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Profesor:  Galvez Lopez Hector Alejandro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0" y="670675"/>
            <a:ext cx="3802125" cy="38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4888025" y="2714113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0" y="402425"/>
            <a:ext cx="85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anchorCtr="0" anchor="ctr" bIns="91425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4932950" y="2571750"/>
            <a:ext cx="3728700" cy="2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 la persona responsable de plantear y salvaguardar la ejecución acertada de los pasos para llevar a cabo un proyecto. En otras palabras, es el perfil que coordina el trabajo del equipo para cumplir con los objetivos.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24679" l="0" r="50729" t="24674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endParaRPr/>
          </a:p>
        </p:txBody>
      </p:sp>
      <p:sp>
        <p:nvSpPr>
          <p:cNvPr id="215" name="Google Shape;215;p34"/>
          <p:cNvSpPr txBox="1"/>
          <p:nvPr>
            <p:ph idx="2" type="title"/>
          </p:nvPr>
        </p:nvSpPr>
        <p:spPr>
          <a:xfrm>
            <a:off x="636875" y="1762938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Dirigir</a:t>
            </a:r>
            <a:endParaRPr/>
          </a:p>
        </p:txBody>
      </p:sp>
      <p:sp>
        <p:nvSpPr>
          <p:cNvPr id="216" name="Google Shape;216;p34"/>
          <p:cNvSpPr txBox="1"/>
          <p:nvPr>
            <p:ph idx="1" type="subTitle"/>
          </p:nvPr>
        </p:nvSpPr>
        <p:spPr>
          <a:xfrm>
            <a:off x="534125" y="2138013"/>
            <a:ext cx="2541900" cy="8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motivar al equipo.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demás , </a:t>
            </a: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Mantener una comunicación continua con los </a:t>
            </a:r>
            <a:r>
              <a:rPr i="1"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endParaRPr i="1"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3403800" y="1762950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 </a:t>
            </a:r>
            <a:endParaRPr/>
          </a:p>
        </p:txBody>
      </p:sp>
      <p:sp>
        <p:nvSpPr>
          <p:cNvPr id="218" name="Google Shape;218;p34"/>
          <p:cNvSpPr txBox="1"/>
          <p:nvPr>
            <p:ph idx="4" type="subTitle"/>
          </p:nvPr>
        </p:nvSpPr>
        <p:spPr>
          <a:xfrm>
            <a:off x="3403800" y="2061450"/>
            <a:ext cx="23364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razón por la que un proyecto es necesario.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Especificar la calidad de cada parte entregable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4"/>
          <p:cNvSpPr txBox="1"/>
          <p:nvPr>
            <p:ph idx="9" type="title"/>
          </p:nvPr>
        </p:nvSpPr>
        <p:spPr>
          <a:xfrm>
            <a:off x="6067975" y="1762950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Estimar </a:t>
            </a:r>
            <a:endParaRPr/>
          </a:p>
        </p:txBody>
      </p:sp>
      <p:sp>
        <p:nvSpPr>
          <p:cNvPr id="220" name="Google Shape;220;p34"/>
          <p:cNvSpPr txBox="1"/>
          <p:nvPr>
            <p:ph idx="13" type="subTitle"/>
          </p:nvPr>
        </p:nvSpPr>
        <p:spPr>
          <a:xfrm>
            <a:off x="6067975" y="2050125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recursos y los plazos necesarios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5" type="title"/>
          </p:nvPr>
        </p:nvSpPr>
        <p:spPr>
          <a:xfrm>
            <a:off x="720000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</a:t>
            </a:r>
            <a:endParaRPr/>
          </a:p>
        </p:txBody>
      </p:sp>
      <p:sp>
        <p:nvSpPr>
          <p:cNvPr id="222" name="Google Shape;222;p34"/>
          <p:cNvSpPr txBox="1"/>
          <p:nvPr>
            <p:ph idx="6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proveedores </a:t>
            </a:r>
            <a:endParaRPr/>
          </a:p>
        </p:txBody>
      </p:sp>
      <p:sp>
        <p:nvSpPr>
          <p:cNvPr id="223" name="Google Shape;223;p34"/>
          <p:cNvSpPr txBox="1"/>
          <p:nvPr>
            <p:ph idx="7" type="title"/>
          </p:nvPr>
        </p:nvSpPr>
        <p:spPr>
          <a:xfrm>
            <a:off x="3287775" y="40435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 riesgos, problemas y cambios que puedan haber en el proyecto</a:t>
            </a:r>
            <a:endParaRPr/>
          </a:p>
        </p:txBody>
      </p:sp>
      <p:sp>
        <p:nvSpPr>
          <p:cNvPr id="224" name="Google Shape;224;p34"/>
          <p:cNvSpPr txBox="1"/>
          <p:nvPr>
            <p:ph idx="14" type="title"/>
          </p:nvPr>
        </p:nvSpPr>
        <p:spPr>
          <a:xfrm>
            <a:off x="6067975" y="3771775"/>
            <a:ext cx="23364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 implementar un plan y procesos para el proyecto</a:t>
            </a:r>
            <a:endParaRPr/>
          </a:p>
        </p:txBody>
      </p:sp>
      <p:grpSp>
        <p:nvGrpSpPr>
          <p:cNvPr id="225" name="Google Shape;225;p34"/>
          <p:cNvGrpSpPr/>
          <p:nvPr/>
        </p:nvGrpSpPr>
        <p:grpSpPr>
          <a:xfrm>
            <a:off x="820655" y="1324341"/>
            <a:ext cx="353802" cy="351497"/>
            <a:chOff x="580725" y="3617925"/>
            <a:chExt cx="299325" cy="297375"/>
          </a:xfrm>
        </p:grpSpPr>
        <p:sp>
          <p:nvSpPr>
            <p:cNvPr id="226" name="Google Shape;226;p34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4"/>
          <p:cNvGrpSpPr/>
          <p:nvPr/>
        </p:nvGrpSpPr>
        <p:grpSpPr>
          <a:xfrm>
            <a:off x="3503856" y="1326439"/>
            <a:ext cx="351024" cy="347301"/>
            <a:chOff x="946175" y="3619500"/>
            <a:chExt cx="296975" cy="293825"/>
          </a:xfrm>
        </p:grpSpPr>
        <p:sp>
          <p:nvSpPr>
            <p:cNvPr id="232" name="Google Shape;232;p34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4"/>
          <p:cNvSpPr/>
          <p:nvPr/>
        </p:nvSpPr>
        <p:spPr>
          <a:xfrm>
            <a:off x="6169843" y="3242858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34"/>
          <p:cNvGrpSpPr/>
          <p:nvPr/>
        </p:nvGrpSpPr>
        <p:grpSpPr>
          <a:xfrm>
            <a:off x="6184278" y="1325535"/>
            <a:ext cx="319347" cy="349133"/>
            <a:chOff x="1687350" y="3618725"/>
            <a:chExt cx="270175" cy="295375"/>
          </a:xfrm>
        </p:grpSpPr>
        <p:sp>
          <p:nvSpPr>
            <p:cNvPr id="240" name="Google Shape;240;p34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4"/>
          <p:cNvGrpSpPr/>
          <p:nvPr/>
        </p:nvGrpSpPr>
        <p:grpSpPr>
          <a:xfrm>
            <a:off x="3504331" y="3242867"/>
            <a:ext cx="350079" cy="350079"/>
            <a:chOff x="2037825" y="3254050"/>
            <a:chExt cx="296175" cy="296175"/>
          </a:xfrm>
        </p:grpSpPr>
        <p:sp>
          <p:nvSpPr>
            <p:cNvPr id="244" name="Google Shape;244;p34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4"/>
          <p:cNvGrpSpPr/>
          <p:nvPr/>
        </p:nvGrpSpPr>
        <p:grpSpPr>
          <a:xfrm>
            <a:off x="835072" y="3247601"/>
            <a:ext cx="353802" cy="348926"/>
            <a:chOff x="2034675" y="3617925"/>
            <a:chExt cx="299325" cy="295200"/>
          </a:xfrm>
        </p:grpSpPr>
        <p:sp>
          <p:nvSpPr>
            <p:cNvPr id="251" name="Google Shape;251;p34"/>
            <p:cNvSpPr/>
            <p:nvPr/>
          </p:nvSpPr>
          <p:spPr>
            <a:xfrm>
              <a:off x="2195350" y="372190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211900" y="3669125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125250" y="3617925"/>
              <a:ext cx="208750" cy="208750"/>
            </a:xfrm>
            <a:custGeom>
              <a:rect b="b" l="l" r="r" t="t"/>
              <a:pathLst>
                <a:path extrusionOk="0" h="8350" w="835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107150" y="3771525"/>
              <a:ext cx="73275" cy="72475"/>
            </a:xfrm>
            <a:custGeom>
              <a:rect b="b" l="l" r="r" t="t"/>
              <a:pathLst>
                <a:path extrusionOk="0" h="2899" w="2931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034675" y="3816425"/>
              <a:ext cx="100050" cy="96700"/>
            </a:xfrm>
            <a:custGeom>
              <a:rect b="b" l="l" r="r" t="t"/>
              <a:pathLst>
                <a:path extrusionOk="0" h="3868" w="4002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1858500" y="3119125"/>
            <a:ext cx="7285500" cy="1490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0" y="1025000"/>
            <a:ext cx="7285500" cy="1818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idx="4294967295" type="title"/>
          </p:nvPr>
        </p:nvSpPr>
        <p:spPr>
          <a:xfrm>
            <a:off x="824373" y="1183654"/>
            <a:ext cx="61308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y presentación del proyecto </a:t>
            </a:r>
            <a:endParaRPr/>
          </a:p>
        </p:txBody>
      </p:sp>
      <p:sp>
        <p:nvSpPr>
          <p:cNvPr id="263" name="Google Shape;263;p35"/>
          <p:cNvSpPr txBox="1"/>
          <p:nvPr>
            <p:ph idx="4294967295" type="subTitle"/>
          </p:nvPr>
        </p:nvSpPr>
        <p:spPr>
          <a:xfrm>
            <a:off x="824375" y="1991610"/>
            <a:ext cx="6130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las etapas y plazos, además es un intermediario entre estos pasos y el equipo que ejecutará las tareas </a:t>
            </a:r>
            <a:endParaRPr/>
          </a:p>
        </p:txBody>
      </p:sp>
      <p:sp>
        <p:nvSpPr>
          <p:cNvPr id="264" name="Google Shape;264;p35"/>
          <p:cNvSpPr txBox="1"/>
          <p:nvPr>
            <p:ph idx="4294967295" type="title"/>
          </p:nvPr>
        </p:nvSpPr>
        <p:spPr>
          <a:xfrm>
            <a:off x="2124314" y="3245951"/>
            <a:ext cx="61308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 </a:t>
            </a:r>
            <a:endParaRPr/>
          </a:p>
        </p:txBody>
      </p:sp>
      <p:sp>
        <p:nvSpPr>
          <p:cNvPr id="265" name="Google Shape;265;p35"/>
          <p:cNvSpPr txBox="1"/>
          <p:nvPr>
            <p:ph idx="4294967295" type="subTitle"/>
          </p:nvPr>
        </p:nvSpPr>
        <p:spPr>
          <a:xfrm>
            <a:off x="2124325" y="3684238"/>
            <a:ext cx="6130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Después de presentar el proyecto se debe ser más preciso definiendo fechas, responsables, recursos y costes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/>
          <p:nvPr/>
        </p:nvSpPr>
        <p:spPr>
          <a:xfrm>
            <a:off x="1858500" y="2803975"/>
            <a:ext cx="7285500" cy="1806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0" y="792975"/>
            <a:ext cx="7285500" cy="1688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4294967295" type="title"/>
          </p:nvPr>
        </p:nvSpPr>
        <p:spPr>
          <a:xfrm>
            <a:off x="759923" y="858679"/>
            <a:ext cx="61308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Establecer objetivos </a:t>
            </a:r>
            <a:endParaRPr/>
          </a:p>
        </p:txBody>
      </p:sp>
      <p:sp>
        <p:nvSpPr>
          <p:cNvPr id="273" name="Google Shape;273;p36"/>
          <p:cNvSpPr txBox="1"/>
          <p:nvPr>
            <p:ph idx="4294967295" type="subTitle"/>
          </p:nvPr>
        </p:nvSpPr>
        <p:spPr>
          <a:xfrm>
            <a:off x="424750" y="1450722"/>
            <a:ext cx="6130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deben establecer </a:t>
            </a:r>
            <a:r>
              <a:rPr lang="en"/>
              <a:t>según</a:t>
            </a:r>
            <a:r>
              <a:rPr lang="en"/>
              <a:t> la petición del cliente o supervisor, debe de darle sentido al proyecto </a:t>
            </a:r>
            <a:endParaRPr/>
          </a:p>
        </p:txBody>
      </p:sp>
      <p:sp>
        <p:nvSpPr>
          <p:cNvPr id="274" name="Google Shape;274;p36"/>
          <p:cNvSpPr txBox="1"/>
          <p:nvPr>
            <p:ph idx="4294967295" type="title"/>
          </p:nvPr>
        </p:nvSpPr>
        <p:spPr>
          <a:xfrm>
            <a:off x="2111414" y="3039676"/>
            <a:ext cx="61308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Supervisión de tareas </a:t>
            </a:r>
            <a:endParaRPr/>
          </a:p>
        </p:txBody>
      </p:sp>
      <p:sp>
        <p:nvSpPr>
          <p:cNvPr id="275" name="Google Shape;275;p36"/>
          <p:cNvSpPr txBox="1"/>
          <p:nvPr>
            <p:ph idx="4294967295" type="subTitle"/>
          </p:nvPr>
        </p:nvSpPr>
        <p:spPr>
          <a:xfrm>
            <a:off x="2175900" y="3598388"/>
            <a:ext cx="6130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Nunca debe de perder la visión </a:t>
            </a:r>
            <a:r>
              <a:rPr lang="en"/>
              <a:t>estratégica</a:t>
            </a:r>
            <a:r>
              <a:rPr lang="en"/>
              <a:t>, debe estar al tanto de todas las tareas, medir la evolución de las mismas y el desempeño de los grupos de trabajo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0" y="986350"/>
            <a:ext cx="7285500" cy="2952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idx="4294967295" type="title"/>
          </p:nvPr>
        </p:nvSpPr>
        <p:spPr>
          <a:xfrm>
            <a:off x="747023" y="1258304"/>
            <a:ext cx="61308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Establecer objetivos </a:t>
            </a:r>
            <a:endParaRPr/>
          </a:p>
        </p:txBody>
      </p:sp>
      <p:sp>
        <p:nvSpPr>
          <p:cNvPr id="282" name="Google Shape;282;p37"/>
          <p:cNvSpPr txBox="1"/>
          <p:nvPr>
            <p:ph idx="4294967295" type="subTitle"/>
          </p:nvPr>
        </p:nvSpPr>
        <p:spPr>
          <a:xfrm>
            <a:off x="747025" y="2095160"/>
            <a:ext cx="6130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necesario implementar cambios y soluciones según como el proyecto avance.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 Project Manager debe decidir cuándo intervenir el proceso y cómo hacerlo. De igual forma, tendrá que decidir qué puntos del plan inicial se pueden modificar.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4891775" y="2140750"/>
            <a:ext cx="3651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depende de la experiencia que se tenga además que es un puesto muy demandado.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5579125" y="564100"/>
            <a:ext cx="28590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Salario</a:t>
            </a:r>
            <a:endParaRPr sz="7500"/>
          </a:p>
        </p:txBody>
      </p:sp>
      <p:sp>
        <p:nvSpPr>
          <p:cNvPr id="289" name="Google Shape;289;p38"/>
          <p:cNvSpPr/>
          <p:nvPr/>
        </p:nvSpPr>
        <p:spPr>
          <a:xfrm>
            <a:off x="5612725" y="1826188"/>
            <a:ext cx="27918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5736" l="5744" r="5736" t="5744"/>
          <a:stretch/>
        </p:blipFill>
        <p:spPr>
          <a:xfrm>
            <a:off x="411075" y="667225"/>
            <a:ext cx="3809050" cy="3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4368925" y="3180700"/>
            <a:ext cx="4387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salario medio de un Project Manager con una experiencia de 2 a 5 años tiene una remuneración de 30.000$ a 40.000$ brutos anuales, dependiendo además de la zona geográfica y el tamaño de la empresa.</a:t>
            </a:r>
            <a:endParaRPr sz="16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225" y="1115197"/>
            <a:ext cx="3476225" cy="34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>
            <p:ph idx="1" type="subTitle"/>
          </p:nvPr>
        </p:nvSpPr>
        <p:spPr>
          <a:xfrm>
            <a:off x="717475" y="1849660"/>
            <a:ext cx="47862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https://www.iebschool.com/blog/project-manager-agile-scrum/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https://www.obsbusiness.school/blog/que-es-un-project-manager-y-cuales-son-sus-tareas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98" name="Google Shape;29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Management by Slidesgo">
  <a:themeElements>
    <a:clrScheme name="Simple Light">
      <a:dk1>
        <a:srgbClr val="263238"/>
      </a:dk1>
      <a:lt1>
        <a:srgbClr val="F5F5F5"/>
      </a:lt1>
      <a:dk2>
        <a:srgbClr val="92E3A9"/>
      </a:dk2>
      <a:lt2>
        <a:srgbClr val="C8F1D4"/>
      </a:lt2>
      <a:accent1>
        <a:srgbClr val="455A6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