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8" r:id="rId3"/>
    <p:sldId id="261" r:id="rId4"/>
    <p:sldId id="281" r:id="rId5"/>
    <p:sldId id="280" r:id="rId6"/>
    <p:sldId id="264" r:id="rId7"/>
    <p:sldId id="266" r:id="rId8"/>
    <p:sldId id="292" r:id="rId9"/>
    <p:sldId id="270" r:id="rId10"/>
    <p:sldId id="277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7161A99-BF81-4EC9-B34A-AB1ADBCDBB0A}">
          <p14:sldIdLst>
            <p14:sldId id="256"/>
            <p14:sldId id="278"/>
            <p14:sldId id="261"/>
            <p14:sldId id="281"/>
            <p14:sldId id="280"/>
            <p14:sldId id="264"/>
            <p14:sldId id="266"/>
            <p14:sldId id="292"/>
            <p14:sldId id="270"/>
            <p14:sldId id="277"/>
          </p14:sldIdLst>
        </p14:section>
        <p14:section name="Sección sin título" id="{984727AA-120F-4BD1-BAA8-8565D845F2E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D4A"/>
    <a:srgbClr val="B11F8B"/>
    <a:srgbClr val="F15C00"/>
    <a:srgbClr val="EF1D10"/>
    <a:srgbClr val="DD4124"/>
    <a:srgbClr val="1FAA47"/>
    <a:srgbClr val="16497C"/>
    <a:srgbClr val="005A6C"/>
    <a:srgbClr val="005AB5"/>
    <a:srgbClr val="164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8" autoAdjust="0"/>
    <p:restoredTop sz="93992" autoAdjust="0"/>
  </p:normalViewPr>
  <p:slideViewPr>
    <p:cSldViewPr snapToGrid="0">
      <p:cViewPr varScale="1">
        <p:scale>
          <a:sx n="71" d="100"/>
          <a:sy n="71" d="100"/>
        </p:scale>
        <p:origin x="143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4C6E6-2F23-4404-84CE-3161DDDDF063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3E2C7-CF99-4BAC-87F9-85F3F64B48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60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3E2C7-CF99-4BAC-87F9-85F3F64B48D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9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7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1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1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2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18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9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06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65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3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87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4D4B1-6C29-424F-A3B6-E45B45319136}" type="datetimeFigureOut">
              <a:rPr lang="es-MX" smtClean="0"/>
              <a:t>07/09/2017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50A0-3F20-45FF-AEBC-211C4489DF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62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57200" y="91990"/>
            <a:ext cx="802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err="1" smtClean="0">
                <a:solidFill>
                  <a:srgbClr val="46414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GeoCalle</a:t>
            </a:r>
            <a:endParaRPr lang="es-MX" sz="2800" dirty="0">
              <a:solidFill>
                <a:srgbClr val="464147"/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84294" y="5934671"/>
            <a:ext cx="5321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46414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Geóg. Rosa Martha Peralta Blanco</a:t>
            </a:r>
            <a:endParaRPr lang="es-MX" sz="1600" b="1" dirty="0">
              <a:solidFill>
                <a:srgbClr val="464147"/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44982" y="6273225"/>
            <a:ext cx="5321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46414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Posgrado en Geografía</a:t>
            </a:r>
          </a:p>
          <a:p>
            <a:pPr algn="ctr"/>
            <a:r>
              <a:rPr lang="es-MX" sz="1600" dirty="0" smtClean="0">
                <a:solidFill>
                  <a:srgbClr val="46414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Universidad Nacional Autónoma de México</a:t>
            </a:r>
            <a:endParaRPr lang="es-MX" sz="1600" dirty="0">
              <a:solidFill>
                <a:srgbClr val="464147"/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57200" y="659974"/>
            <a:ext cx="802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rgbClr val="464147"/>
                </a:solidFill>
                <a:latin typeface="Fira Sans ExtraLight" panose="020B0403050000020004" pitchFamily="34" charset="0"/>
                <a:ea typeface="Fira Sans ExtraLight" panose="020B0403050000020004" pitchFamily="34" charset="0"/>
              </a:rPr>
              <a:t>Repositorio web de datos espaciales</a:t>
            </a:r>
            <a:endParaRPr lang="es-MX" sz="2000" dirty="0">
              <a:solidFill>
                <a:srgbClr val="464147"/>
              </a:solidFill>
              <a:latin typeface="Fira Sans ExtraLight" panose="020B0403050000020004" pitchFamily="34" charset="0"/>
              <a:ea typeface="Fira Sans ExtraLight" panose="020B04030500000200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53" y="1060084"/>
            <a:ext cx="6620861" cy="48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4 Rectángulo"/>
          <p:cNvSpPr/>
          <p:nvPr/>
        </p:nvSpPr>
        <p:spPr>
          <a:xfrm>
            <a:off x="1009647" y="1785179"/>
            <a:ext cx="72580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8500" lvl="0" indent="-3238500">
              <a:buClr>
                <a:srgbClr val="DB0D4A"/>
              </a:buClr>
              <a:buSzPct val="150000"/>
            </a:pPr>
            <a:r>
              <a:rPr lang="es-MX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Fira Sans" panose="020B0503050000020004" pitchFamily="34" charset="0"/>
                <a:ea typeface="Fira Sans" panose="020B0503050000020004" pitchFamily="34" charset="0"/>
              </a:rPr>
              <a:t>¡</a:t>
            </a:r>
            <a:r>
              <a:rPr lang="es-MX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Fira Sans" panose="020B0503050000020004" pitchFamily="34" charset="0"/>
                <a:ea typeface="Fira Sans" panose="020B0503050000020004" pitchFamily="34" charset="0"/>
              </a:rPr>
              <a:t>GRACIAS POR SU ATENCIÓN!</a:t>
            </a:r>
            <a:endParaRPr lang="es-MX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001911" y="5454134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DB0D4A"/>
              </a:buClr>
              <a:buSzPct val="150000"/>
            </a:pPr>
            <a:r>
              <a:rPr lang="es-MX" b="1" i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geocalle.repo@gmail.com</a:t>
            </a:r>
            <a:endParaRPr lang="es-MX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40110"/>
            <a:ext cx="9144000" cy="400110"/>
          </a:xfrm>
          <a:prstGeom prst="rect">
            <a:avLst/>
          </a:prstGeom>
          <a:gradFill>
            <a:gsLst>
              <a:gs pos="50000">
                <a:srgbClr val="333F41"/>
              </a:gs>
              <a:gs pos="100000">
                <a:srgbClr val="272F30"/>
              </a:gs>
            </a:gsLst>
            <a:lin ang="5400000" scaled="1"/>
          </a:gradFill>
          <a:ln w="9525">
            <a:solidFill>
              <a:srgbClr val="283334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282C2E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b="1" dirty="0" err="1" smtClean="0">
                <a:solidFill>
                  <a:srgbClr val="E6E6E6"/>
                </a:solidFill>
                <a:latin typeface="Fira Sans Light" pitchFamily="34" charset="0"/>
                <a:ea typeface="Fira Sans Light" pitchFamily="34" charset="0"/>
              </a:rPr>
              <a:t>GeoCalle</a:t>
            </a:r>
            <a:endParaRPr lang="es-MX" sz="2000" b="1" dirty="0">
              <a:solidFill>
                <a:srgbClr val="E6E6E6"/>
              </a:solidFill>
              <a:latin typeface="Fira Sans Light" pitchFamily="34" charset="0"/>
              <a:ea typeface="Fira Sans Light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2729" y="995371"/>
            <a:ext cx="8821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Obtiene</a:t>
            </a:r>
            <a:r>
              <a:rPr lang="es-E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representaciones </a:t>
            </a:r>
            <a:r>
              <a:rPr lang="es-ES" dirty="0">
                <a:latin typeface="Fira Sans" panose="020B0503050000020004" pitchFamily="34" charset="0"/>
                <a:ea typeface="Fira Sans" panose="020B0503050000020004" pitchFamily="34" charset="0"/>
              </a:rPr>
              <a:t>cartográficas de la comunidad y la relación con su entorno geográfico</a:t>
            </a:r>
            <a:endParaRPr lang="es-MX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0816" y="2269886"/>
            <a:ext cx="8162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¿Cómo?</a:t>
            </a:r>
            <a:endParaRPr lang="es-ES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s-E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confrontación </a:t>
            </a:r>
            <a:r>
              <a:rPr lang="es-ES" dirty="0">
                <a:latin typeface="Fira Sans" panose="020B0503050000020004" pitchFamily="34" charset="0"/>
                <a:ea typeface="Fira Sans" panose="020B0503050000020004" pitchFamily="34" charset="0"/>
              </a:rPr>
              <a:t>de la memoria y experiencia de sus miembros, a fin de reafirmar y empoderarse espacialmente ya sea por conflictos, gestión social o sostenibilidad</a:t>
            </a:r>
            <a:endParaRPr lang="es-MX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7370" y="3842756"/>
            <a:ext cx="7853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La </a:t>
            </a:r>
            <a:r>
              <a:rPr lang="es-ES" dirty="0">
                <a:latin typeface="Fira Sans" panose="020B0503050000020004" pitchFamily="34" charset="0"/>
                <a:ea typeface="Fira Sans" panose="020B0503050000020004" pitchFamily="34" charset="0"/>
              </a:rPr>
              <a:t>intervención de organismos asistenciales y activistas facultados para desarrollar CP en representación de las PSC</a:t>
            </a:r>
            <a:endParaRPr lang="es-MX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859055" y="5316544"/>
            <a:ext cx="5425889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sz="2000" b="1" dirty="0" smtClean="0">
                <a:ln>
                  <a:solidFill>
                    <a:srgbClr val="C00000"/>
                  </a:solidFill>
                </a:ln>
                <a:solidFill>
                  <a:srgbClr val="DB0D4A"/>
                </a:solidFill>
                <a:uFill>
                  <a:solidFill>
                    <a:srgbClr val="DB0D4A"/>
                  </a:solidFill>
                </a:uFill>
                <a:latin typeface="Fira Sans"/>
              </a:rPr>
              <a:t>Agrupación de conocimiento espacial</a:t>
            </a:r>
            <a:endParaRPr lang="es-MX" sz="2000" b="1" dirty="0">
              <a:ln>
                <a:solidFill>
                  <a:srgbClr val="C00000"/>
                </a:solidFill>
              </a:ln>
              <a:solidFill>
                <a:srgbClr val="DB0D4A"/>
              </a:solidFill>
              <a:uFill>
                <a:solidFill>
                  <a:srgbClr val="DB0D4A"/>
                </a:solidFill>
              </a:u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5567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40110"/>
            <a:ext cx="9144000" cy="400110"/>
          </a:xfrm>
          <a:prstGeom prst="rect">
            <a:avLst/>
          </a:prstGeom>
          <a:gradFill>
            <a:gsLst>
              <a:gs pos="50000">
                <a:srgbClr val="333F41"/>
              </a:gs>
              <a:gs pos="100000">
                <a:srgbClr val="272F30"/>
              </a:gs>
            </a:gsLst>
            <a:lin ang="5400000" scaled="1"/>
          </a:gradFill>
          <a:ln w="9525">
            <a:solidFill>
              <a:srgbClr val="283334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282C2E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b="1" dirty="0">
                <a:solidFill>
                  <a:srgbClr val="E6E6E6"/>
                </a:solidFill>
                <a:latin typeface="Fira Sans Light" pitchFamily="34" charset="0"/>
                <a:ea typeface="Fira Sans Light" pitchFamily="34" charset="0"/>
              </a:rPr>
              <a:t>¿Cómo empezar?</a:t>
            </a:r>
          </a:p>
        </p:txBody>
      </p:sp>
      <p:pic>
        <p:nvPicPr>
          <p:cNvPr id="6" name="44 Imagen" descr="Etapa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78" y="1304584"/>
            <a:ext cx="7415193" cy="47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40110"/>
            <a:ext cx="9144000" cy="400110"/>
          </a:xfrm>
          <a:prstGeom prst="rect">
            <a:avLst/>
          </a:prstGeom>
          <a:gradFill>
            <a:gsLst>
              <a:gs pos="50000">
                <a:srgbClr val="333F41"/>
              </a:gs>
              <a:gs pos="100000">
                <a:srgbClr val="272F30"/>
              </a:gs>
            </a:gsLst>
            <a:lin ang="5400000" scaled="1"/>
          </a:gradFill>
          <a:ln w="9525">
            <a:solidFill>
              <a:srgbClr val="283334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282C2E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b="1" dirty="0">
                <a:solidFill>
                  <a:srgbClr val="E6E6E6"/>
                </a:solidFill>
                <a:latin typeface="Fira Sans Light" pitchFamily="34" charset="0"/>
                <a:ea typeface="Fira Sans Light" pitchFamily="34" charset="0"/>
              </a:rPr>
              <a:t>¿Cómo empezar?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77" y="2637177"/>
            <a:ext cx="8485380" cy="3681364"/>
          </a:xfrm>
          <a:prstGeom prst="rect">
            <a:avLst/>
          </a:prstGeom>
        </p:spPr>
      </p:pic>
      <p:pic>
        <p:nvPicPr>
          <p:cNvPr id="1026" name="Picture 2" descr="https://www.dev-metal.com/wp-content/uploads/2014/01/github-logo-octocat-1-704x6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128" y="672330"/>
            <a:ext cx="1922929" cy="16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4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40110"/>
            <a:ext cx="9144000" cy="400110"/>
          </a:xfrm>
          <a:prstGeom prst="rect">
            <a:avLst/>
          </a:prstGeom>
          <a:gradFill>
            <a:gsLst>
              <a:gs pos="50000">
                <a:srgbClr val="333F41"/>
              </a:gs>
              <a:gs pos="100000">
                <a:srgbClr val="272F30"/>
              </a:gs>
            </a:gsLst>
            <a:lin ang="5400000" scaled="1"/>
          </a:gradFill>
          <a:ln w="9525">
            <a:solidFill>
              <a:srgbClr val="283334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282C2E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b="1" dirty="0" smtClean="0">
                <a:solidFill>
                  <a:srgbClr val="E6E6E6"/>
                </a:solidFill>
                <a:latin typeface="Fira Sans Light" pitchFamily="34" charset="0"/>
                <a:ea typeface="Fira Sans Light" pitchFamily="34" charset="0"/>
              </a:rPr>
              <a:t>FICHA</a:t>
            </a:r>
            <a:endParaRPr lang="es-MX" sz="2000" b="1" dirty="0">
              <a:solidFill>
                <a:srgbClr val="E6E6E6"/>
              </a:solidFill>
              <a:latin typeface="Fira Sans Light" pitchFamily="34" charset="0"/>
              <a:ea typeface="Fira Sans Light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859055" y="677308"/>
            <a:ext cx="5425889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sz="2000" b="1" dirty="0" smtClean="0">
                <a:ln>
                  <a:solidFill>
                    <a:srgbClr val="C00000"/>
                  </a:solidFill>
                </a:ln>
                <a:solidFill>
                  <a:srgbClr val="DB0D4A"/>
                </a:solidFill>
                <a:uFill>
                  <a:solidFill>
                    <a:srgbClr val="DB0D4A"/>
                  </a:solidFill>
                </a:uFill>
                <a:latin typeface="Fira Sans"/>
              </a:rPr>
              <a:t>MARKDOWN</a:t>
            </a:r>
            <a:endParaRPr lang="es-MX" sz="2000" b="1" dirty="0">
              <a:ln>
                <a:solidFill>
                  <a:srgbClr val="C00000"/>
                </a:solidFill>
              </a:ln>
              <a:solidFill>
                <a:srgbClr val="DB0D4A"/>
              </a:solidFill>
              <a:uFill>
                <a:solidFill>
                  <a:srgbClr val="DB0D4A"/>
                </a:solidFill>
              </a:uFill>
              <a:latin typeface="Fira San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6" y="1394726"/>
            <a:ext cx="8505825" cy="26384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79" y="4564032"/>
            <a:ext cx="7931488" cy="10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40110"/>
            <a:ext cx="9144000" cy="400110"/>
          </a:xfrm>
          <a:prstGeom prst="rect">
            <a:avLst/>
          </a:prstGeom>
          <a:gradFill>
            <a:gsLst>
              <a:gs pos="50000">
                <a:srgbClr val="333F41"/>
              </a:gs>
              <a:gs pos="100000">
                <a:srgbClr val="272F30"/>
              </a:gs>
            </a:gsLst>
            <a:lin ang="5400000" scaled="1"/>
          </a:gradFill>
          <a:ln w="9525">
            <a:solidFill>
              <a:srgbClr val="283334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282C2E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b="1" dirty="0" smtClean="0">
                <a:solidFill>
                  <a:srgbClr val="E6E6E6"/>
                </a:solidFill>
                <a:latin typeface="Fira Sans Light" pitchFamily="34" charset="0"/>
                <a:ea typeface="Fira Sans Light" pitchFamily="34" charset="0"/>
              </a:rPr>
              <a:t>Cartografía</a:t>
            </a:r>
            <a:endParaRPr lang="es-MX" sz="2000" b="1" dirty="0">
              <a:solidFill>
                <a:srgbClr val="E6E6E6"/>
              </a:solidFill>
              <a:latin typeface="Fira Sans Light" pitchFamily="34" charset="0"/>
              <a:ea typeface="Fira Sans Light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859055" y="677308"/>
            <a:ext cx="5425889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sz="2000" b="1" dirty="0" smtClean="0">
                <a:ln>
                  <a:solidFill>
                    <a:srgbClr val="C00000"/>
                  </a:solidFill>
                </a:ln>
                <a:solidFill>
                  <a:srgbClr val="DB0D4A"/>
                </a:solidFill>
                <a:uFill>
                  <a:solidFill>
                    <a:srgbClr val="DB0D4A"/>
                  </a:solidFill>
                </a:uFill>
                <a:latin typeface="Fira Sans"/>
              </a:rPr>
              <a:t>GEOJSON</a:t>
            </a:r>
            <a:endParaRPr lang="es-MX" sz="2000" b="1" dirty="0">
              <a:ln>
                <a:solidFill>
                  <a:srgbClr val="C00000"/>
                </a:solidFill>
              </a:ln>
              <a:solidFill>
                <a:srgbClr val="DB0D4A"/>
              </a:solidFill>
              <a:uFill>
                <a:solidFill>
                  <a:srgbClr val="DB0D4A"/>
                </a:solidFill>
              </a:uFill>
              <a:latin typeface="Fira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6" y="1573306"/>
            <a:ext cx="8789465" cy="37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0110"/>
            <a:ext cx="9144000" cy="400110"/>
          </a:xfrm>
          <a:prstGeom prst="rect">
            <a:avLst/>
          </a:prstGeom>
          <a:gradFill>
            <a:gsLst>
              <a:gs pos="50000">
                <a:srgbClr val="333F41"/>
              </a:gs>
              <a:gs pos="100000">
                <a:srgbClr val="272F30"/>
              </a:gs>
            </a:gsLst>
            <a:lin ang="5400000" scaled="1"/>
          </a:gradFill>
          <a:ln w="9525">
            <a:solidFill>
              <a:srgbClr val="283334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282C2E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b="1" dirty="0" smtClean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  <a:ea typeface="Fira Sans" panose="020B0503050000020004" pitchFamily="34" charset="0"/>
              </a:rPr>
              <a:t>Resultado</a:t>
            </a:r>
            <a:endParaRPr lang="es-MX" sz="2000" b="1" dirty="0">
              <a:solidFill>
                <a:srgbClr val="E6E6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56" y="1068200"/>
            <a:ext cx="7702888" cy="46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0110"/>
            <a:ext cx="9144000" cy="400110"/>
          </a:xfrm>
          <a:prstGeom prst="rect">
            <a:avLst/>
          </a:prstGeom>
          <a:gradFill>
            <a:gsLst>
              <a:gs pos="50000">
                <a:srgbClr val="333F41"/>
              </a:gs>
              <a:gs pos="100000">
                <a:srgbClr val="272F30"/>
              </a:gs>
            </a:gsLst>
            <a:lin ang="5400000" scaled="1"/>
          </a:gradFill>
          <a:ln w="9525">
            <a:solidFill>
              <a:srgbClr val="283334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282C2E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b="1" dirty="0" smtClean="0">
                <a:solidFill>
                  <a:srgbClr val="E6E6E6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Medio</a:t>
            </a:r>
            <a:endParaRPr lang="es-MX" sz="2000" b="1" dirty="0">
              <a:solidFill>
                <a:srgbClr val="E6E6E6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42" y="2460626"/>
            <a:ext cx="6160994" cy="427774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4"/>
          <a:srcRect l="55477" t="24448" r="39975" b="66728"/>
          <a:stretch/>
        </p:blipFill>
        <p:spPr>
          <a:xfrm>
            <a:off x="4034116" y="588600"/>
            <a:ext cx="1398496" cy="15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Rectángulo"/>
          <p:cNvSpPr/>
          <p:nvPr/>
        </p:nvSpPr>
        <p:spPr>
          <a:xfrm>
            <a:off x="26886" y="1689362"/>
            <a:ext cx="76244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r>
              <a:rPr lang="es-ES" b="1" dirty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Elaboración de Diccionario de datos</a:t>
            </a:r>
            <a:r>
              <a:rPr lang="es-ES" dirty="0">
                <a:latin typeface="Fira Sans" panose="020B0503050000020004" pitchFamily="34" charset="0"/>
                <a:ea typeface="Fira Sans" panose="020B0503050000020004" pitchFamily="34" charset="0"/>
              </a:rPr>
              <a:t>: </a:t>
            </a:r>
            <a:r>
              <a:rPr lang="es-E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Excel</a:t>
            </a:r>
          </a:p>
          <a:p>
            <a:pPr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endParaRPr lang="es-E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lvl="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r>
              <a:rPr lang="es-ES" b="1" dirty="0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Generación de </a:t>
            </a:r>
            <a:r>
              <a:rPr lang="es-ES" b="1" dirty="0" err="1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Geodatabase</a:t>
            </a:r>
            <a:r>
              <a:rPr lang="es-E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:  Excel y </a:t>
            </a:r>
            <a:r>
              <a:rPr lang="es-ES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QGis</a:t>
            </a:r>
            <a:endParaRPr lang="es-ES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lvl="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endParaRPr lang="es-MX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361950" lvl="0" indent="-36195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r>
              <a:rPr lang="es-ES" b="1" dirty="0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Elaboración de Metadatos</a:t>
            </a:r>
            <a:r>
              <a:rPr lang="es-E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: Word y Excel</a:t>
            </a:r>
          </a:p>
          <a:p>
            <a:pPr lvl="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endParaRPr lang="es-MX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66700" lvl="0" indent="-26670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r>
              <a:rPr lang="es-E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s-ES" b="1" dirty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Obtención de mapas vectoriales</a:t>
            </a:r>
            <a:r>
              <a:rPr lang="es-E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: Web</a:t>
            </a:r>
          </a:p>
          <a:p>
            <a:pPr lvl="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endParaRPr lang="es-ES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66700" lvl="0" indent="-26670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r>
              <a:rPr lang="es-ES" b="1" dirty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Generación de Cartografía </a:t>
            </a:r>
            <a:r>
              <a:rPr lang="es-MX" dirty="0" smtClean="0">
                <a:latin typeface="Fira Sans" panose="020B0503050000020004" pitchFamily="34" charset="0"/>
                <a:ea typeface="Fira Sans" panose="020B0503050000020004" pitchFamily="34" charset="0"/>
              </a:rPr>
              <a:t>: </a:t>
            </a:r>
            <a:r>
              <a:rPr lang="es-ES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QGis</a:t>
            </a:r>
            <a:endParaRPr lang="es-ES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lvl="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endParaRPr lang="es-MX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66700" lvl="0" indent="-26670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r>
              <a:rPr lang="es-ES" b="1" dirty="0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Elaboración de </a:t>
            </a:r>
            <a:r>
              <a:rPr lang="es-ES" b="1" dirty="0" err="1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Markdown</a:t>
            </a:r>
            <a:r>
              <a:rPr lang="es-ES" b="1" dirty="0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y </a:t>
            </a:r>
            <a:r>
              <a:rPr lang="es-ES" b="1" dirty="0" err="1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GeoJson</a:t>
            </a:r>
            <a:r>
              <a:rPr lang="es-ES" b="1" dirty="0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s-E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s-ES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Atom</a:t>
            </a:r>
            <a:endParaRPr lang="es-ES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66700" lvl="0" indent="-26670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endParaRPr lang="es-E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66700" lvl="0" indent="-26670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r>
              <a:rPr lang="es-ES" b="1" dirty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Uso del protocolo </a:t>
            </a:r>
            <a:r>
              <a:rPr lang="es-ES" b="1" dirty="0" err="1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Git</a:t>
            </a:r>
            <a:r>
              <a:rPr lang="es-ES" b="1" dirty="0" smtClean="0">
                <a:solidFill>
                  <a:srgbClr val="DB0D4A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: </a:t>
            </a:r>
            <a:r>
              <a:rPr lang="es-ES" dirty="0" err="1">
                <a:latin typeface="Fira Sans" panose="020B0503050000020004" pitchFamily="34" charset="0"/>
                <a:ea typeface="Fira Sans" panose="020B0503050000020004" pitchFamily="34" charset="0"/>
              </a:rPr>
              <a:t>GitHub</a:t>
            </a:r>
            <a:r>
              <a:rPr lang="es-ES" dirty="0">
                <a:latin typeface="Fira Sans" panose="020B0503050000020004" pitchFamily="34" charset="0"/>
                <a:ea typeface="Fira Sans" panose="020B0503050000020004" pitchFamily="34" charset="0"/>
              </a:rPr>
              <a:t> Desktop</a:t>
            </a:r>
            <a:endParaRPr lang="es-E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66700" lvl="0" indent="-266700">
              <a:buClr>
                <a:srgbClr val="DB0D4A"/>
              </a:buClr>
              <a:buSzPct val="150000"/>
              <a:buFont typeface="Wingdings" pitchFamily="2" charset="2"/>
              <a:buChar char="ü"/>
            </a:pPr>
            <a:endParaRPr lang="es-MX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7 Rectángulo"/>
          <p:cNvSpPr/>
          <p:nvPr/>
        </p:nvSpPr>
        <p:spPr>
          <a:xfrm>
            <a:off x="0" y="476672"/>
            <a:ext cx="914400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/>
            <a:r>
              <a:rPr lang="es-MX" sz="2400" b="1" dirty="0" smtClean="0">
                <a:ln w="11430">
                  <a:solidFill>
                    <a:srgbClr val="C00000"/>
                  </a:solidFill>
                </a:ln>
                <a:solidFill>
                  <a:srgbClr val="DB0D4A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"/>
              </a:rPr>
              <a:t>¿Qué </a:t>
            </a:r>
            <a:r>
              <a:rPr lang="es-MX" sz="2400" b="1" dirty="0" smtClean="0">
                <a:ln w="11430">
                  <a:solidFill>
                    <a:srgbClr val="C00000"/>
                  </a:solidFill>
                </a:ln>
                <a:solidFill>
                  <a:srgbClr val="DB0D4A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ira Sans"/>
              </a:rPr>
              <a:t>se necesita saber?</a:t>
            </a:r>
            <a:endParaRPr lang="es-MX" sz="2400" b="1" dirty="0" smtClean="0">
              <a:ln w="11430">
                <a:solidFill>
                  <a:srgbClr val="C00000"/>
                </a:solidFill>
              </a:ln>
              <a:solidFill>
                <a:srgbClr val="DB0D4A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Fira San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>
            <a:gsLst>
              <a:gs pos="50000">
                <a:srgbClr val="333F41"/>
              </a:gs>
              <a:gs pos="100000">
                <a:srgbClr val="272F30"/>
              </a:gs>
            </a:gsLst>
            <a:lin ang="5400000" scaled="1"/>
          </a:gradFill>
          <a:ln w="9525">
            <a:solidFill>
              <a:srgbClr val="283334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282C2E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b="1" smtClean="0">
                <a:solidFill>
                  <a:srgbClr val="E6E6E6"/>
                </a:solidFill>
                <a:latin typeface="Fira Sans Light" pitchFamily="34" charset="0"/>
                <a:ea typeface="Fira Sans Light" pitchFamily="34" charset="0"/>
              </a:rPr>
              <a:t>Curso - </a:t>
            </a:r>
            <a:r>
              <a:rPr lang="es-MX" sz="2000" b="1" dirty="0" smtClean="0">
                <a:solidFill>
                  <a:srgbClr val="E6E6E6"/>
                </a:solidFill>
                <a:latin typeface="Fira Sans Light" pitchFamily="34" charset="0"/>
                <a:ea typeface="Fira Sans Light" pitchFamily="34" charset="0"/>
              </a:rPr>
              <a:t>Taller</a:t>
            </a:r>
            <a:endParaRPr lang="es-MX" sz="2000" b="1" dirty="0">
              <a:solidFill>
                <a:srgbClr val="E6E6E6"/>
              </a:solidFill>
              <a:latin typeface="Fira Sans Light" pitchFamily="34" charset="0"/>
              <a:ea typeface="Fira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3009</TotalTime>
  <Words>160</Words>
  <Application>Microsoft Office PowerPoint</Application>
  <PresentationFormat>Presentación en pantalla 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Fira Sans ExtraLight</vt:lpstr>
      <vt:lpstr>Fira Sans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 Martha Peralta Blanco</dc:creator>
  <cp:lastModifiedBy>Rosa Martha Peralta Blanco</cp:lastModifiedBy>
  <cp:revision>144</cp:revision>
  <dcterms:created xsi:type="dcterms:W3CDTF">2016-10-22T20:43:28Z</dcterms:created>
  <dcterms:modified xsi:type="dcterms:W3CDTF">2017-09-07T11:54:27Z</dcterms:modified>
</cp:coreProperties>
</file>