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1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5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7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5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3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B66E-2D3D-4E97-B10D-492D709E144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922B-CFB7-46FD-B868-2A83E523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Credit scoring for loans with </a:t>
            </a:r>
            <a:r>
              <a:rPr lang="en-US" b="1" dirty="0" smtClean="0">
                <a:latin typeface="Palatino Linotype" pitchFamily="18" charset="0"/>
              </a:rPr>
              <a:t>Rattle and R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953000"/>
            <a:ext cx="3200400" cy="1752600"/>
          </a:xfrm>
        </p:spPr>
        <p:txBody>
          <a:bodyPr>
            <a:noAutofit/>
          </a:bodyPr>
          <a:lstStyle/>
          <a:p>
            <a:r>
              <a:rPr lang="en-US" sz="2900" u="sng" dirty="0" smtClean="0">
                <a:solidFill>
                  <a:schemeClr val="tx1"/>
                </a:solidFill>
                <a:latin typeface="Palatino Linotype" pitchFamily="18" charset="0"/>
              </a:rPr>
              <a:t>Created and presented by: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Palatino Linotype" pitchFamily="18" charset="0"/>
              </a:rPr>
              <a:t>Madhumita</a:t>
            </a: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Palatino Linotype" pitchFamily="18" charset="0"/>
              </a:rPr>
              <a:t>Ghosh</a:t>
            </a:r>
            <a:endParaRPr lang="en-US" sz="24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Palatino Linotype" pitchFamily="18" charset="0"/>
              </a:rPr>
              <a:t>Ayan</a:t>
            </a: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 Das</a:t>
            </a:r>
            <a:endParaRPr lang="en-US" sz="2400" dirty="0">
              <a:solidFill>
                <a:schemeClr val="tx1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8600"/>
            <a:ext cx="7772400" cy="1470025"/>
          </a:xfrm>
        </p:spPr>
        <p:txBody>
          <a:bodyPr/>
          <a:lstStyle/>
          <a:p>
            <a:r>
              <a:rPr lang="en-US" sz="4000" b="1" dirty="0" smtClean="0">
                <a:latin typeface="Palatino Linotype" pitchFamily="18" charset="0"/>
              </a:rPr>
              <a:t>Correlation of variables</a:t>
            </a:r>
            <a:endParaRPr lang="en-US" sz="4000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9232" y="1406856"/>
            <a:ext cx="3505200" cy="4653887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Palatino Linotype" pitchFamily="18" charset="0"/>
              </a:rPr>
              <a:t>Fairly high positive correlation between credit amount and credit </a:t>
            </a:r>
            <a:r>
              <a:rPr lang="en-US" sz="2200" dirty="0" smtClean="0">
                <a:solidFill>
                  <a:schemeClr val="tx1"/>
                </a:solidFill>
                <a:latin typeface="Palatino Linotype" pitchFamily="18" charset="0"/>
              </a:rPr>
              <a:t>duration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More time required to pay off large credit amounts</a:t>
            </a:r>
            <a:endParaRPr lang="en-US" sz="20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Palatino Linotype" pitchFamily="18" charset="0"/>
              </a:rPr>
              <a:t>Negative correlation between installment rate % and credit </a:t>
            </a:r>
            <a:r>
              <a:rPr lang="en-US" sz="2200" dirty="0" smtClean="0">
                <a:solidFill>
                  <a:schemeClr val="tx1"/>
                </a:solidFill>
                <a:latin typeface="Palatino Linotype" pitchFamily="18" charset="0"/>
              </a:rPr>
              <a:t>amount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Offer more discounted rates and easier pay off schemes for larger amounts borrowed</a:t>
            </a:r>
            <a:endParaRPr lang="en-US" sz="20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Palatino Linotyp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" y="914400"/>
            <a:ext cx="546049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8600"/>
            <a:ext cx="7772400" cy="1470025"/>
          </a:xfrm>
        </p:spPr>
        <p:txBody>
          <a:bodyPr/>
          <a:lstStyle/>
          <a:p>
            <a:r>
              <a:rPr lang="en-US" sz="4000" b="1" dirty="0" smtClean="0">
                <a:latin typeface="Palatino Linotype" pitchFamily="18" charset="0"/>
              </a:rPr>
              <a:t>Creation of Models</a:t>
            </a:r>
            <a:endParaRPr lang="en-US" sz="4000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956" y="3962400"/>
            <a:ext cx="8807677" cy="3206087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Check “All” models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Custom “Split” and “Bucket” size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“Draw” models for visualization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Execute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799"/>
            <a:ext cx="8859033" cy="26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8600"/>
            <a:ext cx="7772400" cy="1470025"/>
          </a:xfrm>
        </p:spPr>
        <p:txBody>
          <a:bodyPr/>
          <a:lstStyle/>
          <a:p>
            <a:r>
              <a:rPr lang="en-US" sz="4000" b="1" dirty="0" smtClean="0">
                <a:latin typeface="Palatino Linotype" pitchFamily="18" charset="0"/>
              </a:rPr>
              <a:t>Evaluation of Models</a:t>
            </a:r>
            <a:endParaRPr lang="en-US" sz="4000" b="1" dirty="0">
              <a:latin typeface="Palatino Linotyp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76300"/>
            <a:ext cx="70961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8600"/>
            <a:ext cx="7772400" cy="1470025"/>
          </a:xfrm>
        </p:spPr>
        <p:txBody>
          <a:bodyPr/>
          <a:lstStyle/>
          <a:p>
            <a:r>
              <a:rPr lang="en-US" sz="4000" b="1" dirty="0" smtClean="0">
                <a:latin typeface="Palatino Linotype" pitchFamily="18" charset="0"/>
              </a:rPr>
              <a:t>Evaluation of Models</a:t>
            </a:r>
            <a:endParaRPr lang="en-US" sz="4000" b="1" dirty="0">
              <a:latin typeface="Palatino Linotyp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62012"/>
            <a:ext cx="5785413" cy="5538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3306" y="990600"/>
            <a:ext cx="3160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Palatino Linotype" pitchFamily="18" charset="0"/>
              </a:rPr>
              <a:t>Validation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Palatino Linotyp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Palatino Linotype" pitchFamily="18" charset="0"/>
              </a:rPr>
              <a:t>Most of the models give identical results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Palatino Linotyp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Palatino Linotype" pitchFamily="18" charset="0"/>
              </a:rPr>
              <a:t>Decision Tree not a good option for Credit Scoring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Palatino Linotyp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Palatino Linotype" pitchFamily="18" charset="0"/>
              </a:rPr>
              <a:t>Ignore Neural network evaluation</a:t>
            </a:r>
            <a:endParaRPr lang="en-US" sz="24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8600"/>
            <a:ext cx="7772400" cy="1470025"/>
          </a:xfrm>
        </p:spPr>
        <p:txBody>
          <a:bodyPr/>
          <a:lstStyle/>
          <a:p>
            <a:r>
              <a:rPr lang="en-US" sz="4000" b="1" dirty="0" smtClean="0">
                <a:latin typeface="Palatino Linotype" pitchFamily="18" charset="0"/>
              </a:rPr>
              <a:t>Facts &amp; Fictions of credit scores</a:t>
            </a:r>
            <a:endParaRPr lang="en-US" sz="4000" b="1" dirty="0">
              <a:latin typeface="Palatino Linotyp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990600"/>
            <a:ext cx="906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700" b="1" dirty="0" smtClean="0">
                <a:solidFill>
                  <a:srgbClr val="FF0000"/>
                </a:solidFill>
                <a:latin typeface="Palatino Linotype" pitchFamily="18" charset="0"/>
              </a:rPr>
              <a:t>Fiction</a:t>
            </a:r>
            <a:r>
              <a:rPr lang="en-US" sz="2700" b="1" dirty="0" smtClean="0">
                <a:latin typeface="Palatino Linotype" pitchFamily="18" charset="0"/>
              </a:rPr>
              <a:t> – </a:t>
            </a:r>
            <a:r>
              <a:rPr lang="en-US" sz="2700" b="1" dirty="0">
                <a:latin typeface="Palatino Linotype" pitchFamily="18" charset="0"/>
              </a:rPr>
              <a:t>M</a:t>
            </a:r>
            <a:r>
              <a:rPr lang="en-US" sz="2700" b="1" dirty="0" smtClean="0">
                <a:latin typeface="Palatino Linotype" pitchFamily="18" charset="0"/>
              </a:rPr>
              <a:t>ore money you make, better your credit score will fare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700" b="1" dirty="0">
                <a:solidFill>
                  <a:srgbClr val="00B050"/>
                </a:solidFill>
                <a:latin typeface="Palatino Linotype" pitchFamily="18" charset="0"/>
              </a:rPr>
              <a:t> </a:t>
            </a:r>
            <a:r>
              <a:rPr lang="en-US" sz="2700" b="1" dirty="0" smtClean="0">
                <a:solidFill>
                  <a:srgbClr val="00B050"/>
                </a:solidFill>
                <a:latin typeface="Palatino Linotype" pitchFamily="18" charset="0"/>
              </a:rPr>
              <a:t>Fact</a:t>
            </a:r>
            <a:r>
              <a:rPr lang="en-US" sz="2700" dirty="0" smtClean="0">
                <a:latin typeface="Palatino Linotype" pitchFamily="18" charset="0"/>
              </a:rPr>
              <a:t>: Income has nothing to do with credit </a:t>
            </a:r>
            <a:r>
              <a:rPr lang="en-US" sz="2700" dirty="0" smtClean="0">
                <a:latin typeface="Palatino Linotype" pitchFamily="18" charset="0"/>
              </a:rPr>
              <a:t>score. It’s not even reported to the credit bureau.</a:t>
            </a:r>
            <a:endParaRPr lang="en-US" sz="2700" dirty="0" smtClean="0">
              <a:latin typeface="Palatino Linotype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700" dirty="0" smtClean="0"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700" b="1" dirty="0" smtClean="0">
                <a:solidFill>
                  <a:srgbClr val="FF0000"/>
                </a:solidFill>
                <a:latin typeface="Palatino Linotype" pitchFamily="18" charset="0"/>
              </a:rPr>
              <a:t>Fiction</a:t>
            </a:r>
            <a:r>
              <a:rPr lang="en-US" sz="2700" b="1" dirty="0" smtClean="0">
                <a:latin typeface="Palatino Linotype" pitchFamily="18" charset="0"/>
              </a:rPr>
              <a:t> – Credit bureaus never make mistakes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700" b="1" dirty="0">
                <a:solidFill>
                  <a:srgbClr val="00B050"/>
                </a:solidFill>
                <a:latin typeface="Palatino Linotype" pitchFamily="18" charset="0"/>
              </a:rPr>
              <a:t> </a:t>
            </a:r>
            <a:r>
              <a:rPr lang="en-US" sz="2700" b="1" dirty="0" smtClean="0">
                <a:solidFill>
                  <a:srgbClr val="00B050"/>
                </a:solidFill>
                <a:latin typeface="Palatino Linotype" pitchFamily="18" charset="0"/>
              </a:rPr>
              <a:t>Fact</a:t>
            </a:r>
            <a:r>
              <a:rPr lang="en-US" sz="2700" dirty="0" smtClean="0">
                <a:latin typeface="Palatino Linotype" pitchFamily="18" charset="0"/>
              </a:rPr>
              <a:t>: Nearly 8 in 10 credit reports contain a serious error or some sort of </a:t>
            </a:r>
            <a:r>
              <a:rPr lang="en-US" sz="2700" dirty="0" smtClean="0">
                <a:latin typeface="Palatino Linotype" pitchFamily="18" charset="0"/>
              </a:rPr>
              <a:t>mistake, according to a survey by the US Public Interest Research Group.</a:t>
            </a:r>
            <a:endParaRPr lang="en-US" sz="2700" dirty="0" smtClean="0">
              <a:latin typeface="Palatino Linotype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700" dirty="0" smtClean="0"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700" b="1" dirty="0" smtClean="0">
                <a:solidFill>
                  <a:srgbClr val="FF0000"/>
                </a:solidFill>
                <a:latin typeface="Palatino Linotype" pitchFamily="18" charset="0"/>
              </a:rPr>
              <a:t>Fiction</a:t>
            </a:r>
            <a:r>
              <a:rPr lang="en-US" sz="2700" b="1" dirty="0" smtClean="0">
                <a:latin typeface="Palatino Linotype" pitchFamily="18" charset="0"/>
              </a:rPr>
              <a:t> – Practicing a cash-only policy will help your credit score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700" b="1" dirty="0">
                <a:solidFill>
                  <a:srgbClr val="00B050"/>
                </a:solidFill>
                <a:latin typeface="Palatino Linotype" pitchFamily="18" charset="0"/>
              </a:rPr>
              <a:t> </a:t>
            </a:r>
            <a:r>
              <a:rPr lang="en-US" sz="2700" b="1" dirty="0" smtClean="0">
                <a:solidFill>
                  <a:srgbClr val="00B050"/>
                </a:solidFill>
                <a:latin typeface="Palatino Linotype" pitchFamily="18" charset="0"/>
              </a:rPr>
              <a:t>Fact</a:t>
            </a:r>
            <a:r>
              <a:rPr lang="en-US" sz="2700" dirty="0" smtClean="0">
                <a:latin typeface="Palatino Linotype" pitchFamily="18" charset="0"/>
              </a:rPr>
              <a:t>: Having good credit is a function of having credit available to you and using it </a:t>
            </a:r>
            <a:r>
              <a:rPr lang="en-US" sz="2700" dirty="0" smtClean="0">
                <a:latin typeface="Palatino Linotype" pitchFamily="18" charset="0"/>
              </a:rPr>
              <a:t>responsibly.</a:t>
            </a:r>
            <a:endParaRPr lang="en-US" sz="2700" dirty="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5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7620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Agenda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What is a credit score?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The Data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Distributions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Correlation of variables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Creation of Models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Evaluation of Models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Facts and Fictions of Credit Scores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What is a credit score?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itchFamily="18" charset="0"/>
              </a:rPr>
              <a:t> A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 number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Connection between the lender and the borrower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Predicts how likely the borrower is, to pay off a loan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Higher the score, more the chances of receiving beneficial terms for loans and credits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The Data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1000 observations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20 independent variables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1 dependent variable ‘credit’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 0 – bad credit, 1- good credit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Distributions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1289713"/>
            <a:ext cx="4038600" cy="4653887"/>
          </a:xfrm>
        </p:spPr>
        <p:txBody>
          <a:bodyPr>
            <a:noAutofit/>
          </a:bodyPr>
          <a:lstStyle/>
          <a:p>
            <a:pPr algn="l"/>
            <a:r>
              <a:rPr lang="en-US" sz="2600" b="1" u="sng" dirty="0" smtClean="0">
                <a:solidFill>
                  <a:schemeClr val="tx1"/>
                </a:solidFill>
                <a:latin typeface="Palatino Linotype" pitchFamily="18" charset="0"/>
              </a:rPr>
              <a:t>Boxplot – credit duration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Palatino Linotype" pitchFamily="18" charset="0"/>
              </a:rPr>
              <a:t>For all credits </a:t>
            </a: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– median credit duration is 18 months (approx.)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Palatino Linotype" pitchFamily="18" charset="0"/>
              </a:rPr>
              <a:t>For bad credits </a:t>
            </a: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– median duration of credit is about 21 months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Palatino Linotype" pitchFamily="18" charset="0"/>
              </a:rPr>
              <a:t>For good credits </a:t>
            </a: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– median duration of credit is less than that for the bad ones</a:t>
            </a:r>
            <a:endParaRPr lang="en-US" sz="24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" y="1289713"/>
            <a:ext cx="4781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86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Distributions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1289713"/>
            <a:ext cx="4038600" cy="4653887"/>
          </a:xfrm>
        </p:spPr>
        <p:txBody>
          <a:bodyPr>
            <a:noAutofit/>
          </a:bodyPr>
          <a:lstStyle/>
          <a:p>
            <a:pPr algn="l"/>
            <a:r>
              <a:rPr lang="en-US" sz="3600" b="1" u="sng" dirty="0" smtClean="0">
                <a:solidFill>
                  <a:schemeClr val="tx1"/>
                </a:solidFill>
                <a:latin typeface="Palatino Linotype" pitchFamily="18" charset="0"/>
              </a:rPr>
              <a:t>Boxplot – Age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Younger applicants are more likely to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default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Impulsive nature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Not yet settled in life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Less financial responsibilities towards family</a:t>
            </a:r>
            <a:endParaRPr lang="en-US" sz="2000" dirty="0" smtClean="0">
              <a:solidFill>
                <a:schemeClr val="tx1"/>
              </a:solidFill>
              <a:latin typeface="Palatino Linotyp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457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86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Distributions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1289713"/>
            <a:ext cx="4038600" cy="4653887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Palatino Linotype" pitchFamily="18" charset="0"/>
              </a:rPr>
              <a:t>Boxplot – Credit amount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High variance in credit amount for bad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credit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Might not be significant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Very small margin towards borrowing of the loan amount</a:t>
            </a:r>
            <a:endParaRPr lang="en-US" sz="2400" dirty="0" smtClean="0">
              <a:solidFill>
                <a:schemeClr val="tx1"/>
              </a:solidFill>
              <a:latin typeface="Palatino Linotyp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4876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86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Distributions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1289713"/>
            <a:ext cx="3505200" cy="4653887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Palatino Linotype" pitchFamily="18" charset="0"/>
              </a:rPr>
              <a:t>Histogram - Age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About 30 years of age is when the default rate tapers </a:t>
            </a: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off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Ideal age for being settled in life</a:t>
            </a:r>
            <a:endParaRPr lang="en-US" sz="20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Higher the age (till an extent), lesser the chances of </a:t>
            </a: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default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More responsible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Steady job</a:t>
            </a:r>
            <a:endParaRPr lang="en-US" sz="2000" dirty="0" smtClean="0">
              <a:solidFill>
                <a:schemeClr val="tx1"/>
              </a:solidFill>
              <a:latin typeface="Palatino Linotyp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" y="886242"/>
            <a:ext cx="5486400" cy="59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86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Distributions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1289713"/>
            <a:ext cx="3505200" cy="4653887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Palatino Linotype" pitchFamily="18" charset="0"/>
              </a:rPr>
              <a:t>Histogram – Credit amount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Palatino Linotype" pitchFamily="18" charset="0"/>
              </a:rPr>
              <a:t>The likely amount of credit for a low default rate is about 2200 </a:t>
            </a:r>
            <a:r>
              <a:rPr lang="en-US" sz="2200" dirty="0" smtClean="0">
                <a:solidFill>
                  <a:schemeClr val="tx1"/>
                </a:solidFill>
                <a:latin typeface="Palatino Linotype" pitchFamily="18" charset="0"/>
              </a:rPr>
              <a:t>DM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Borrower has a very small margin towards borrowing the loan amount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Too high an amount – may not be able to repay back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Too low an amount – loan may not be necessary</a:t>
            </a:r>
            <a:endParaRPr lang="en-US" sz="2000" dirty="0" smtClean="0">
              <a:solidFill>
                <a:schemeClr val="tx1"/>
              </a:solidFill>
              <a:latin typeface="Palatino Linotyp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539462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508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Credit scoring for loans with Rattle and R</vt:lpstr>
      <vt:lpstr>Agenda</vt:lpstr>
      <vt:lpstr>What is a credit score?</vt:lpstr>
      <vt:lpstr>The Data</vt:lpstr>
      <vt:lpstr>Distributions</vt:lpstr>
      <vt:lpstr>Distributions</vt:lpstr>
      <vt:lpstr>Distributions</vt:lpstr>
      <vt:lpstr>Distributions</vt:lpstr>
      <vt:lpstr>Distributions</vt:lpstr>
      <vt:lpstr>Correlation of variables</vt:lpstr>
      <vt:lpstr>Creation of Models</vt:lpstr>
      <vt:lpstr>Evaluation of Models</vt:lpstr>
      <vt:lpstr>Evaluation of Models</vt:lpstr>
      <vt:lpstr>Facts &amp; Fictions of credit scores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credit score?</dc:title>
  <dc:creator>Ayan Das</dc:creator>
  <cp:lastModifiedBy>Ayan Das</cp:lastModifiedBy>
  <cp:revision>19</cp:revision>
  <dcterms:created xsi:type="dcterms:W3CDTF">2013-10-31T03:54:21Z</dcterms:created>
  <dcterms:modified xsi:type="dcterms:W3CDTF">2013-11-15T06:28:06Z</dcterms:modified>
</cp:coreProperties>
</file>