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20.05.2018</a:t>
            </a:fld>
            <a:endParaRPr lang="ru-RU" dirty="0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20.05.2018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20.05.2018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20.05.2018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20.05.2018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20.05.2018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20.05.2018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20.05.2018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20.05.2018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20.05.2018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20.05.2018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20.05.2018</a:t>
            </a:fld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Летюка Владислав </a:t>
            </a:r>
            <a:r>
              <a:rPr lang="uk-UA" dirty="0" smtClean="0"/>
              <a:t>Викторович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Тренеры</a:t>
            </a:r>
            <a:r>
              <a:rPr lang="en-US" dirty="0" smtClean="0"/>
              <a:t>:</a:t>
            </a:r>
            <a:r>
              <a:rPr lang="ru-RU" dirty="0" smtClean="0"/>
              <a:t> Максим Верес, Александр Галк</a:t>
            </a:r>
            <a:r>
              <a:rPr lang="uk-UA" dirty="0" smtClean="0"/>
              <a:t>ин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122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Вар</a:t>
            </a:r>
            <a:r>
              <a:rPr lang="ru-RU" dirty="0" smtClean="0"/>
              <a:t>иант 13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Система </a:t>
            </a:r>
            <a:r>
              <a:rPr lang="ru-RU" b="1" dirty="0"/>
              <a:t>Банковские платежи</a:t>
            </a:r>
            <a:r>
              <a:rPr lang="ru-RU" dirty="0"/>
              <a:t>. </a:t>
            </a:r>
            <a:r>
              <a:rPr lang="ru-RU" b="1" dirty="0"/>
              <a:t>Пользователь</a:t>
            </a:r>
            <a:r>
              <a:rPr lang="ru-RU" dirty="0"/>
              <a:t> может иметь один или несколько банковских </a:t>
            </a:r>
            <a:r>
              <a:rPr lang="ru-RU" b="1" dirty="0"/>
              <a:t>Счетов</a:t>
            </a:r>
            <a:r>
              <a:rPr lang="ru-RU" dirty="0"/>
              <a:t> (депозитные, кредитные). Доступ к своему </a:t>
            </a:r>
            <a:r>
              <a:rPr lang="ru-RU" b="1" dirty="0"/>
              <a:t>Счету</a:t>
            </a:r>
            <a:r>
              <a:rPr lang="ru-RU" dirty="0"/>
              <a:t> можно получить после введения логина и пароля. </a:t>
            </a:r>
            <a:r>
              <a:rPr lang="ru-RU" b="1" dirty="0"/>
              <a:t>Пользователь</a:t>
            </a:r>
            <a:r>
              <a:rPr lang="ru-RU" dirty="0"/>
              <a:t> может делать банковские переводы, оплачивать счета, выводить на экран общую информацию (баланса счета, последних операциях, срок действия). Для </a:t>
            </a:r>
            <a:r>
              <a:rPr lang="ru-RU" b="1" dirty="0"/>
              <a:t>Кредитных</a:t>
            </a:r>
            <a:r>
              <a:rPr lang="ru-RU" dirty="0"/>
              <a:t> </a:t>
            </a:r>
            <a:r>
              <a:rPr lang="ru-RU" b="1" dirty="0"/>
              <a:t>Счетов</a:t>
            </a:r>
            <a:r>
              <a:rPr lang="ru-RU" dirty="0"/>
              <a:t> также доступна информация по кредитном лимите, текущей задолженности, сумме начисленных процентов, кредитной ставкой. Для </a:t>
            </a:r>
            <a:r>
              <a:rPr lang="ru-RU" b="1" dirty="0"/>
              <a:t>Депозитных</a:t>
            </a:r>
            <a:r>
              <a:rPr lang="ru-RU" dirty="0"/>
              <a:t> </a:t>
            </a:r>
            <a:r>
              <a:rPr lang="ru-RU" b="1" dirty="0"/>
              <a:t>счетов</a:t>
            </a:r>
            <a:r>
              <a:rPr lang="ru-RU" dirty="0"/>
              <a:t> - сумма депозита, ставка, история пополнения. </a:t>
            </a:r>
            <a:r>
              <a:rPr lang="ru-RU" b="1" dirty="0"/>
              <a:t>Пользователь</a:t>
            </a:r>
            <a:r>
              <a:rPr lang="ru-RU" dirty="0"/>
              <a:t> может подать запрос на открытие кредитного счета, если таковой отсутствует. </a:t>
            </a:r>
            <a:r>
              <a:rPr lang="ru-RU" b="1" dirty="0"/>
              <a:t>Администратор</a:t>
            </a:r>
            <a:r>
              <a:rPr lang="ru-RU" dirty="0"/>
              <a:t> подтверждает открытие счета с учетом размера депозита и срока действия.</a:t>
            </a:r>
          </a:p>
        </p:txBody>
      </p:sp>
    </p:spTree>
    <p:extLst>
      <p:ext uri="{BB962C8B-B14F-4D97-AF65-F5344CB8AC3E}">
        <p14:creationId xmlns:p14="http://schemas.microsoft.com/office/powerpoint/2010/main" val="23022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rPr lang="ru-RU" dirty="0" smtClean="0"/>
              <a:t>На </a:t>
            </a:r>
            <a:r>
              <a:rPr lang="ru-RU" dirty="0"/>
              <a:t>основе сущностей предметной области создать </a:t>
            </a:r>
            <a:r>
              <a:rPr lang="ru-RU" b="1" dirty="0"/>
              <a:t>классы</a:t>
            </a:r>
            <a:r>
              <a:rPr lang="ru-RU" dirty="0"/>
              <a:t> их описывающие.</a:t>
            </a:r>
          </a:p>
          <a:p>
            <a:pPr lvl="0"/>
            <a:r>
              <a:rPr lang="ru-RU" b="1" dirty="0"/>
              <a:t>Классы</a:t>
            </a:r>
            <a:r>
              <a:rPr lang="ru-RU" dirty="0"/>
              <a:t> и </a:t>
            </a:r>
            <a:r>
              <a:rPr lang="ru-RU" b="1" dirty="0"/>
              <a:t>методы</a:t>
            </a:r>
            <a:r>
              <a:rPr lang="ru-RU" dirty="0"/>
              <a:t> должны иметь отражающую их функциональность названия и должны быть грамотно структурированы по пакетам</a:t>
            </a:r>
          </a:p>
          <a:p>
            <a:pPr lvl="0"/>
            <a:r>
              <a:rPr lang="ru-RU" dirty="0"/>
              <a:t>Информацию о предметной области хранить в </a:t>
            </a:r>
            <a:r>
              <a:rPr lang="ru-RU" b="1" dirty="0"/>
              <a:t>БД</a:t>
            </a:r>
            <a:r>
              <a:rPr lang="ru-RU" dirty="0"/>
              <a:t>, для доступа использовать </a:t>
            </a:r>
            <a:r>
              <a:rPr lang="ru-RU" b="1" dirty="0"/>
              <a:t>API</a:t>
            </a:r>
            <a:r>
              <a:rPr lang="ru-RU" dirty="0"/>
              <a:t> </a:t>
            </a:r>
            <a:r>
              <a:rPr lang="ru-RU" b="1" dirty="0"/>
              <a:t>JDBC</a:t>
            </a:r>
            <a:r>
              <a:rPr lang="ru-RU" dirty="0"/>
              <a:t> с использованием пула соединений, стандартного или разработанного самостоятельно. В качестве </a:t>
            </a:r>
            <a:r>
              <a:rPr lang="ru-RU" b="1" dirty="0"/>
              <a:t>СУБД</a:t>
            </a:r>
            <a:r>
              <a:rPr lang="ru-RU" dirty="0"/>
              <a:t> рекомендуется </a:t>
            </a:r>
            <a:r>
              <a:rPr lang="ru-RU" b="1" dirty="0"/>
              <a:t>MySQL</a:t>
            </a:r>
            <a:r>
              <a:rPr lang="ru-RU" dirty="0"/>
              <a:t>. </a:t>
            </a:r>
          </a:p>
          <a:p>
            <a:pPr lvl="0"/>
            <a:r>
              <a:rPr lang="ru-RU" b="1" dirty="0"/>
              <a:t>Приложение</a:t>
            </a:r>
            <a:r>
              <a:rPr lang="ru-RU" dirty="0"/>
              <a:t> должно поддерживать работу с </a:t>
            </a:r>
            <a:r>
              <a:rPr lang="ru-RU" b="1" dirty="0"/>
              <a:t>кириллицей</a:t>
            </a:r>
            <a:r>
              <a:rPr lang="ru-RU" dirty="0"/>
              <a:t> (быть многоязычной), в том числе и при хранении информации в </a:t>
            </a:r>
            <a:r>
              <a:rPr lang="ru-RU" b="1" dirty="0"/>
              <a:t>БД</a:t>
            </a:r>
            <a:r>
              <a:rPr lang="ru-RU" dirty="0"/>
              <a:t>.</a:t>
            </a:r>
          </a:p>
          <a:p>
            <a:pPr lvl="0"/>
            <a:r>
              <a:rPr lang="ru-RU" dirty="0"/>
              <a:t>Код должен быть </a:t>
            </a:r>
            <a:r>
              <a:rPr lang="ru-RU" b="1" dirty="0"/>
              <a:t>документирован</a:t>
            </a:r>
            <a:r>
              <a:rPr lang="ru-RU" dirty="0"/>
              <a:t>.</a:t>
            </a:r>
          </a:p>
          <a:p>
            <a:pPr lvl="0"/>
            <a:r>
              <a:rPr lang="ru-RU" dirty="0"/>
              <a:t>Приложение должно быть покрыто </a:t>
            </a:r>
            <a:r>
              <a:rPr lang="ru-RU" b="1" dirty="0"/>
              <a:t>Юнит</a:t>
            </a:r>
            <a:r>
              <a:rPr lang="ru-RU" dirty="0"/>
              <a:t>-</a:t>
            </a:r>
            <a:r>
              <a:rPr lang="ru-RU" b="1" dirty="0"/>
              <a:t>тестами</a:t>
            </a:r>
            <a:endParaRPr lang="ru-RU" dirty="0"/>
          </a:p>
          <a:p>
            <a:pPr lvl="0"/>
            <a:r>
              <a:rPr lang="ru-RU" dirty="0"/>
              <a:t>При разработке бизнес логики использовать </a:t>
            </a:r>
            <a:r>
              <a:rPr lang="ru-RU" b="1" dirty="0"/>
              <a:t>сессии</a:t>
            </a:r>
            <a:r>
              <a:rPr lang="ru-RU" dirty="0"/>
              <a:t> и </a:t>
            </a:r>
            <a:r>
              <a:rPr lang="ru-RU" b="1" dirty="0"/>
              <a:t>фильтры</a:t>
            </a:r>
            <a:r>
              <a:rPr lang="ru-RU" dirty="0"/>
              <a:t>, и </a:t>
            </a:r>
            <a:r>
              <a:rPr lang="ru-RU" b="1" dirty="0"/>
              <a:t>события</a:t>
            </a:r>
            <a:r>
              <a:rPr lang="ru-RU" dirty="0"/>
              <a:t> в системе обрабатывать с помощью </a:t>
            </a:r>
            <a:r>
              <a:rPr lang="ru-RU" b="1" dirty="0"/>
              <a:t>Log4j</a:t>
            </a:r>
            <a:r>
              <a:rPr lang="ru-RU" dirty="0"/>
              <a:t>.</a:t>
            </a:r>
          </a:p>
          <a:p>
            <a:pPr lvl="0"/>
            <a:r>
              <a:rPr lang="ru-RU" dirty="0"/>
              <a:t>В приложении необходимо реализовать </a:t>
            </a:r>
            <a:r>
              <a:rPr lang="en-US" b="1" dirty="0"/>
              <a:t>Pagination</a:t>
            </a:r>
            <a:r>
              <a:rPr lang="ru-RU" dirty="0"/>
              <a:t>, </a:t>
            </a:r>
            <a:r>
              <a:rPr lang="en-US" b="1" dirty="0"/>
              <a:t>Transaction</a:t>
            </a:r>
            <a:r>
              <a:rPr lang="ru-RU" dirty="0"/>
              <a:t> в зависимости от Вашего проекта</a:t>
            </a:r>
          </a:p>
          <a:p>
            <a:pPr lvl="0"/>
            <a:r>
              <a:rPr lang="ru-RU" dirty="0"/>
              <a:t>Используя </a:t>
            </a:r>
            <a:r>
              <a:rPr lang="ru-RU" b="1" dirty="0"/>
              <a:t>сервлеты</a:t>
            </a:r>
            <a:r>
              <a:rPr lang="ru-RU" dirty="0"/>
              <a:t> и </a:t>
            </a:r>
            <a:r>
              <a:rPr lang="ru-RU" b="1" dirty="0"/>
              <a:t>JSP</a:t>
            </a:r>
            <a:r>
              <a:rPr lang="ru-RU" dirty="0"/>
              <a:t>, реализовать функциональности, предложенные в постановке конкретной задачи.</a:t>
            </a:r>
          </a:p>
          <a:p>
            <a:pPr lvl="0"/>
            <a:r>
              <a:rPr lang="ru-RU" dirty="0"/>
              <a:t>. В страницах </a:t>
            </a:r>
            <a:r>
              <a:rPr lang="ru-RU" b="1" dirty="0"/>
              <a:t>JSP</a:t>
            </a:r>
            <a:r>
              <a:rPr lang="ru-RU" dirty="0"/>
              <a:t> применять библиотеку </a:t>
            </a:r>
            <a:r>
              <a:rPr lang="ru-RU" b="1" dirty="0"/>
              <a:t>JSTL</a:t>
            </a:r>
            <a:endParaRPr lang="ru-RU" dirty="0"/>
          </a:p>
          <a:p>
            <a:pPr lvl="0"/>
            <a:r>
              <a:rPr lang="ru-RU" dirty="0"/>
              <a:t>. Приложение должно корректно реагировать на ошибки и исключения разного рода (</a:t>
            </a:r>
            <a:r>
              <a:rPr lang="ru-RU" u="sng" dirty="0"/>
              <a:t>Пользователь</a:t>
            </a:r>
            <a:r>
              <a:rPr lang="ru-RU" dirty="0"/>
              <a:t> никогда не должен видеть </a:t>
            </a:r>
            <a:r>
              <a:rPr lang="ru-RU" b="1" dirty="0"/>
              <a:t>stack</a:t>
            </a:r>
            <a:r>
              <a:rPr lang="ru-RU" dirty="0"/>
              <a:t>-</a:t>
            </a:r>
            <a:r>
              <a:rPr lang="ru-RU" b="1" dirty="0"/>
              <a:t>trace</a:t>
            </a:r>
            <a:r>
              <a:rPr lang="ru-RU" dirty="0"/>
              <a:t> на стороне </a:t>
            </a:r>
            <a:r>
              <a:rPr lang="ru-RU" b="1" dirty="0"/>
              <a:t>front</a:t>
            </a:r>
            <a:r>
              <a:rPr lang="ru-RU" dirty="0"/>
              <a:t>-</a:t>
            </a:r>
            <a:r>
              <a:rPr lang="ru-RU" b="1" dirty="0"/>
              <a:t>end</a:t>
            </a:r>
            <a:r>
              <a:rPr lang="ru-RU" dirty="0"/>
              <a:t>).</a:t>
            </a:r>
          </a:p>
          <a:p>
            <a:r>
              <a:rPr lang="ru-RU" dirty="0"/>
              <a:t>. В приложении должна быть реализована система </a:t>
            </a:r>
            <a:r>
              <a:rPr lang="ru-RU" b="1" dirty="0"/>
              <a:t>Авторизации</a:t>
            </a:r>
            <a:r>
              <a:rPr lang="ru-RU" dirty="0"/>
              <a:t> и </a:t>
            </a:r>
            <a:r>
              <a:rPr lang="ru-RU" b="1" dirty="0"/>
              <a:t>Аутентификации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047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проекта</a:t>
            </a:r>
            <a:endParaRPr lang="ru-RU" dirty="0"/>
          </a:p>
        </p:txBody>
      </p:sp>
      <p:sp>
        <p:nvSpPr>
          <p:cNvPr id="4" name="Блок-схема: процесс 3"/>
          <p:cNvSpPr/>
          <p:nvPr/>
        </p:nvSpPr>
        <p:spPr>
          <a:xfrm>
            <a:off x="4473348" y="4059978"/>
            <a:ext cx="1439383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 controller</a:t>
            </a:r>
            <a:endParaRPr lang="ru-RU" dirty="0" smtClean="0"/>
          </a:p>
        </p:txBody>
      </p:sp>
      <p:sp>
        <p:nvSpPr>
          <p:cNvPr id="6" name="Блок-схема: процесс 5"/>
          <p:cNvSpPr/>
          <p:nvPr/>
        </p:nvSpPr>
        <p:spPr>
          <a:xfrm>
            <a:off x="6588224" y="4058647"/>
            <a:ext cx="1728192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Controllers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681307" y="5931278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Views (jsp)</a:t>
            </a:r>
          </a:p>
        </p:txBody>
      </p:sp>
      <p:sp>
        <p:nvSpPr>
          <p:cNvPr id="8" name="Блок-схема: процесс 7"/>
          <p:cNvSpPr/>
          <p:nvPr/>
        </p:nvSpPr>
        <p:spPr>
          <a:xfrm>
            <a:off x="1475656" y="2560462"/>
            <a:ext cx="1728192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  <a:endParaRPr lang="ru-RU" dirty="0"/>
          </a:p>
        </p:txBody>
      </p:sp>
      <p:sp>
        <p:nvSpPr>
          <p:cNvPr id="9" name="Блок-схема: процесс 8"/>
          <p:cNvSpPr/>
          <p:nvPr/>
        </p:nvSpPr>
        <p:spPr>
          <a:xfrm>
            <a:off x="4566803" y="2560461"/>
            <a:ext cx="1728192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</a:t>
            </a:r>
            <a:endParaRPr lang="ru-RU" dirty="0"/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3064252" y="5035462"/>
            <a:ext cx="1368152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Filters</a:t>
            </a:r>
            <a:endParaRPr lang="ru-RU" dirty="0"/>
          </a:p>
        </p:txBody>
      </p:sp>
      <p:cxnSp>
        <p:nvCxnSpPr>
          <p:cNvPr id="29" name="Прямая со стрелкой 28"/>
          <p:cNvCxnSpPr>
            <a:stCxn id="4" idx="3"/>
            <a:endCxn id="6" idx="1"/>
          </p:cNvCxnSpPr>
          <p:nvPr/>
        </p:nvCxnSpPr>
        <p:spPr>
          <a:xfrm flipV="1">
            <a:off x="5912731" y="4382683"/>
            <a:ext cx="675493" cy="1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Блок-схема: процесс 33"/>
          <p:cNvSpPr/>
          <p:nvPr/>
        </p:nvSpPr>
        <p:spPr>
          <a:xfrm>
            <a:off x="1144201" y="5683534"/>
            <a:ext cx="1568053" cy="6840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Browser</a:t>
            </a:r>
            <a:endParaRPr lang="ru-RU" dirty="0"/>
          </a:p>
        </p:txBody>
      </p:sp>
      <p:sp>
        <p:nvSpPr>
          <p:cNvPr id="112" name="Блок-схема: процесс 111"/>
          <p:cNvSpPr/>
          <p:nvPr/>
        </p:nvSpPr>
        <p:spPr>
          <a:xfrm>
            <a:off x="6660232" y="2560460"/>
            <a:ext cx="1656184" cy="6480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ru-RU" dirty="0"/>
          </a:p>
        </p:txBody>
      </p:sp>
      <p:cxnSp>
        <p:nvCxnSpPr>
          <p:cNvPr id="120" name="Соединительная линия уступом 119"/>
          <p:cNvCxnSpPr>
            <a:stCxn id="8" idx="1"/>
            <a:endCxn id="6" idx="0"/>
          </p:cNvCxnSpPr>
          <p:nvPr/>
        </p:nvCxnSpPr>
        <p:spPr>
          <a:xfrm rot="10800000" flipH="1" flipV="1">
            <a:off x="1475656" y="2884497"/>
            <a:ext cx="5976664" cy="1174149"/>
          </a:xfrm>
          <a:prstGeom prst="bentConnector4">
            <a:avLst>
              <a:gd name="adj1" fmla="val -3825"/>
              <a:gd name="adj2" fmla="val 63799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Овал 117"/>
          <p:cNvSpPr/>
          <p:nvPr/>
        </p:nvSpPr>
        <p:spPr>
          <a:xfrm>
            <a:off x="2339752" y="3356992"/>
            <a:ext cx="1291475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</a:p>
        </p:txBody>
      </p:sp>
      <p:sp>
        <p:nvSpPr>
          <p:cNvPr id="121" name="Овал 120"/>
          <p:cNvSpPr/>
          <p:nvPr/>
        </p:nvSpPr>
        <p:spPr>
          <a:xfrm>
            <a:off x="6806582" y="5256203"/>
            <a:ext cx="1291475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</a:p>
        </p:txBody>
      </p:sp>
      <p:sp>
        <p:nvSpPr>
          <p:cNvPr id="122" name="Блок-схема: процесс 121"/>
          <p:cNvSpPr/>
          <p:nvPr/>
        </p:nvSpPr>
        <p:spPr>
          <a:xfrm>
            <a:off x="1475654" y="1484784"/>
            <a:ext cx="1728192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</a:t>
            </a:r>
          </a:p>
        </p:txBody>
      </p:sp>
      <p:cxnSp>
        <p:nvCxnSpPr>
          <p:cNvPr id="124" name="Соединительная линия уступом 123"/>
          <p:cNvCxnSpPr>
            <a:stCxn id="8" idx="0"/>
            <a:endCxn id="122" idx="2"/>
          </p:cNvCxnSpPr>
          <p:nvPr/>
        </p:nvCxnSpPr>
        <p:spPr>
          <a:xfrm rot="16200000" flipV="1">
            <a:off x="2125948" y="2346658"/>
            <a:ext cx="427606" cy="2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Соединительная линия уступом 127"/>
          <p:cNvCxnSpPr>
            <a:stCxn id="8" idx="3"/>
            <a:endCxn id="9" idx="1"/>
          </p:cNvCxnSpPr>
          <p:nvPr/>
        </p:nvCxnSpPr>
        <p:spPr>
          <a:xfrm flipV="1">
            <a:off x="3203848" y="2884497"/>
            <a:ext cx="1362955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Соединительная линия уступом 129"/>
          <p:cNvCxnSpPr>
            <a:stCxn id="9" idx="3"/>
            <a:endCxn id="112" idx="1"/>
          </p:cNvCxnSpPr>
          <p:nvPr/>
        </p:nvCxnSpPr>
        <p:spPr>
          <a:xfrm flipV="1">
            <a:off x="6294995" y="2884496"/>
            <a:ext cx="365237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Соединительная линия уступом 137"/>
          <p:cNvCxnSpPr>
            <a:stCxn id="34" idx="0"/>
            <a:endCxn id="10" idx="1"/>
          </p:cNvCxnSpPr>
          <p:nvPr/>
        </p:nvCxnSpPr>
        <p:spPr>
          <a:xfrm rot="5400000" flipH="1" flipV="1">
            <a:off x="2334222" y="4953504"/>
            <a:ext cx="324036" cy="113602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Соединительная линия уступом 175"/>
          <p:cNvCxnSpPr>
            <a:stCxn id="10" idx="0"/>
            <a:endCxn id="4" idx="1"/>
          </p:cNvCxnSpPr>
          <p:nvPr/>
        </p:nvCxnSpPr>
        <p:spPr>
          <a:xfrm rot="5400000" flipH="1" flipV="1">
            <a:off x="3785114" y="4347228"/>
            <a:ext cx="651448" cy="7250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Соединительная линия уступом 177"/>
          <p:cNvCxnSpPr>
            <a:stCxn id="10" idx="2"/>
            <a:endCxn id="7" idx="1"/>
          </p:cNvCxnSpPr>
          <p:nvPr/>
        </p:nvCxnSpPr>
        <p:spPr>
          <a:xfrm rot="16200000" flipH="1">
            <a:off x="3946929" y="5484932"/>
            <a:ext cx="535776" cy="93297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Соединительная линия уступом 191"/>
          <p:cNvCxnSpPr>
            <a:stCxn id="6" idx="2"/>
            <a:endCxn id="7" idx="3"/>
          </p:cNvCxnSpPr>
          <p:nvPr/>
        </p:nvCxnSpPr>
        <p:spPr>
          <a:xfrm rot="5400000">
            <a:off x="6174615" y="4941604"/>
            <a:ext cx="1512591" cy="104282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Соединительная линия уступом 4"/>
          <p:cNvCxnSpPr>
            <a:stCxn id="122" idx="3"/>
            <a:endCxn id="9" idx="0"/>
          </p:cNvCxnSpPr>
          <p:nvPr/>
        </p:nvCxnSpPr>
        <p:spPr>
          <a:xfrm>
            <a:off x="3203846" y="1808820"/>
            <a:ext cx="2227053" cy="751641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24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базы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857402"/>
            <a:ext cx="7499350" cy="3981396"/>
          </a:xfrm>
        </p:spPr>
      </p:pic>
    </p:spTree>
    <p:extLst>
      <p:ext uri="{BB962C8B-B14F-4D97-AF65-F5344CB8AC3E}">
        <p14:creationId xmlns:p14="http://schemas.microsoft.com/office/powerpoint/2010/main" val="189006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110</TotalTime>
  <Words>315</Words>
  <Application>Microsoft Office PowerPoint</Application>
  <PresentationFormat>Экран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Солнцестояние</vt:lpstr>
      <vt:lpstr>Летюка Владислав Викторович</vt:lpstr>
      <vt:lpstr>Вариант 13</vt:lpstr>
      <vt:lpstr>Общие требования</vt:lpstr>
      <vt:lpstr>Архитектура проекта</vt:lpstr>
      <vt:lpstr>Модель базы данных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Летюка Владислав Вікторович</dc:title>
  <dc:creator>hp</dc:creator>
  <cp:lastModifiedBy>hp</cp:lastModifiedBy>
  <cp:revision>11</cp:revision>
  <dcterms:created xsi:type="dcterms:W3CDTF">2018-05-20T11:22:07Z</dcterms:created>
  <dcterms:modified xsi:type="dcterms:W3CDTF">2018-05-20T14:32:06Z</dcterms:modified>
</cp:coreProperties>
</file>