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43" r:id="rId2"/>
    <p:sldId id="442" r:id="rId3"/>
    <p:sldId id="450" r:id="rId4"/>
    <p:sldId id="448" r:id="rId5"/>
    <p:sldId id="449" r:id="rId6"/>
    <p:sldId id="451" r:id="rId7"/>
    <p:sldId id="453" r:id="rId8"/>
  </p:sldIdLst>
  <p:sldSz cx="12192000" cy="6858000"/>
  <p:notesSz cx="7315200" cy="9601200"/>
  <p:custDataLst>
    <p:tags r:id="rId1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D00"/>
    <a:srgbClr val="ED8B00"/>
    <a:srgbClr val="DB291C"/>
    <a:srgbClr val="FF9900"/>
    <a:srgbClr val="C00000"/>
    <a:srgbClr val="3C8A2E"/>
    <a:srgbClr val="DCDCDC"/>
    <a:srgbClr val="B4B4B4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99" autoAdjust="0"/>
  </p:normalViewPr>
  <p:slideViewPr>
    <p:cSldViewPr snapToGrid="0" showGuides="1">
      <p:cViewPr>
        <p:scale>
          <a:sx n="66" d="100"/>
          <a:sy n="66" d="100"/>
        </p:scale>
        <p:origin x="668" y="80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8/15/2019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Presentation title</a:t>
            </a:r>
            <a:br>
              <a:rPr lang="en-US" sz="650" noProof="0" dirty="0">
                <a:solidFill>
                  <a:schemeClr val="tx1"/>
                </a:solidFill>
              </a:rPr>
            </a:br>
            <a:r>
              <a:rPr lang="en-US" sz="650" noProof="0" dirty="0">
                <a:solidFill>
                  <a:schemeClr val="tx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2017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E7CC1-FE93-420B-B6F3-0D67C8F4D7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8"/>
            <a:ext cx="11252200" cy="757255"/>
          </a:xfrm>
        </p:spPr>
        <p:txBody>
          <a:bodyPr/>
          <a:lstStyle/>
          <a:p>
            <a:r>
              <a:rPr lang="en-US" sz="1400" dirty="0"/>
              <a:t>Airline Booking Example (FunnyBunnyAirlines.com)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364D0-0BE0-450D-A1F5-591C61C9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Monolithic vs Microservices Overview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54AC1AE-3743-4E15-AFFE-CF160F34A74B}"/>
              </a:ext>
            </a:extLst>
          </p:cNvPr>
          <p:cNvSpPr txBox="1">
            <a:spLocks/>
          </p:cNvSpPr>
          <p:nvPr/>
        </p:nvSpPr>
        <p:spPr>
          <a:xfrm>
            <a:off x="1456885" y="5404045"/>
            <a:ext cx="3280528" cy="34998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Monolithic Architecture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CE26A46-611E-4AA6-8E40-B90B355026C7}"/>
              </a:ext>
            </a:extLst>
          </p:cNvPr>
          <p:cNvSpPr txBox="1">
            <a:spLocks/>
          </p:cNvSpPr>
          <p:nvPr/>
        </p:nvSpPr>
        <p:spPr>
          <a:xfrm>
            <a:off x="7572158" y="5404045"/>
            <a:ext cx="3509914" cy="34998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Microservice Architecture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9C50F8-38F8-4E39-B786-56AB6E69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91" y="1663984"/>
            <a:ext cx="1140700" cy="1140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FD8D4E-533D-4FE6-9FE3-5F3CC565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02" y="3561284"/>
            <a:ext cx="1140700" cy="1140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578296-DB10-4698-9BA3-6ED0D4EEE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714" y="2759235"/>
            <a:ext cx="1140699" cy="11406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7F7B19-9207-4308-A475-065B2537169D}"/>
              </a:ext>
            </a:extLst>
          </p:cNvPr>
          <p:cNvSpPr/>
          <p:nvPr/>
        </p:nvSpPr>
        <p:spPr bwMode="gray">
          <a:xfrm>
            <a:off x="752831" y="4908272"/>
            <a:ext cx="4632861" cy="399017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Node Express Server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BEA348-C821-4249-B10A-8A5478A76D82}"/>
              </a:ext>
            </a:extLst>
          </p:cNvPr>
          <p:cNvSpPr/>
          <p:nvPr/>
        </p:nvSpPr>
        <p:spPr bwMode="gray">
          <a:xfrm>
            <a:off x="6912563" y="4908272"/>
            <a:ext cx="4632862" cy="399017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Kubernetes Cluster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103E98-C7C5-49BC-AD00-D87B743974D3}"/>
              </a:ext>
            </a:extLst>
          </p:cNvPr>
          <p:cNvSpPr/>
          <p:nvPr/>
        </p:nvSpPr>
        <p:spPr bwMode="gray">
          <a:xfrm>
            <a:off x="1218802" y="1352541"/>
            <a:ext cx="3700918" cy="3424447"/>
          </a:xfrm>
          <a:prstGeom prst="ellipse">
            <a:avLst/>
          </a:prstGeom>
          <a:noFill/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E76E83C-8F48-4BC4-ABA1-8F135999C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42" y="1663984"/>
            <a:ext cx="1140700" cy="11407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F9E284-E867-4A97-9F38-C22B9E78A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99" y="2816911"/>
            <a:ext cx="1140700" cy="1140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8DD660-87C7-48F8-B6FB-A9CC62848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906" y="3561284"/>
            <a:ext cx="1140700" cy="1140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22A5593-D680-47A5-80F5-944F5AE1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852" y="2811590"/>
            <a:ext cx="1140700" cy="1140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AEBADB-5FE6-4432-83FB-928F58C3B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56" y="2301499"/>
            <a:ext cx="1140700" cy="1140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73F639-9CA1-4DDA-BD24-F8FED40C8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158" y="1192900"/>
            <a:ext cx="1140699" cy="11406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9D6C07-5FA8-488D-8AA6-611E106ED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2452" y="1353714"/>
            <a:ext cx="1140700" cy="11407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10B2E1-A8C9-4BBE-B694-CF1E514F3483}"/>
              </a:ext>
            </a:extLst>
          </p:cNvPr>
          <p:cNvCxnSpPr>
            <a:cxnSpLocks/>
          </p:cNvCxnSpPr>
          <p:nvPr/>
        </p:nvCxnSpPr>
        <p:spPr>
          <a:xfrm flipH="1" flipV="1">
            <a:off x="9324748" y="3248399"/>
            <a:ext cx="227039" cy="50347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8FEF4F-B387-441C-AC64-5EC0359C6949}"/>
              </a:ext>
            </a:extLst>
          </p:cNvPr>
          <p:cNvCxnSpPr>
            <a:cxnSpLocks/>
          </p:cNvCxnSpPr>
          <p:nvPr/>
        </p:nvCxnSpPr>
        <p:spPr>
          <a:xfrm flipH="1">
            <a:off x="7877789" y="3009145"/>
            <a:ext cx="911955" cy="32043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B7CBD7-3397-4D80-BF3B-49A93A94AD7E}"/>
              </a:ext>
            </a:extLst>
          </p:cNvPr>
          <p:cNvCxnSpPr>
            <a:cxnSpLocks/>
          </p:cNvCxnSpPr>
          <p:nvPr/>
        </p:nvCxnSpPr>
        <p:spPr>
          <a:xfrm flipH="1">
            <a:off x="9438268" y="2038136"/>
            <a:ext cx="596240" cy="56438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45C53D-F437-400B-A54F-D564636D8C8B}"/>
              </a:ext>
            </a:extLst>
          </p:cNvPr>
          <p:cNvCxnSpPr>
            <a:cxnSpLocks/>
          </p:cNvCxnSpPr>
          <p:nvPr/>
        </p:nvCxnSpPr>
        <p:spPr>
          <a:xfrm flipH="1" flipV="1">
            <a:off x="8515069" y="1755165"/>
            <a:ext cx="1519439" cy="3388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760E5C61-3E0C-4ECD-8CFC-3A895E6DD5D0}"/>
              </a:ext>
            </a:extLst>
          </p:cNvPr>
          <p:cNvSpPr txBox="1">
            <a:spLocks/>
          </p:cNvSpPr>
          <p:nvPr/>
        </p:nvSpPr>
        <p:spPr>
          <a:xfrm>
            <a:off x="2549808" y="3464528"/>
            <a:ext cx="1168236" cy="32258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Frontend.js</a:t>
            </a:r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63FC3453-493B-4A1E-BA13-7EB029BBEC67}"/>
              </a:ext>
            </a:extLst>
          </p:cNvPr>
          <p:cNvSpPr txBox="1">
            <a:spLocks/>
          </p:cNvSpPr>
          <p:nvPr/>
        </p:nvSpPr>
        <p:spPr>
          <a:xfrm>
            <a:off x="1439912" y="2732041"/>
            <a:ext cx="1168236" cy="32258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Search.js</a:t>
            </a:r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FC76E350-B9B1-4E60-9388-71D328899B93}"/>
              </a:ext>
            </a:extLst>
          </p:cNvPr>
          <p:cNvSpPr txBox="1">
            <a:spLocks/>
          </p:cNvSpPr>
          <p:nvPr/>
        </p:nvSpPr>
        <p:spPr>
          <a:xfrm>
            <a:off x="1986449" y="1602599"/>
            <a:ext cx="1168236" cy="32258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Cart.js</a:t>
            </a:r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AF289222-63FA-4DBB-9C75-438E20734E7F}"/>
              </a:ext>
            </a:extLst>
          </p:cNvPr>
          <p:cNvSpPr txBox="1">
            <a:spLocks/>
          </p:cNvSpPr>
          <p:nvPr/>
        </p:nvSpPr>
        <p:spPr>
          <a:xfrm>
            <a:off x="2813472" y="1613789"/>
            <a:ext cx="1530793" cy="31525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FrequentFlier.js</a:t>
            </a:r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DE422361-37E8-4E80-8106-80067A52041A}"/>
              </a:ext>
            </a:extLst>
          </p:cNvPr>
          <p:cNvSpPr txBox="1">
            <a:spLocks/>
          </p:cNvSpPr>
          <p:nvPr/>
        </p:nvSpPr>
        <p:spPr>
          <a:xfrm>
            <a:off x="3753286" y="2648472"/>
            <a:ext cx="1168236" cy="32258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Payment.js</a:t>
            </a: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2F5DE1F7-81A2-4E52-B150-A83BFFC94D19}"/>
              </a:ext>
            </a:extLst>
          </p:cNvPr>
          <p:cNvSpPr txBox="1">
            <a:spLocks/>
          </p:cNvSpPr>
          <p:nvPr/>
        </p:nvSpPr>
        <p:spPr>
          <a:xfrm>
            <a:off x="9152270" y="4509069"/>
            <a:ext cx="1168236" cy="32258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Frontend.js</a:t>
            </a:r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9E54C0DC-AF6D-463D-B12E-15E5A23A7874}"/>
              </a:ext>
            </a:extLst>
          </p:cNvPr>
          <p:cNvSpPr txBox="1">
            <a:spLocks/>
          </p:cNvSpPr>
          <p:nvPr/>
        </p:nvSpPr>
        <p:spPr>
          <a:xfrm>
            <a:off x="6928796" y="3796093"/>
            <a:ext cx="1643760" cy="32043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FrequentFlier.java</a:t>
            </a:r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B5478B22-0233-40BC-81BF-4A9634498648}"/>
              </a:ext>
            </a:extLst>
          </p:cNvPr>
          <p:cNvSpPr txBox="1">
            <a:spLocks/>
          </p:cNvSpPr>
          <p:nvPr/>
        </p:nvSpPr>
        <p:spPr>
          <a:xfrm>
            <a:off x="9551787" y="2897076"/>
            <a:ext cx="1643760" cy="32043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Search.java</a:t>
            </a:r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30917424-F525-482D-B3C1-14DA24E9A5C4}"/>
              </a:ext>
            </a:extLst>
          </p:cNvPr>
          <p:cNvSpPr txBox="1">
            <a:spLocks/>
          </p:cNvSpPr>
          <p:nvPr/>
        </p:nvSpPr>
        <p:spPr>
          <a:xfrm>
            <a:off x="7570007" y="2132819"/>
            <a:ext cx="1643760" cy="32043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Payment.py</a:t>
            </a:r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1F31CEBD-4722-4191-9D95-0883DC5CBAE5}"/>
              </a:ext>
            </a:extLst>
          </p:cNvPr>
          <p:cNvSpPr txBox="1">
            <a:spLocks/>
          </p:cNvSpPr>
          <p:nvPr/>
        </p:nvSpPr>
        <p:spPr>
          <a:xfrm>
            <a:off x="10078340" y="2293060"/>
            <a:ext cx="1643760" cy="32043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err="1"/>
              <a:t>Carts.go</a:t>
            </a:r>
            <a:endParaRPr lang="en-US" sz="11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60FADB-C118-4421-84D3-9FF975F736B4}"/>
              </a:ext>
            </a:extLst>
          </p:cNvPr>
          <p:cNvCxnSpPr/>
          <p:nvPr/>
        </p:nvCxnSpPr>
        <p:spPr>
          <a:xfrm>
            <a:off x="254524" y="6033155"/>
            <a:ext cx="11594969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A4A84A-75F1-48B5-8C8B-4EF8B64289B4}"/>
              </a:ext>
            </a:extLst>
          </p:cNvPr>
          <p:cNvCxnSpPr/>
          <p:nvPr/>
        </p:nvCxnSpPr>
        <p:spPr>
          <a:xfrm>
            <a:off x="254524" y="6194982"/>
            <a:ext cx="11594969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3067A6-CBD9-40B4-9980-C829E21DDEEC}"/>
              </a:ext>
            </a:extLst>
          </p:cNvPr>
          <p:cNvCxnSpPr>
            <a:cxnSpLocks/>
          </p:cNvCxnSpPr>
          <p:nvPr/>
        </p:nvCxnSpPr>
        <p:spPr>
          <a:xfrm flipV="1">
            <a:off x="6143037" y="1222601"/>
            <a:ext cx="10172" cy="453142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690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551ED-0ED5-4566-B575-E05D726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Monolithic Architecture Overview (Real-world Scenario)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36881D-6315-4DF2-B2E0-CEAA0F69D21A}"/>
              </a:ext>
            </a:extLst>
          </p:cNvPr>
          <p:cNvGrpSpPr/>
          <p:nvPr/>
        </p:nvGrpSpPr>
        <p:grpSpPr>
          <a:xfrm>
            <a:off x="5597916" y="5793110"/>
            <a:ext cx="3344086" cy="516046"/>
            <a:chOff x="3160860" y="5235036"/>
            <a:chExt cx="3344086" cy="516046"/>
          </a:xfrm>
        </p:grpSpPr>
        <p:pic>
          <p:nvPicPr>
            <p:cNvPr id="4" name="Graphic 3" descr="Laptop">
              <a:extLst>
                <a:ext uri="{FF2B5EF4-FFF2-40B4-BE49-F238E27FC236}">
                  <a16:creationId xmlns:a16="http://schemas.microsoft.com/office/drawing/2014/main" id="{5584ADA7-AF89-4DCE-8D2B-11CC8A921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0860" y="5235036"/>
              <a:ext cx="516046" cy="516046"/>
            </a:xfrm>
            <a:prstGeom prst="rect">
              <a:avLst/>
            </a:prstGeom>
          </p:spPr>
        </p:pic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8D6B1748-3D09-4DF6-B77D-BB402DC42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67870" y="5235036"/>
              <a:ext cx="516046" cy="516046"/>
            </a:xfrm>
            <a:prstGeom prst="rect">
              <a:avLst/>
            </a:prstGeom>
          </p:spPr>
        </p:pic>
        <p:pic>
          <p:nvPicPr>
            <p:cNvPr id="6" name="Graphic 5" descr="Laptop">
              <a:extLst>
                <a:ext uri="{FF2B5EF4-FFF2-40B4-BE49-F238E27FC236}">
                  <a16:creationId xmlns:a16="http://schemas.microsoft.com/office/drawing/2014/main" id="{178E6158-EB65-4231-A23E-28D3A71E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4880" y="5235036"/>
              <a:ext cx="516046" cy="516046"/>
            </a:xfrm>
            <a:prstGeom prst="rect">
              <a:avLst/>
            </a:prstGeom>
          </p:spPr>
        </p:pic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7C4B878F-17EE-4439-ADB2-27469251A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1890" y="5235036"/>
              <a:ext cx="516046" cy="516046"/>
            </a:xfrm>
            <a:prstGeom prst="rect">
              <a:avLst/>
            </a:prstGeom>
          </p:spPr>
        </p:pic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6F65A268-1803-49BB-B80F-4ADFD1B73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88900" y="5235036"/>
              <a:ext cx="516046" cy="516046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FEEF79-8CF9-406A-AF9B-AAD38261F618}"/>
              </a:ext>
            </a:extLst>
          </p:cNvPr>
          <p:cNvCxnSpPr>
            <a:cxnSpLocks/>
          </p:cNvCxnSpPr>
          <p:nvPr/>
        </p:nvCxnSpPr>
        <p:spPr>
          <a:xfrm>
            <a:off x="4305300" y="4204355"/>
            <a:ext cx="679947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835A36-E715-4F26-8618-09572915E33F}"/>
              </a:ext>
            </a:extLst>
          </p:cNvPr>
          <p:cNvCxnSpPr>
            <a:cxnSpLocks/>
          </p:cNvCxnSpPr>
          <p:nvPr/>
        </p:nvCxnSpPr>
        <p:spPr>
          <a:xfrm>
            <a:off x="4305300" y="4356755"/>
            <a:ext cx="679947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648898C-0845-48E0-8C51-926B2335A3E8}"/>
              </a:ext>
            </a:extLst>
          </p:cNvPr>
          <p:cNvSpPr txBox="1">
            <a:spLocks/>
          </p:cNvSpPr>
          <p:nvPr/>
        </p:nvSpPr>
        <p:spPr>
          <a:xfrm>
            <a:off x="4351558" y="4394273"/>
            <a:ext cx="2102177" cy="32138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Public Internet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9DBE23-EC14-4D76-A1A6-85BABE4A0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30" y="2759985"/>
            <a:ext cx="1193087" cy="1193087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560C641-12AB-4E3F-A00D-3D07DB1D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9"/>
            <a:ext cx="11252200" cy="334102"/>
          </a:xfrm>
        </p:spPr>
        <p:txBody>
          <a:bodyPr/>
          <a:lstStyle/>
          <a:p>
            <a:pPr lvl="0"/>
            <a:r>
              <a:rPr lang="en-US" sz="1400" dirty="0"/>
              <a:t>Airline Booking Example (FunnyBunnyAirlines.com)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7FC4E-47FE-474C-B3F4-A30D7AC5754E}"/>
              </a:ext>
            </a:extLst>
          </p:cNvPr>
          <p:cNvSpPr/>
          <p:nvPr/>
        </p:nvSpPr>
        <p:spPr bwMode="gray">
          <a:xfrm>
            <a:off x="4760236" y="2093249"/>
            <a:ext cx="1773552" cy="399017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50" b="1" dirty="0">
                <a:solidFill>
                  <a:schemeClr val="bg1"/>
                </a:solidFill>
              </a:rPr>
              <a:t>Node Express Server </a:t>
            </a:r>
            <a:br>
              <a:rPr lang="en-US" sz="1050" b="1" dirty="0">
                <a:solidFill>
                  <a:schemeClr val="bg1"/>
                </a:solidFill>
              </a:rPr>
            </a:br>
            <a:r>
              <a:rPr lang="en-US" sz="105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2396F4-F163-4737-8A3B-2B34672A19FF}"/>
              </a:ext>
            </a:extLst>
          </p:cNvPr>
          <p:cNvSpPr/>
          <p:nvPr/>
        </p:nvSpPr>
        <p:spPr bwMode="gray">
          <a:xfrm>
            <a:off x="6979698" y="2099087"/>
            <a:ext cx="1773552" cy="399017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50" b="1" dirty="0">
                <a:solidFill>
                  <a:schemeClr val="bg1"/>
                </a:solidFill>
              </a:rPr>
              <a:t>Node Express Server </a:t>
            </a:r>
            <a:br>
              <a:rPr lang="en-US" sz="1050" b="1" dirty="0">
                <a:solidFill>
                  <a:schemeClr val="bg1"/>
                </a:solidFill>
              </a:rPr>
            </a:br>
            <a:r>
              <a:rPr lang="en-US" sz="105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072C0B-03D6-4855-8F16-55D866309B9D}"/>
              </a:ext>
            </a:extLst>
          </p:cNvPr>
          <p:cNvSpPr/>
          <p:nvPr/>
        </p:nvSpPr>
        <p:spPr bwMode="gray">
          <a:xfrm>
            <a:off x="9172281" y="2102311"/>
            <a:ext cx="1773552" cy="399017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050" b="1" dirty="0">
                <a:solidFill>
                  <a:schemeClr val="bg1"/>
                </a:solidFill>
              </a:rPr>
              <a:t>Node Express Server </a:t>
            </a:r>
            <a:br>
              <a:rPr lang="en-US" sz="1050" b="1" dirty="0">
                <a:solidFill>
                  <a:schemeClr val="bg1"/>
                </a:solidFill>
              </a:rPr>
            </a:br>
            <a:r>
              <a:rPr lang="en-US" sz="105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1D1E36-03F8-400D-AD22-ACFFE5CCA1F2}"/>
              </a:ext>
            </a:extLst>
          </p:cNvPr>
          <p:cNvGrpSpPr/>
          <p:nvPr/>
        </p:nvGrpSpPr>
        <p:grpSpPr>
          <a:xfrm>
            <a:off x="5011480" y="1009422"/>
            <a:ext cx="1117810" cy="1051885"/>
            <a:chOff x="-338507" y="2379669"/>
            <a:chExt cx="3700918" cy="34244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101462E-01ED-4550-9505-FB51637F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1382" y="2691112"/>
              <a:ext cx="1140700" cy="11407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FBEAFFC-4EFF-4453-9DE5-1AE0FA0FD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93" y="4588412"/>
              <a:ext cx="1140700" cy="11407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DE7977E-F359-429E-BC76-314488C3E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9406" y="3786362"/>
              <a:ext cx="1140699" cy="1140700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00F26D-DFB8-4903-8211-8A4ED1AFEDF8}"/>
                </a:ext>
              </a:extLst>
            </p:cNvPr>
            <p:cNvSpPr/>
            <p:nvPr/>
          </p:nvSpPr>
          <p:spPr bwMode="gray">
            <a:xfrm>
              <a:off x="-338507" y="2379669"/>
              <a:ext cx="3700918" cy="3424447"/>
            </a:xfrm>
            <a:prstGeom prst="ellipse">
              <a:avLst/>
            </a:prstGeom>
            <a:noFill/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7EF634A-C996-49F8-B5AF-1BC8C849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833" y="2691112"/>
              <a:ext cx="1140700" cy="11407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25C4B-8E38-4A00-8551-AB1BC941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41210" y="3844039"/>
              <a:ext cx="1140700" cy="11407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B861F0-59E3-4CE3-B4FE-246EB2E6B472}"/>
              </a:ext>
            </a:extLst>
          </p:cNvPr>
          <p:cNvGrpSpPr/>
          <p:nvPr/>
        </p:nvGrpSpPr>
        <p:grpSpPr>
          <a:xfrm>
            <a:off x="7307569" y="1020159"/>
            <a:ext cx="1117810" cy="1051885"/>
            <a:chOff x="-338507" y="2379669"/>
            <a:chExt cx="3700918" cy="342444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922C05-1012-40CB-A530-1953A95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1382" y="2691112"/>
              <a:ext cx="1140700" cy="11407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A1654EB-19B0-4AC2-B4D0-6E4DFD38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93" y="4588412"/>
              <a:ext cx="1140700" cy="11407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AEEDFC0-E6E1-45D2-AF98-34294529B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9405" y="3786363"/>
              <a:ext cx="1140699" cy="1140699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0A9752A-60CB-4E52-BC38-9E622782BE3A}"/>
                </a:ext>
              </a:extLst>
            </p:cNvPr>
            <p:cNvSpPr/>
            <p:nvPr/>
          </p:nvSpPr>
          <p:spPr bwMode="gray">
            <a:xfrm>
              <a:off x="-338507" y="2379669"/>
              <a:ext cx="3700918" cy="3424447"/>
            </a:xfrm>
            <a:prstGeom prst="ellipse">
              <a:avLst/>
            </a:prstGeom>
            <a:noFill/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C7296CF-2F1F-4516-8988-BCB3E864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833" y="2691112"/>
              <a:ext cx="1140700" cy="11407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9997F96-019E-4688-BB65-5A4430B39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41210" y="3844039"/>
              <a:ext cx="1140700" cy="11407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FACBB0-C2C2-4660-B7A5-3FE9F909B03C}"/>
              </a:ext>
            </a:extLst>
          </p:cNvPr>
          <p:cNvGrpSpPr/>
          <p:nvPr/>
        </p:nvGrpSpPr>
        <p:grpSpPr>
          <a:xfrm>
            <a:off x="9500152" y="1029963"/>
            <a:ext cx="1117810" cy="1051885"/>
            <a:chOff x="-338507" y="2379669"/>
            <a:chExt cx="3700918" cy="342444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91FBFE7-4F9B-4699-9603-B6EA06D3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1382" y="2691112"/>
              <a:ext cx="1140700" cy="11407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F721708-B476-46B0-8793-7F8A096C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93" y="4588412"/>
              <a:ext cx="1140700" cy="11407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D57AE50-F302-478A-84F8-17DCDE661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9405" y="3786363"/>
              <a:ext cx="1140699" cy="1140699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DEBAFCE-B11E-431C-9595-F37380ACDCCD}"/>
                </a:ext>
              </a:extLst>
            </p:cNvPr>
            <p:cNvSpPr/>
            <p:nvPr/>
          </p:nvSpPr>
          <p:spPr bwMode="gray">
            <a:xfrm>
              <a:off x="-338507" y="2379669"/>
              <a:ext cx="3700918" cy="3424447"/>
            </a:xfrm>
            <a:prstGeom prst="ellipse">
              <a:avLst/>
            </a:prstGeom>
            <a:noFill/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AE7F153-0891-4F61-BA94-A5E1C8F51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833" y="2691112"/>
              <a:ext cx="1140700" cy="11407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9C6A022-39C9-4F2A-AD43-9CC230AA5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41210" y="3844039"/>
              <a:ext cx="1140700" cy="1140700"/>
            </a:xfrm>
            <a:prstGeom prst="rect">
              <a:avLst/>
            </a:prstGeom>
          </p:spPr>
        </p:pic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8EFE86-6F1F-4F86-AE11-3CEA631A1798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47012" y="2492266"/>
            <a:ext cx="1861007" cy="60807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6EE1E1-6F91-458D-9CAF-28327832D93D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866474" y="2498104"/>
            <a:ext cx="0" cy="44305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4D3251-175B-4633-BE0E-49E91760ECC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198050" y="2501328"/>
            <a:ext cx="1861007" cy="58128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6346AE-85F8-4ED9-A955-1AEE6DED1BA3}"/>
              </a:ext>
            </a:extLst>
          </p:cNvPr>
          <p:cNvCxnSpPr>
            <a:cxnSpLocks/>
            <a:stCxn id="8" idx="0"/>
            <a:endCxn id="87" idx="1"/>
          </p:cNvCxnSpPr>
          <p:nvPr/>
        </p:nvCxnSpPr>
        <p:spPr>
          <a:xfrm flipV="1">
            <a:off x="8683979" y="5399553"/>
            <a:ext cx="1104938" cy="393557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ontent Placeholder 4">
            <a:extLst>
              <a:ext uri="{FF2B5EF4-FFF2-40B4-BE49-F238E27FC236}">
                <a16:creationId xmlns:a16="http://schemas.microsoft.com/office/drawing/2014/main" id="{6DDA8F1C-3C9B-4B8B-B12A-0A300F625EDD}"/>
              </a:ext>
            </a:extLst>
          </p:cNvPr>
          <p:cNvSpPr txBox="1">
            <a:spLocks/>
          </p:cNvSpPr>
          <p:nvPr/>
        </p:nvSpPr>
        <p:spPr>
          <a:xfrm>
            <a:off x="6879345" y="6271125"/>
            <a:ext cx="2102177" cy="32138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Clients</a:t>
            </a:r>
          </a:p>
        </p:txBody>
      </p:sp>
      <p:sp>
        <p:nvSpPr>
          <p:cNvPr id="79" name="Content Placeholder 4">
            <a:extLst>
              <a:ext uri="{FF2B5EF4-FFF2-40B4-BE49-F238E27FC236}">
                <a16:creationId xmlns:a16="http://schemas.microsoft.com/office/drawing/2014/main" id="{F59FF8E3-6225-4125-BAFE-100C2E8085C7}"/>
              </a:ext>
            </a:extLst>
          </p:cNvPr>
          <p:cNvSpPr txBox="1">
            <a:spLocks/>
          </p:cNvSpPr>
          <p:nvPr/>
        </p:nvSpPr>
        <p:spPr>
          <a:xfrm>
            <a:off x="7411928" y="5318937"/>
            <a:ext cx="2102177" cy="28317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FunnyBunnyAirlines.com</a:t>
            </a:r>
          </a:p>
        </p:txBody>
      </p:sp>
      <p:sp>
        <p:nvSpPr>
          <p:cNvPr id="81" name="Content Placeholder 4">
            <a:extLst>
              <a:ext uri="{FF2B5EF4-FFF2-40B4-BE49-F238E27FC236}">
                <a16:creationId xmlns:a16="http://schemas.microsoft.com/office/drawing/2014/main" id="{83921728-1C74-4E8B-B021-96DAFCAEC039}"/>
              </a:ext>
            </a:extLst>
          </p:cNvPr>
          <p:cNvSpPr txBox="1">
            <a:spLocks/>
          </p:cNvSpPr>
          <p:nvPr/>
        </p:nvSpPr>
        <p:spPr>
          <a:xfrm>
            <a:off x="8439347" y="3337396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Load Balancer</a:t>
            </a:r>
          </a:p>
        </p:txBody>
      </p:sp>
      <p:sp>
        <p:nvSpPr>
          <p:cNvPr id="85" name="Freeform 305">
            <a:extLst>
              <a:ext uri="{FF2B5EF4-FFF2-40B4-BE49-F238E27FC236}">
                <a16:creationId xmlns:a16="http://schemas.microsoft.com/office/drawing/2014/main" id="{29CE4D0C-C31E-48AD-8661-3E2077F6A3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94233" y="4460606"/>
            <a:ext cx="459805" cy="461157"/>
          </a:xfrm>
          <a:custGeom>
            <a:avLst/>
            <a:gdLst>
              <a:gd name="T0" fmla="*/ 294 w 512"/>
              <a:gd name="T1" fmla="*/ 298 h 512"/>
              <a:gd name="T2" fmla="*/ 287 w 512"/>
              <a:gd name="T3" fmla="*/ 324 h 512"/>
              <a:gd name="T4" fmla="*/ 239 w 512"/>
              <a:gd name="T5" fmla="*/ 213 h 512"/>
              <a:gd name="T6" fmla="*/ 256 w 512"/>
              <a:gd name="T7" fmla="*/ 181 h 512"/>
              <a:gd name="T8" fmla="*/ 287 w 512"/>
              <a:gd name="T9" fmla="*/ 188 h 512"/>
              <a:gd name="T10" fmla="*/ 317 w 512"/>
              <a:gd name="T11" fmla="*/ 213 h 512"/>
              <a:gd name="T12" fmla="*/ 297 w 512"/>
              <a:gd name="T13" fmla="*/ 277 h 512"/>
              <a:gd name="T14" fmla="*/ 330 w 512"/>
              <a:gd name="T15" fmla="*/ 256 h 512"/>
              <a:gd name="T16" fmla="*/ 297 w 512"/>
              <a:gd name="T17" fmla="*/ 234 h 512"/>
              <a:gd name="T18" fmla="*/ 276 w 512"/>
              <a:gd name="T19" fmla="*/ 277 h 512"/>
              <a:gd name="T20" fmla="*/ 276 w 512"/>
              <a:gd name="T21" fmla="*/ 234 h 512"/>
              <a:gd name="T22" fmla="*/ 234 w 512"/>
              <a:gd name="T23" fmla="*/ 256 h 512"/>
              <a:gd name="T24" fmla="*/ 276 w 512"/>
              <a:gd name="T25" fmla="*/ 277 h 512"/>
              <a:gd name="T26" fmla="*/ 214 w 512"/>
              <a:gd name="T27" fmla="*/ 234 h 512"/>
              <a:gd name="T28" fmla="*/ 181 w 512"/>
              <a:gd name="T29" fmla="*/ 256 h 512"/>
              <a:gd name="T30" fmla="*/ 214 w 512"/>
              <a:gd name="T31" fmla="*/ 277 h 512"/>
              <a:gd name="T32" fmla="*/ 512 w 512"/>
              <a:gd name="T33" fmla="*/ 256 h 512"/>
              <a:gd name="T34" fmla="*/ 0 w 512"/>
              <a:gd name="T35" fmla="*/ 256 h 512"/>
              <a:gd name="T36" fmla="*/ 512 w 512"/>
              <a:gd name="T37" fmla="*/ 256 h 512"/>
              <a:gd name="T38" fmla="*/ 256 w 512"/>
              <a:gd name="T39" fmla="*/ 352 h 512"/>
              <a:gd name="T40" fmla="*/ 256 w 512"/>
              <a:gd name="T41" fmla="*/ 160 h 512"/>
              <a:gd name="T42" fmla="*/ 416 w 512"/>
              <a:gd name="T43" fmla="*/ 256 h 512"/>
              <a:gd name="T44" fmla="*/ 249 w 512"/>
              <a:gd name="T45" fmla="*/ 96 h 512"/>
              <a:gd name="T46" fmla="*/ 263 w 512"/>
              <a:gd name="T47" fmla="*/ 67 h 512"/>
              <a:gd name="T48" fmla="*/ 216 w 512"/>
              <a:gd name="T49" fmla="*/ 99 h 512"/>
              <a:gd name="T50" fmla="*/ 248 w 512"/>
              <a:gd name="T51" fmla="*/ 146 h 512"/>
              <a:gd name="T52" fmla="*/ 263 w 512"/>
              <a:gd name="T53" fmla="*/ 146 h 512"/>
              <a:gd name="T54" fmla="*/ 249 w 512"/>
              <a:gd name="T55" fmla="*/ 117 h 512"/>
              <a:gd name="T56" fmla="*/ 394 w 512"/>
              <a:gd name="T57" fmla="*/ 256 h 512"/>
              <a:gd name="T58" fmla="*/ 117 w 512"/>
              <a:gd name="T59" fmla="*/ 266 h 512"/>
              <a:gd name="T60" fmla="*/ 96 w 512"/>
              <a:gd name="T61" fmla="*/ 267 h 512"/>
              <a:gd name="T62" fmla="*/ 416 w 512"/>
              <a:gd name="T63" fmla="*/ 256 h 512"/>
              <a:gd name="T64" fmla="*/ 225 w 512"/>
              <a:gd name="T65" fmla="*/ 324 h 512"/>
              <a:gd name="T66" fmla="*/ 194 w 512"/>
              <a:gd name="T67" fmla="*/ 298 h 512"/>
              <a:gd name="T68" fmla="*/ 272 w 512"/>
              <a:gd name="T69" fmla="*/ 298 h 512"/>
              <a:gd name="T70" fmla="*/ 256 w 512"/>
              <a:gd name="T71" fmla="*/ 330 h 512"/>
              <a:gd name="T72" fmla="*/ 194 w 512"/>
              <a:gd name="T73" fmla="*/ 213 h 512"/>
              <a:gd name="T74" fmla="*/ 225 w 512"/>
              <a:gd name="T75" fmla="*/ 1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512">
                <a:moveTo>
                  <a:pt x="287" y="324"/>
                </a:moveTo>
                <a:cubicBezTo>
                  <a:pt x="290" y="316"/>
                  <a:pt x="292" y="308"/>
                  <a:pt x="294" y="298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309" y="309"/>
                  <a:pt x="299" y="318"/>
                  <a:pt x="287" y="324"/>
                </a:cubicBezTo>
                <a:close/>
                <a:moveTo>
                  <a:pt x="256" y="181"/>
                </a:moveTo>
                <a:cubicBezTo>
                  <a:pt x="252" y="181"/>
                  <a:pt x="244" y="192"/>
                  <a:pt x="239" y="213"/>
                </a:cubicBezTo>
                <a:cubicBezTo>
                  <a:pt x="272" y="213"/>
                  <a:pt x="272" y="213"/>
                  <a:pt x="272" y="213"/>
                </a:cubicBezTo>
                <a:cubicBezTo>
                  <a:pt x="267" y="192"/>
                  <a:pt x="260" y="181"/>
                  <a:pt x="256" y="181"/>
                </a:cubicBezTo>
                <a:close/>
                <a:moveTo>
                  <a:pt x="317" y="213"/>
                </a:moveTo>
                <a:cubicBezTo>
                  <a:pt x="309" y="202"/>
                  <a:pt x="299" y="193"/>
                  <a:pt x="287" y="188"/>
                </a:cubicBezTo>
                <a:cubicBezTo>
                  <a:pt x="290" y="195"/>
                  <a:pt x="292" y="204"/>
                  <a:pt x="294" y="213"/>
                </a:cubicBezTo>
                <a:lnTo>
                  <a:pt x="317" y="213"/>
                </a:lnTo>
                <a:close/>
                <a:moveTo>
                  <a:pt x="298" y="256"/>
                </a:moveTo>
                <a:cubicBezTo>
                  <a:pt x="298" y="263"/>
                  <a:pt x="298" y="270"/>
                  <a:pt x="297" y="277"/>
                </a:cubicBezTo>
                <a:cubicBezTo>
                  <a:pt x="327" y="277"/>
                  <a:pt x="327" y="277"/>
                  <a:pt x="327" y="277"/>
                </a:cubicBezTo>
                <a:cubicBezTo>
                  <a:pt x="329" y="270"/>
                  <a:pt x="330" y="263"/>
                  <a:pt x="330" y="256"/>
                </a:cubicBezTo>
                <a:cubicBezTo>
                  <a:pt x="330" y="248"/>
                  <a:pt x="329" y="241"/>
                  <a:pt x="327" y="234"/>
                </a:cubicBezTo>
                <a:cubicBezTo>
                  <a:pt x="297" y="234"/>
                  <a:pt x="297" y="234"/>
                  <a:pt x="297" y="234"/>
                </a:cubicBezTo>
                <a:cubicBezTo>
                  <a:pt x="298" y="241"/>
                  <a:pt x="298" y="249"/>
                  <a:pt x="298" y="256"/>
                </a:cubicBezTo>
                <a:close/>
                <a:moveTo>
                  <a:pt x="276" y="277"/>
                </a:moveTo>
                <a:cubicBezTo>
                  <a:pt x="277" y="270"/>
                  <a:pt x="277" y="263"/>
                  <a:pt x="277" y="256"/>
                </a:cubicBezTo>
                <a:cubicBezTo>
                  <a:pt x="277" y="248"/>
                  <a:pt x="277" y="241"/>
                  <a:pt x="276" y="234"/>
                </a:cubicBezTo>
                <a:cubicBezTo>
                  <a:pt x="235" y="234"/>
                  <a:pt x="235" y="234"/>
                  <a:pt x="235" y="234"/>
                </a:cubicBezTo>
                <a:cubicBezTo>
                  <a:pt x="235" y="241"/>
                  <a:pt x="234" y="248"/>
                  <a:pt x="234" y="256"/>
                </a:cubicBezTo>
                <a:cubicBezTo>
                  <a:pt x="234" y="263"/>
                  <a:pt x="235" y="270"/>
                  <a:pt x="235" y="277"/>
                </a:cubicBezTo>
                <a:lnTo>
                  <a:pt x="276" y="277"/>
                </a:lnTo>
                <a:close/>
                <a:moveTo>
                  <a:pt x="213" y="256"/>
                </a:moveTo>
                <a:cubicBezTo>
                  <a:pt x="213" y="249"/>
                  <a:pt x="213" y="241"/>
                  <a:pt x="214" y="234"/>
                </a:cubicBezTo>
                <a:cubicBezTo>
                  <a:pt x="184" y="234"/>
                  <a:pt x="184" y="234"/>
                  <a:pt x="184" y="234"/>
                </a:cubicBezTo>
                <a:cubicBezTo>
                  <a:pt x="182" y="241"/>
                  <a:pt x="181" y="248"/>
                  <a:pt x="181" y="256"/>
                </a:cubicBezTo>
                <a:cubicBezTo>
                  <a:pt x="181" y="263"/>
                  <a:pt x="182" y="270"/>
                  <a:pt x="184" y="277"/>
                </a:cubicBezTo>
                <a:cubicBezTo>
                  <a:pt x="214" y="277"/>
                  <a:pt x="214" y="277"/>
                  <a:pt x="214" y="277"/>
                </a:cubicBezTo>
                <a:cubicBezTo>
                  <a:pt x="213" y="270"/>
                  <a:pt x="213" y="263"/>
                  <a:pt x="213" y="25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60" y="256"/>
                </a:moveTo>
                <a:cubicBezTo>
                  <a:pt x="160" y="309"/>
                  <a:pt x="203" y="352"/>
                  <a:pt x="256" y="352"/>
                </a:cubicBezTo>
                <a:cubicBezTo>
                  <a:pt x="309" y="352"/>
                  <a:pt x="352" y="309"/>
                  <a:pt x="352" y="256"/>
                </a:cubicBezTo>
                <a:cubicBezTo>
                  <a:pt x="352" y="203"/>
                  <a:pt x="309" y="160"/>
                  <a:pt x="256" y="160"/>
                </a:cubicBezTo>
                <a:cubicBezTo>
                  <a:pt x="203" y="160"/>
                  <a:pt x="160" y="203"/>
                  <a:pt x="160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249" y="96"/>
                  <a:pt x="249" y="96"/>
                  <a:pt x="249" y="96"/>
                </a:cubicBezTo>
                <a:cubicBezTo>
                  <a:pt x="263" y="82"/>
                  <a:pt x="263" y="82"/>
                  <a:pt x="263" y="82"/>
                </a:cubicBezTo>
                <a:cubicBezTo>
                  <a:pt x="267" y="78"/>
                  <a:pt x="267" y="71"/>
                  <a:pt x="263" y="67"/>
                </a:cubicBezTo>
                <a:cubicBezTo>
                  <a:pt x="259" y="63"/>
                  <a:pt x="252" y="63"/>
                  <a:pt x="248" y="67"/>
                </a:cubicBezTo>
                <a:cubicBezTo>
                  <a:pt x="216" y="99"/>
                  <a:pt x="216" y="99"/>
                  <a:pt x="216" y="99"/>
                </a:cubicBezTo>
                <a:cubicBezTo>
                  <a:pt x="212" y="103"/>
                  <a:pt x="212" y="110"/>
                  <a:pt x="216" y="114"/>
                </a:cubicBezTo>
                <a:cubicBezTo>
                  <a:pt x="248" y="146"/>
                  <a:pt x="248" y="146"/>
                  <a:pt x="248" y="146"/>
                </a:cubicBezTo>
                <a:cubicBezTo>
                  <a:pt x="250" y="148"/>
                  <a:pt x="253" y="149"/>
                  <a:pt x="256" y="149"/>
                </a:cubicBezTo>
                <a:cubicBezTo>
                  <a:pt x="258" y="149"/>
                  <a:pt x="261" y="148"/>
                  <a:pt x="263" y="146"/>
                </a:cubicBezTo>
                <a:cubicBezTo>
                  <a:pt x="267" y="142"/>
                  <a:pt x="267" y="135"/>
                  <a:pt x="263" y="131"/>
                </a:cubicBezTo>
                <a:cubicBezTo>
                  <a:pt x="249" y="117"/>
                  <a:pt x="249" y="117"/>
                  <a:pt x="249" y="117"/>
                </a:cubicBezTo>
                <a:cubicBezTo>
                  <a:pt x="256" y="117"/>
                  <a:pt x="256" y="117"/>
                  <a:pt x="256" y="117"/>
                </a:cubicBezTo>
                <a:cubicBezTo>
                  <a:pt x="332" y="117"/>
                  <a:pt x="394" y="179"/>
                  <a:pt x="394" y="256"/>
                </a:cubicBezTo>
                <a:cubicBezTo>
                  <a:pt x="394" y="332"/>
                  <a:pt x="332" y="394"/>
                  <a:pt x="256" y="394"/>
                </a:cubicBezTo>
                <a:cubicBezTo>
                  <a:pt x="183" y="394"/>
                  <a:pt x="122" y="338"/>
                  <a:pt x="117" y="266"/>
                </a:cubicBezTo>
                <a:cubicBezTo>
                  <a:pt x="117" y="260"/>
                  <a:pt x="112" y="255"/>
                  <a:pt x="106" y="256"/>
                </a:cubicBezTo>
                <a:cubicBezTo>
                  <a:pt x="100" y="256"/>
                  <a:pt x="96" y="261"/>
                  <a:pt x="96" y="267"/>
                </a:cubicBezTo>
                <a:cubicBezTo>
                  <a:pt x="102" y="350"/>
                  <a:pt x="172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194" y="298"/>
                </a:moveTo>
                <a:cubicBezTo>
                  <a:pt x="202" y="309"/>
                  <a:pt x="213" y="318"/>
                  <a:pt x="225" y="324"/>
                </a:cubicBezTo>
                <a:cubicBezTo>
                  <a:pt x="222" y="316"/>
                  <a:pt x="219" y="308"/>
                  <a:pt x="217" y="298"/>
                </a:cubicBezTo>
                <a:lnTo>
                  <a:pt x="194" y="298"/>
                </a:lnTo>
                <a:close/>
                <a:moveTo>
                  <a:pt x="256" y="330"/>
                </a:moveTo>
                <a:cubicBezTo>
                  <a:pt x="260" y="330"/>
                  <a:pt x="267" y="319"/>
                  <a:pt x="272" y="298"/>
                </a:cubicBezTo>
                <a:cubicBezTo>
                  <a:pt x="239" y="298"/>
                  <a:pt x="239" y="298"/>
                  <a:pt x="239" y="298"/>
                </a:cubicBezTo>
                <a:cubicBezTo>
                  <a:pt x="244" y="319"/>
                  <a:pt x="252" y="330"/>
                  <a:pt x="256" y="330"/>
                </a:cubicBezTo>
                <a:close/>
                <a:moveTo>
                  <a:pt x="225" y="188"/>
                </a:moveTo>
                <a:cubicBezTo>
                  <a:pt x="213" y="193"/>
                  <a:pt x="202" y="202"/>
                  <a:pt x="194" y="213"/>
                </a:cubicBezTo>
                <a:cubicBezTo>
                  <a:pt x="217" y="213"/>
                  <a:pt x="217" y="213"/>
                  <a:pt x="217" y="213"/>
                </a:cubicBezTo>
                <a:cubicBezTo>
                  <a:pt x="219" y="204"/>
                  <a:pt x="222" y="195"/>
                  <a:pt x="225" y="1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7" name="Freeform 878">
            <a:extLst>
              <a:ext uri="{FF2B5EF4-FFF2-40B4-BE49-F238E27FC236}">
                <a16:creationId xmlns:a16="http://schemas.microsoft.com/office/drawing/2014/main" id="{A5018D5A-D1A1-49C7-A3EA-16E8AE5959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88917" y="5166992"/>
            <a:ext cx="465121" cy="46512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394 h 512"/>
              <a:gd name="T12" fmla="*/ 234 w 512"/>
              <a:gd name="T13" fmla="*/ 373 h 512"/>
              <a:gd name="T14" fmla="*/ 256 w 512"/>
              <a:gd name="T15" fmla="*/ 352 h 512"/>
              <a:gd name="T16" fmla="*/ 277 w 512"/>
              <a:gd name="T17" fmla="*/ 373 h 512"/>
              <a:gd name="T18" fmla="*/ 256 w 512"/>
              <a:gd name="T19" fmla="*/ 394 h 512"/>
              <a:gd name="T20" fmla="*/ 317 w 512"/>
              <a:gd name="T21" fmla="*/ 327 h 512"/>
              <a:gd name="T22" fmla="*/ 301 w 512"/>
              <a:gd name="T23" fmla="*/ 327 h 512"/>
              <a:gd name="T24" fmla="*/ 256 w 512"/>
              <a:gd name="T25" fmla="*/ 309 h 512"/>
              <a:gd name="T26" fmla="*/ 210 w 512"/>
              <a:gd name="T27" fmla="*/ 327 h 512"/>
              <a:gd name="T28" fmla="*/ 202 w 512"/>
              <a:gd name="T29" fmla="*/ 330 h 512"/>
              <a:gd name="T30" fmla="*/ 195 w 512"/>
              <a:gd name="T31" fmla="*/ 327 h 512"/>
              <a:gd name="T32" fmla="*/ 195 w 512"/>
              <a:gd name="T33" fmla="*/ 312 h 512"/>
              <a:gd name="T34" fmla="*/ 256 w 512"/>
              <a:gd name="T35" fmla="*/ 288 h 512"/>
              <a:gd name="T36" fmla="*/ 317 w 512"/>
              <a:gd name="T37" fmla="*/ 312 h 512"/>
              <a:gd name="T38" fmla="*/ 317 w 512"/>
              <a:gd name="T39" fmla="*/ 327 h 512"/>
              <a:gd name="T40" fmla="*/ 370 w 512"/>
              <a:gd name="T41" fmla="*/ 274 h 512"/>
              <a:gd name="T42" fmla="*/ 355 w 512"/>
              <a:gd name="T43" fmla="*/ 274 h 512"/>
              <a:gd name="T44" fmla="*/ 256 w 512"/>
              <a:gd name="T45" fmla="*/ 234 h 512"/>
              <a:gd name="T46" fmla="*/ 167 w 512"/>
              <a:gd name="T47" fmla="*/ 274 h 512"/>
              <a:gd name="T48" fmla="*/ 160 w 512"/>
              <a:gd name="T49" fmla="*/ 277 h 512"/>
              <a:gd name="T50" fmla="*/ 152 w 512"/>
              <a:gd name="T51" fmla="*/ 274 h 512"/>
              <a:gd name="T52" fmla="*/ 152 w 512"/>
              <a:gd name="T53" fmla="*/ 259 h 512"/>
              <a:gd name="T54" fmla="*/ 256 w 512"/>
              <a:gd name="T55" fmla="*/ 213 h 512"/>
              <a:gd name="T56" fmla="*/ 370 w 512"/>
              <a:gd name="T57" fmla="*/ 259 h 512"/>
              <a:gd name="T58" fmla="*/ 370 w 512"/>
              <a:gd name="T59" fmla="*/ 274 h 512"/>
              <a:gd name="T60" fmla="*/ 413 w 512"/>
              <a:gd name="T61" fmla="*/ 221 h 512"/>
              <a:gd name="T62" fmla="*/ 405 w 512"/>
              <a:gd name="T63" fmla="*/ 224 h 512"/>
              <a:gd name="T64" fmla="*/ 397 w 512"/>
              <a:gd name="T65" fmla="*/ 221 h 512"/>
              <a:gd name="T66" fmla="*/ 256 w 512"/>
              <a:gd name="T67" fmla="*/ 160 h 512"/>
              <a:gd name="T68" fmla="*/ 114 w 512"/>
              <a:gd name="T69" fmla="*/ 221 h 512"/>
              <a:gd name="T70" fmla="*/ 99 w 512"/>
              <a:gd name="T71" fmla="*/ 221 h 512"/>
              <a:gd name="T72" fmla="*/ 99 w 512"/>
              <a:gd name="T73" fmla="*/ 205 h 512"/>
              <a:gd name="T74" fmla="*/ 256 w 512"/>
              <a:gd name="T75" fmla="*/ 138 h 512"/>
              <a:gd name="T76" fmla="*/ 413 w 512"/>
              <a:gd name="T77" fmla="*/ 205 h 512"/>
              <a:gd name="T78" fmla="*/ 413 w 512"/>
              <a:gd name="T79" fmla="*/ 22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56" y="394"/>
                </a:moveTo>
                <a:cubicBezTo>
                  <a:pt x="244" y="394"/>
                  <a:pt x="234" y="385"/>
                  <a:pt x="234" y="373"/>
                </a:cubicBezTo>
                <a:cubicBezTo>
                  <a:pt x="234" y="361"/>
                  <a:pt x="244" y="352"/>
                  <a:pt x="256" y="352"/>
                </a:cubicBezTo>
                <a:cubicBezTo>
                  <a:pt x="267" y="352"/>
                  <a:pt x="277" y="361"/>
                  <a:pt x="277" y="373"/>
                </a:cubicBezTo>
                <a:cubicBezTo>
                  <a:pt x="277" y="385"/>
                  <a:pt x="267" y="394"/>
                  <a:pt x="256" y="394"/>
                </a:cubicBezTo>
                <a:close/>
                <a:moveTo>
                  <a:pt x="317" y="327"/>
                </a:moveTo>
                <a:cubicBezTo>
                  <a:pt x="312" y="331"/>
                  <a:pt x="306" y="331"/>
                  <a:pt x="301" y="327"/>
                </a:cubicBezTo>
                <a:cubicBezTo>
                  <a:pt x="290" y="316"/>
                  <a:pt x="273" y="309"/>
                  <a:pt x="256" y="309"/>
                </a:cubicBezTo>
                <a:cubicBezTo>
                  <a:pt x="239" y="309"/>
                  <a:pt x="221" y="316"/>
                  <a:pt x="210" y="327"/>
                </a:cubicBezTo>
                <a:cubicBezTo>
                  <a:pt x="208" y="329"/>
                  <a:pt x="205" y="330"/>
                  <a:pt x="202" y="330"/>
                </a:cubicBezTo>
                <a:cubicBezTo>
                  <a:pt x="200" y="330"/>
                  <a:pt x="197" y="329"/>
                  <a:pt x="195" y="327"/>
                </a:cubicBezTo>
                <a:cubicBezTo>
                  <a:pt x="191" y="323"/>
                  <a:pt x="191" y="316"/>
                  <a:pt x="195" y="312"/>
                </a:cubicBezTo>
                <a:cubicBezTo>
                  <a:pt x="210" y="297"/>
                  <a:pt x="233" y="288"/>
                  <a:pt x="256" y="288"/>
                </a:cubicBezTo>
                <a:cubicBezTo>
                  <a:pt x="278" y="288"/>
                  <a:pt x="301" y="297"/>
                  <a:pt x="317" y="312"/>
                </a:cubicBezTo>
                <a:cubicBezTo>
                  <a:pt x="321" y="316"/>
                  <a:pt x="321" y="323"/>
                  <a:pt x="317" y="327"/>
                </a:cubicBezTo>
                <a:close/>
                <a:moveTo>
                  <a:pt x="370" y="274"/>
                </a:moveTo>
                <a:cubicBezTo>
                  <a:pt x="366" y="278"/>
                  <a:pt x="359" y="278"/>
                  <a:pt x="355" y="274"/>
                </a:cubicBezTo>
                <a:cubicBezTo>
                  <a:pt x="330" y="249"/>
                  <a:pt x="292" y="234"/>
                  <a:pt x="256" y="234"/>
                </a:cubicBezTo>
                <a:cubicBezTo>
                  <a:pt x="222" y="234"/>
                  <a:pt x="194" y="247"/>
                  <a:pt x="167" y="274"/>
                </a:cubicBezTo>
                <a:cubicBezTo>
                  <a:pt x="165" y="276"/>
                  <a:pt x="162" y="277"/>
                  <a:pt x="160" y="277"/>
                </a:cubicBezTo>
                <a:cubicBezTo>
                  <a:pt x="157" y="277"/>
                  <a:pt x="154" y="276"/>
                  <a:pt x="152" y="274"/>
                </a:cubicBezTo>
                <a:cubicBezTo>
                  <a:pt x="148" y="270"/>
                  <a:pt x="148" y="263"/>
                  <a:pt x="152" y="259"/>
                </a:cubicBezTo>
                <a:cubicBezTo>
                  <a:pt x="183" y="228"/>
                  <a:pt x="216" y="213"/>
                  <a:pt x="256" y="213"/>
                </a:cubicBezTo>
                <a:cubicBezTo>
                  <a:pt x="298" y="213"/>
                  <a:pt x="342" y="231"/>
                  <a:pt x="370" y="259"/>
                </a:cubicBezTo>
                <a:cubicBezTo>
                  <a:pt x="374" y="263"/>
                  <a:pt x="374" y="270"/>
                  <a:pt x="370" y="274"/>
                </a:cubicBezTo>
                <a:close/>
                <a:moveTo>
                  <a:pt x="413" y="221"/>
                </a:moveTo>
                <a:cubicBezTo>
                  <a:pt x="410" y="223"/>
                  <a:pt x="408" y="224"/>
                  <a:pt x="405" y="224"/>
                </a:cubicBezTo>
                <a:cubicBezTo>
                  <a:pt x="402" y="224"/>
                  <a:pt x="400" y="223"/>
                  <a:pt x="397" y="221"/>
                </a:cubicBezTo>
                <a:cubicBezTo>
                  <a:pt x="358" y="181"/>
                  <a:pt x="309" y="160"/>
                  <a:pt x="256" y="160"/>
                </a:cubicBezTo>
                <a:cubicBezTo>
                  <a:pt x="203" y="160"/>
                  <a:pt x="154" y="181"/>
                  <a:pt x="114" y="221"/>
                </a:cubicBezTo>
                <a:cubicBezTo>
                  <a:pt x="110" y="225"/>
                  <a:pt x="103" y="225"/>
                  <a:pt x="99" y="221"/>
                </a:cubicBezTo>
                <a:cubicBezTo>
                  <a:pt x="95" y="216"/>
                  <a:pt x="95" y="210"/>
                  <a:pt x="99" y="205"/>
                </a:cubicBezTo>
                <a:cubicBezTo>
                  <a:pt x="143" y="162"/>
                  <a:pt x="197" y="138"/>
                  <a:pt x="256" y="138"/>
                </a:cubicBezTo>
                <a:cubicBezTo>
                  <a:pt x="314" y="138"/>
                  <a:pt x="369" y="162"/>
                  <a:pt x="413" y="205"/>
                </a:cubicBezTo>
                <a:cubicBezTo>
                  <a:pt x="417" y="210"/>
                  <a:pt x="417" y="216"/>
                  <a:pt x="413" y="2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4C1F7C2-0BF8-4792-A0FA-3F6FD868C7A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0021477" y="4910742"/>
            <a:ext cx="1" cy="25625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78FB86-16E1-47F5-BA42-768BBD906589}"/>
              </a:ext>
            </a:extLst>
          </p:cNvPr>
          <p:cNvCxnSpPr>
            <a:cxnSpLocks/>
          </p:cNvCxnSpPr>
          <p:nvPr/>
        </p:nvCxnSpPr>
        <p:spPr>
          <a:xfrm flipH="1" flipV="1">
            <a:off x="7930433" y="3770898"/>
            <a:ext cx="1871019" cy="75532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Content Placeholder 4">
            <a:extLst>
              <a:ext uri="{FF2B5EF4-FFF2-40B4-BE49-F238E27FC236}">
                <a16:creationId xmlns:a16="http://schemas.microsoft.com/office/drawing/2014/main" id="{0455CC89-9CBD-4378-B11F-BB637B91261D}"/>
              </a:ext>
            </a:extLst>
          </p:cNvPr>
          <p:cNvSpPr txBox="1">
            <a:spLocks/>
          </p:cNvSpPr>
          <p:nvPr/>
        </p:nvSpPr>
        <p:spPr>
          <a:xfrm>
            <a:off x="10254038" y="4554967"/>
            <a:ext cx="691795" cy="29012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5D36355A-C63A-4580-88AC-AA3513D12EED}"/>
              </a:ext>
            </a:extLst>
          </p:cNvPr>
          <p:cNvSpPr txBox="1">
            <a:spLocks/>
          </p:cNvSpPr>
          <p:nvPr/>
        </p:nvSpPr>
        <p:spPr>
          <a:xfrm>
            <a:off x="10283294" y="5250883"/>
            <a:ext cx="691795" cy="29012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ISP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EE56B414-7C06-4296-8806-4C60806FA320}"/>
              </a:ext>
            </a:extLst>
          </p:cNvPr>
          <p:cNvSpPr txBox="1">
            <a:spLocks/>
          </p:cNvSpPr>
          <p:nvPr/>
        </p:nvSpPr>
        <p:spPr>
          <a:xfrm>
            <a:off x="498759" y="1073178"/>
            <a:ext cx="3492449" cy="46225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100" b="1" u="sng" dirty="0"/>
              <a:t>Flow</a:t>
            </a:r>
            <a:r>
              <a:rPr lang="en-US" dirty="0"/>
              <a:t>: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Clients (application users/customers) sends an HTTP request using the URL of the service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URL goes to ISP (Internet Service Provider) which uses DNS (Domain Name Server) to convert URL to IP Address.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IP Address is the IP of Load Balancer.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Load Balancer decides which server to access for the request and the response is given to the user.</a:t>
            </a:r>
          </a:p>
          <a:p>
            <a:pPr>
              <a:spcAft>
                <a:spcPts val="1200"/>
              </a:spcAft>
            </a:pPr>
            <a:r>
              <a:rPr lang="en-US" sz="1100" b="1" u="sng" dirty="0"/>
              <a:t>Disadvantages of Monolithic Architecture</a:t>
            </a:r>
            <a:r>
              <a:rPr lang="en-US" dirty="0"/>
              <a:t>: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If a bug in 1 part of system then entire application may fall down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Individual components cannot be scaled. Entire application needs to be scared which results into waste of resources.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part of application must take care of compatibility with all other parts they interact with.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BA87725-E14A-4F89-BD01-032670A95BA9}"/>
              </a:ext>
            </a:extLst>
          </p:cNvPr>
          <p:cNvCxnSpPr/>
          <p:nvPr/>
        </p:nvCxnSpPr>
        <p:spPr>
          <a:xfrm>
            <a:off x="4051300" y="1280282"/>
            <a:ext cx="0" cy="48919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Content Placeholder 4">
            <a:extLst>
              <a:ext uri="{FF2B5EF4-FFF2-40B4-BE49-F238E27FC236}">
                <a16:creationId xmlns:a16="http://schemas.microsoft.com/office/drawing/2014/main" id="{5CCC3BF4-ED0F-4C2A-B4A4-CC111DC480AD}"/>
              </a:ext>
            </a:extLst>
          </p:cNvPr>
          <p:cNvSpPr txBox="1">
            <a:spLocks/>
          </p:cNvSpPr>
          <p:nvPr/>
        </p:nvSpPr>
        <p:spPr>
          <a:xfrm>
            <a:off x="4327250" y="3851621"/>
            <a:ext cx="3668862" cy="39034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Funny Bunny Airline Network</a:t>
            </a:r>
          </a:p>
        </p:txBody>
      </p:sp>
    </p:spTree>
    <p:extLst>
      <p:ext uri="{BB962C8B-B14F-4D97-AF65-F5344CB8AC3E}">
        <p14:creationId xmlns:p14="http://schemas.microsoft.com/office/powerpoint/2010/main" val="1361622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551ED-0ED5-4566-B575-E05D726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 Architecture Overview (Real-world Scenario)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36881D-6315-4DF2-B2E0-CEAA0F69D21A}"/>
              </a:ext>
            </a:extLst>
          </p:cNvPr>
          <p:cNvGrpSpPr/>
          <p:nvPr/>
        </p:nvGrpSpPr>
        <p:grpSpPr>
          <a:xfrm>
            <a:off x="5597916" y="5793110"/>
            <a:ext cx="3344086" cy="516046"/>
            <a:chOff x="3160860" y="5235036"/>
            <a:chExt cx="3344086" cy="516046"/>
          </a:xfrm>
        </p:grpSpPr>
        <p:pic>
          <p:nvPicPr>
            <p:cNvPr id="4" name="Graphic 3" descr="Laptop">
              <a:extLst>
                <a:ext uri="{FF2B5EF4-FFF2-40B4-BE49-F238E27FC236}">
                  <a16:creationId xmlns:a16="http://schemas.microsoft.com/office/drawing/2014/main" id="{5584ADA7-AF89-4DCE-8D2B-11CC8A921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0860" y="5235036"/>
              <a:ext cx="516046" cy="516046"/>
            </a:xfrm>
            <a:prstGeom prst="rect">
              <a:avLst/>
            </a:prstGeom>
          </p:spPr>
        </p:pic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8D6B1748-3D09-4DF6-B77D-BB402DC42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67870" y="5235036"/>
              <a:ext cx="516046" cy="516046"/>
            </a:xfrm>
            <a:prstGeom prst="rect">
              <a:avLst/>
            </a:prstGeom>
          </p:spPr>
        </p:pic>
        <p:pic>
          <p:nvPicPr>
            <p:cNvPr id="6" name="Graphic 5" descr="Laptop">
              <a:extLst>
                <a:ext uri="{FF2B5EF4-FFF2-40B4-BE49-F238E27FC236}">
                  <a16:creationId xmlns:a16="http://schemas.microsoft.com/office/drawing/2014/main" id="{178E6158-EB65-4231-A23E-28D3A71E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4880" y="5235036"/>
              <a:ext cx="516046" cy="516046"/>
            </a:xfrm>
            <a:prstGeom prst="rect">
              <a:avLst/>
            </a:prstGeom>
          </p:spPr>
        </p:pic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7C4B878F-17EE-4439-ADB2-27469251A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1890" y="5235036"/>
              <a:ext cx="516046" cy="516046"/>
            </a:xfrm>
            <a:prstGeom prst="rect">
              <a:avLst/>
            </a:prstGeom>
          </p:spPr>
        </p:pic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6F65A268-1803-49BB-B80F-4ADFD1B73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88900" y="5235036"/>
              <a:ext cx="516046" cy="516046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FEEF79-8CF9-406A-AF9B-AAD38261F618}"/>
              </a:ext>
            </a:extLst>
          </p:cNvPr>
          <p:cNvCxnSpPr>
            <a:cxnSpLocks/>
          </p:cNvCxnSpPr>
          <p:nvPr/>
        </p:nvCxnSpPr>
        <p:spPr>
          <a:xfrm>
            <a:off x="4305300" y="4204355"/>
            <a:ext cx="679947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835A36-E715-4F26-8618-09572915E33F}"/>
              </a:ext>
            </a:extLst>
          </p:cNvPr>
          <p:cNvCxnSpPr>
            <a:cxnSpLocks/>
          </p:cNvCxnSpPr>
          <p:nvPr/>
        </p:nvCxnSpPr>
        <p:spPr>
          <a:xfrm>
            <a:off x="4305300" y="4356755"/>
            <a:ext cx="679947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648898C-0845-48E0-8C51-926B2335A3E8}"/>
              </a:ext>
            </a:extLst>
          </p:cNvPr>
          <p:cNvSpPr txBox="1">
            <a:spLocks/>
          </p:cNvSpPr>
          <p:nvPr/>
        </p:nvSpPr>
        <p:spPr>
          <a:xfrm>
            <a:off x="4351558" y="4394273"/>
            <a:ext cx="2102177" cy="32138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Public Internet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9DBE23-EC14-4D76-A1A6-85BABE4A0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30" y="2759985"/>
            <a:ext cx="1193087" cy="1193087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560C641-12AB-4E3F-A00D-3D07DB1D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9"/>
            <a:ext cx="11252200" cy="334102"/>
          </a:xfrm>
        </p:spPr>
        <p:txBody>
          <a:bodyPr/>
          <a:lstStyle/>
          <a:p>
            <a:pPr lvl="0"/>
            <a:r>
              <a:rPr lang="en-US" sz="1400" dirty="0"/>
              <a:t>Airline Booking Example (FunnyBunnyAirlines.com)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6EE1E1-6F91-458D-9CAF-28327832D93D}"/>
              </a:ext>
            </a:extLst>
          </p:cNvPr>
          <p:cNvCxnSpPr>
            <a:cxnSpLocks/>
          </p:cNvCxnSpPr>
          <p:nvPr/>
        </p:nvCxnSpPr>
        <p:spPr>
          <a:xfrm flipV="1">
            <a:off x="7866474" y="2498104"/>
            <a:ext cx="0" cy="44305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6346AE-85F8-4ED9-A955-1AEE6DED1BA3}"/>
              </a:ext>
            </a:extLst>
          </p:cNvPr>
          <p:cNvCxnSpPr>
            <a:cxnSpLocks/>
            <a:stCxn id="8" idx="0"/>
            <a:endCxn id="87" idx="1"/>
          </p:cNvCxnSpPr>
          <p:nvPr/>
        </p:nvCxnSpPr>
        <p:spPr>
          <a:xfrm flipV="1">
            <a:off x="8683979" y="5399553"/>
            <a:ext cx="1104938" cy="393557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ontent Placeholder 4">
            <a:extLst>
              <a:ext uri="{FF2B5EF4-FFF2-40B4-BE49-F238E27FC236}">
                <a16:creationId xmlns:a16="http://schemas.microsoft.com/office/drawing/2014/main" id="{6DDA8F1C-3C9B-4B8B-B12A-0A300F625EDD}"/>
              </a:ext>
            </a:extLst>
          </p:cNvPr>
          <p:cNvSpPr txBox="1">
            <a:spLocks/>
          </p:cNvSpPr>
          <p:nvPr/>
        </p:nvSpPr>
        <p:spPr>
          <a:xfrm>
            <a:off x="6879345" y="6271125"/>
            <a:ext cx="2102177" cy="32138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Clients</a:t>
            </a:r>
          </a:p>
        </p:txBody>
      </p:sp>
      <p:sp>
        <p:nvSpPr>
          <p:cNvPr id="79" name="Content Placeholder 4">
            <a:extLst>
              <a:ext uri="{FF2B5EF4-FFF2-40B4-BE49-F238E27FC236}">
                <a16:creationId xmlns:a16="http://schemas.microsoft.com/office/drawing/2014/main" id="{F59FF8E3-6225-4125-BAFE-100C2E8085C7}"/>
              </a:ext>
            </a:extLst>
          </p:cNvPr>
          <p:cNvSpPr txBox="1">
            <a:spLocks/>
          </p:cNvSpPr>
          <p:nvPr/>
        </p:nvSpPr>
        <p:spPr>
          <a:xfrm>
            <a:off x="7411928" y="5318937"/>
            <a:ext cx="2102177" cy="28317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FunnyBunnyAirlines.com</a:t>
            </a:r>
          </a:p>
        </p:txBody>
      </p:sp>
      <p:sp>
        <p:nvSpPr>
          <p:cNvPr id="81" name="Content Placeholder 4">
            <a:extLst>
              <a:ext uri="{FF2B5EF4-FFF2-40B4-BE49-F238E27FC236}">
                <a16:creationId xmlns:a16="http://schemas.microsoft.com/office/drawing/2014/main" id="{83921728-1C74-4E8B-B021-96DAFCAEC039}"/>
              </a:ext>
            </a:extLst>
          </p:cNvPr>
          <p:cNvSpPr txBox="1">
            <a:spLocks/>
          </p:cNvSpPr>
          <p:nvPr/>
        </p:nvSpPr>
        <p:spPr>
          <a:xfrm>
            <a:off x="8439347" y="3337396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Load Balancer</a:t>
            </a:r>
          </a:p>
        </p:txBody>
      </p:sp>
      <p:sp>
        <p:nvSpPr>
          <p:cNvPr id="85" name="Freeform 305">
            <a:extLst>
              <a:ext uri="{FF2B5EF4-FFF2-40B4-BE49-F238E27FC236}">
                <a16:creationId xmlns:a16="http://schemas.microsoft.com/office/drawing/2014/main" id="{29CE4D0C-C31E-48AD-8661-3E2077F6A3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94233" y="4460606"/>
            <a:ext cx="459805" cy="461157"/>
          </a:xfrm>
          <a:custGeom>
            <a:avLst/>
            <a:gdLst>
              <a:gd name="T0" fmla="*/ 294 w 512"/>
              <a:gd name="T1" fmla="*/ 298 h 512"/>
              <a:gd name="T2" fmla="*/ 287 w 512"/>
              <a:gd name="T3" fmla="*/ 324 h 512"/>
              <a:gd name="T4" fmla="*/ 239 w 512"/>
              <a:gd name="T5" fmla="*/ 213 h 512"/>
              <a:gd name="T6" fmla="*/ 256 w 512"/>
              <a:gd name="T7" fmla="*/ 181 h 512"/>
              <a:gd name="T8" fmla="*/ 287 w 512"/>
              <a:gd name="T9" fmla="*/ 188 h 512"/>
              <a:gd name="T10" fmla="*/ 317 w 512"/>
              <a:gd name="T11" fmla="*/ 213 h 512"/>
              <a:gd name="T12" fmla="*/ 297 w 512"/>
              <a:gd name="T13" fmla="*/ 277 h 512"/>
              <a:gd name="T14" fmla="*/ 330 w 512"/>
              <a:gd name="T15" fmla="*/ 256 h 512"/>
              <a:gd name="T16" fmla="*/ 297 w 512"/>
              <a:gd name="T17" fmla="*/ 234 h 512"/>
              <a:gd name="T18" fmla="*/ 276 w 512"/>
              <a:gd name="T19" fmla="*/ 277 h 512"/>
              <a:gd name="T20" fmla="*/ 276 w 512"/>
              <a:gd name="T21" fmla="*/ 234 h 512"/>
              <a:gd name="T22" fmla="*/ 234 w 512"/>
              <a:gd name="T23" fmla="*/ 256 h 512"/>
              <a:gd name="T24" fmla="*/ 276 w 512"/>
              <a:gd name="T25" fmla="*/ 277 h 512"/>
              <a:gd name="T26" fmla="*/ 214 w 512"/>
              <a:gd name="T27" fmla="*/ 234 h 512"/>
              <a:gd name="T28" fmla="*/ 181 w 512"/>
              <a:gd name="T29" fmla="*/ 256 h 512"/>
              <a:gd name="T30" fmla="*/ 214 w 512"/>
              <a:gd name="T31" fmla="*/ 277 h 512"/>
              <a:gd name="T32" fmla="*/ 512 w 512"/>
              <a:gd name="T33" fmla="*/ 256 h 512"/>
              <a:gd name="T34" fmla="*/ 0 w 512"/>
              <a:gd name="T35" fmla="*/ 256 h 512"/>
              <a:gd name="T36" fmla="*/ 512 w 512"/>
              <a:gd name="T37" fmla="*/ 256 h 512"/>
              <a:gd name="T38" fmla="*/ 256 w 512"/>
              <a:gd name="T39" fmla="*/ 352 h 512"/>
              <a:gd name="T40" fmla="*/ 256 w 512"/>
              <a:gd name="T41" fmla="*/ 160 h 512"/>
              <a:gd name="T42" fmla="*/ 416 w 512"/>
              <a:gd name="T43" fmla="*/ 256 h 512"/>
              <a:gd name="T44" fmla="*/ 249 w 512"/>
              <a:gd name="T45" fmla="*/ 96 h 512"/>
              <a:gd name="T46" fmla="*/ 263 w 512"/>
              <a:gd name="T47" fmla="*/ 67 h 512"/>
              <a:gd name="T48" fmla="*/ 216 w 512"/>
              <a:gd name="T49" fmla="*/ 99 h 512"/>
              <a:gd name="T50" fmla="*/ 248 w 512"/>
              <a:gd name="T51" fmla="*/ 146 h 512"/>
              <a:gd name="T52" fmla="*/ 263 w 512"/>
              <a:gd name="T53" fmla="*/ 146 h 512"/>
              <a:gd name="T54" fmla="*/ 249 w 512"/>
              <a:gd name="T55" fmla="*/ 117 h 512"/>
              <a:gd name="T56" fmla="*/ 394 w 512"/>
              <a:gd name="T57" fmla="*/ 256 h 512"/>
              <a:gd name="T58" fmla="*/ 117 w 512"/>
              <a:gd name="T59" fmla="*/ 266 h 512"/>
              <a:gd name="T60" fmla="*/ 96 w 512"/>
              <a:gd name="T61" fmla="*/ 267 h 512"/>
              <a:gd name="T62" fmla="*/ 416 w 512"/>
              <a:gd name="T63" fmla="*/ 256 h 512"/>
              <a:gd name="T64" fmla="*/ 225 w 512"/>
              <a:gd name="T65" fmla="*/ 324 h 512"/>
              <a:gd name="T66" fmla="*/ 194 w 512"/>
              <a:gd name="T67" fmla="*/ 298 h 512"/>
              <a:gd name="T68" fmla="*/ 272 w 512"/>
              <a:gd name="T69" fmla="*/ 298 h 512"/>
              <a:gd name="T70" fmla="*/ 256 w 512"/>
              <a:gd name="T71" fmla="*/ 330 h 512"/>
              <a:gd name="T72" fmla="*/ 194 w 512"/>
              <a:gd name="T73" fmla="*/ 213 h 512"/>
              <a:gd name="T74" fmla="*/ 225 w 512"/>
              <a:gd name="T75" fmla="*/ 1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512">
                <a:moveTo>
                  <a:pt x="287" y="324"/>
                </a:moveTo>
                <a:cubicBezTo>
                  <a:pt x="290" y="316"/>
                  <a:pt x="292" y="308"/>
                  <a:pt x="294" y="298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309" y="309"/>
                  <a:pt x="299" y="318"/>
                  <a:pt x="287" y="324"/>
                </a:cubicBezTo>
                <a:close/>
                <a:moveTo>
                  <a:pt x="256" y="181"/>
                </a:moveTo>
                <a:cubicBezTo>
                  <a:pt x="252" y="181"/>
                  <a:pt x="244" y="192"/>
                  <a:pt x="239" y="213"/>
                </a:cubicBezTo>
                <a:cubicBezTo>
                  <a:pt x="272" y="213"/>
                  <a:pt x="272" y="213"/>
                  <a:pt x="272" y="213"/>
                </a:cubicBezTo>
                <a:cubicBezTo>
                  <a:pt x="267" y="192"/>
                  <a:pt x="260" y="181"/>
                  <a:pt x="256" y="181"/>
                </a:cubicBezTo>
                <a:close/>
                <a:moveTo>
                  <a:pt x="317" y="213"/>
                </a:moveTo>
                <a:cubicBezTo>
                  <a:pt x="309" y="202"/>
                  <a:pt x="299" y="193"/>
                  <a:pt x="287" y="188"/>
                </a:cubicBezTo>
                <a:cubicBezTo>
                  <a:pt x="290" y="195"/>
                  <a:pt x="292" y="204"/>
                  <a:pt x="294" y="213"/>
                </a:cubicBezTo>
                <a:lnTo>
                  <a:pt x="317" y="213"/>
                </a:lnTo>
                <a:close/>
                <a:moveTo>
                  <a:pt x="298" y="256"/>
                </a:moveTo>
                <a:cubicBezTo>
                  <a:pt x="298" y="263"/>
                  <a:pt x="298" y="270"/>
                  <a:pt x="297" y="277"/>
                </a:cubicBezTo>
                <a:cubicBezTo>
                  <a:pt x="327" y="277"/>
                  <a:pt x="327" y="277"/>
                  <a:pt x="327" y="277"/>
                </a:cubicBezTo>
                <a:cubicBezTo>
                  <a:pt x="329" y="270"/>
                  <a:pt x="330" y="263"/>
                  <a:pt x="330" y="256"/>
                </a:cubicBezTo>
                <a:cubicBezTo>
                  <a:pt x="330" y="248"/>
                  <a:pt x="329" y="241"/>
                  <a:pt x="327" y="234"/>
                </a:cubicBezTo>
                <a:cubicBezTo>
                  <a:pt x="297" y="234"/>
                  <a:pt x="297" y="234"/>
                  <a:pt x="297" y="234"/>
                </a:cubicBezTo>
                <a:cubicBezTo>
                  <a:pt x="298" y="241"/>
                  <a:pt x="298" y="249"/>
                  <a:pt x="298" y="256"/>
                </a:cubicBezTo>
                <a:close/>
                <a:moveTo>
                  <a:pt x="276" y="277"/>
                </a:moveTo>
                <a:cubicBezTo>
                  <a:pt x="277" y="270"/>
                  <a:pt x="277" y="263"/>
                  <a:pt x="277" y="256"/>
                </a:cubicBezTo>
                <a:cubicBezTo>
                  <a:pt x="277" y="248"/>
                  <a:pt x="277" y="241"/>
                  <a:pt x="276" y="234"/>
                </a:cubicBezTo>
                <a:cubicBezTo>
                  <a:pt x="235" y="234"/>
                  <a:pt x="235" y="234"/>
                  <a:pt x="235" y="234"/>
                </a:cubicBezTo>
                <a:cubicBezTo>
                  <a:pt x="235" y="241"/>
                  <a:pt x="234" y="248"/>
                  <a:pt x="234" y="256"/>
                </a:cubicBezTo>
                <a:cubicBezTo>
                  <a:pt x="234" y="263"/>
                  <a:pt x="235" y="270"/>
                  <a:pt x="235" y="277"/>
                </a:cubicBezTo>
                <a:lnTo>
                  <a:pt x="276" y="277"/>
                </a:lnTo>
                <a:close/>
                <a:moveTo>
                  <a:pt x="213" y="256"/>
                </a:moveTo>
                <a:cubicBezTo>
                  <a:pt x="213" y="249"/>
                  <a:pt x="213" y="241"/>
                  <a:pt x="214" y="234"/>
                </a:cubicBezTo>
                <a:cubicBezTo>
                  <a:pt x="184" y="234"/>
                  <a:pt x="184" y="234"/>
                  <a:pt x="184" y="234"/>
                </a:cubicBezTo>
                <a:cubicBezTo>
                  <a:pt x="182" y="241"/>
                  <a:pt x="181" y="248"/>
                  <a:pt x="181" y="256"/>
                </a:cubicBezTo>
                <a:cubicBezTo>
                  <a:pt x="181" y="263"/>
                  <a:pt x="182" y="270"/>
                  <a:pt x="184" y="277"/>
                </a:cubicBezTo>
                <a:cubicBezTo>
                  <a:pt x="214" y="277"/>
                  <a:pt x="214" y="277"/>
                  <a:pt x="214" y="277"/>
                </a:cubicBezTo>
                <a:cubicBezTo>
                  <a:pt x="213" y="270"/>
                  <a:pt x="213" y="263"/>
                  <a:pt x="213" y="25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60" y="256"/>
                </a:moveTo>
                <a:cubicBezTo>
                  <a:pt x="160" y="309"/>
                  <a:pt x="203" y="352"/>
                  <a:pt x="256" y="352"/>
                </a:cubicBezTo>
                <a:cubicBezTo>
                  <a:pt x="309" y="352"/>
                  <a:pt x="352" y="309"/>
                  <a:pt x="352" y="256"/>
                </a:cubicBezTo>
                <a:cubicBezTo>
                  <a:pt x="352" y="203"/>
                  <a:pt x="309" y="160"/>
                  <a:pt x="256" y="160"/>
                </a:cubicBezTo>
                <a:cubicBezTo>
                  <a:pt x="203" y="160"/>
                  <a:pt x="160" y="203"/>
                  <a:pt x="160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249" y="96"/>
                  <a:pt x="249" y="96"/>
                  <a:pt x="249" y="96"/>
                </a:cubicBezTo>
                <a:cubicBezTo>
                  <a:pt x="263" y="82"/>
                  <a:pt x="263" y="82"/>
                  <a:pt x="263" y="82"/>
                </a:cubicBezTo>
                <a:cubicBezTo>
                  <a:pt x="267" y="78"/>
                  <a:pt x="267" y="71"/>
                  <a:pt x="263" y="67"/>
                </a:cubicBezTo>
                <a:cubicBezTo>
                  <a:pt x="259" y="63"/>
                  <a:pt x="252" y="63"/>
                  <a:pt x="248" y="67"/>
                </a:cubicBezTo>
                <a:cubicBezTo>
                  <a:pt x="216" y="99"/>
                  <a:pt x="216" y="99"/>
                  <a:pt x="216" y="99"/>
                </a:cubicBezTo>
                <a:cubicBezTo>
                  <a:pt x="212" y="103"/>
                  <a:pt x="212" y="110"/>
                  <a:pt x="216" y="114"/>
                </a:cubicBezTo>
                <a:cubicBezTo>
                  <a:pt x="248" y="146"/>
                  <a:pt x="248" y="146"/>
                  <a:pt x="248" y="146"/>
                </a:cubicBezTo>
                <a:cubicBezTo>
                  <a:pt x="250" y="148"/>
                  <a:pt x="253" y="149"/>
                  <a:pt x="256" y="149"/>
                </a:cubicBezTo>
                <a:cubicBezTo>
                  <a:pt x="258" y="149"/>
                  <a:pt x="261" y="148"/>
                  <a:pt x="263" y="146"/>
                </a:cubicBezTo>
                <a:cubicBezTo>
                  <a:pt x="267" y="142"/>
                  <a:pt x="267" y="135"/>
                  <a:pt x="263" y="131"/>
                </a:cubicBezTo>
                <a:cubicBezTo>
                  <a:pt x="249" y="117"/>
                  <a:pt x="249" y="117"/>
                  <a:pt x="249" y="117"/>
                </a:cubicBezTo>
                <a:cubicBezTo>
                  <a:pt x="256" y="117"/>
                  <a:pt x="256" y="117"/>
                  <a:pt x="256" y="117"/>
                </a:cubicBezTo>
                <a:cubicBezTo>
                  <a:pt x="332" y="117"/>
                  <a:pt x="394" y="179"/>
                  <a:pt x="394" y="256"/>
                </a:cubicBezTo>
                <a:cubicBezTo>
                  <a:pt x="394" y="332"/>
                  <a:pt x="332" y="394"/>
                  <a:pt x="256" y="394"/>
                </a:cubicBezTo>
                <a:cubicBezTo>
                  <a:pt x="183" y="394"/>
                  <a:pt x="122" y="338"/>
                  <a:pt x="117" y="266"/>
                </a:cubicBezTo>
                <a:cubicBezTo>
                  <a:pt x="117" y="260"/>
                  <a:pt x="112" y="255"/>
                  <a:pt x="106" y="256"/>
                </a:cubicBezTo>
                <a:cubicBezTo>
                  <a:pt x="100" y="256"/>
                  <a:pt x="96" y="261"/>
                  <a:pt x="96" y="267"/>
                </a:cubicBezTo>
                <a:cubicBezTo>
                  <a:pt x="102" y="350"/>
                  <a:pt x="172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194" y="298"/>
                </a:moveTo>
                <a:cubicBezTo>
                  <a:pt x="202" y="309"/>
                  <a:pt x="213" y="318"/>
                  <a:pt x="225" y="324"/>
                </a:cubicBezTo>
                <a:cubicBezTo>
                  <a:pt x="222" y="316"/>
                  <a:pt x="219" y="308"/>
                  <a:pt x="217" y="298"/>
                </a:cubicBezTo>
                <a:lnTo>
                  <a:pt x="194" y="298"/>
                </a:lnTo>
                <a:close/>
                <a:moveTo>
                  <a:pt x="256" y="330"/>
                </a:moveTo>
                <a:cubicBezTo>
                  <a:pt x="260" y="330"/>
                  <a:pt x="267" y="319"/>
                  <a:pt x="272" y="298"/>
                </a:cubicBezTo>
                <a:cubicBezTo>
                  <a:pt x="239" y="298"/>
                  <a:pt x="239" y="298"/>
                  <a:pt x="239" y="298"/>
                </a:cubicBezTo>
                <a:cubicBezTo>
                  <a:pt x="244" y="319"/>
                  <a:pt x="252" y="330"/>
                  <a:pt x="256" y="330"/>
                </a:cubicBezTo>
                <a:close/>
                <a:moveTo>
                  <a:pt x="225" y="188"/>
                </a:moveTo>
                <a:cubicBezTo>
                  <a:pt x="213" y="193"/>
                  <a:pt x="202" y="202"/>
                  <a:pt x="194" y="213"/>
                </a:cubicBezTo>
                <a:cubicBezTo>
                  <a:pt x="217" y="213"/>
                  <a:pt x="217" y="213"/>
                  <a:pt x="217" y="213"/>
                </a:cubicBezTo>
                <a:cubicBezTo>
                  <a:pt x="219" y="204"/>
                  <a:pt x="222" y="195"/>
                  <a:pt x="225" y="1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7" name="Freeform 878">
            <a:extLst>
              <a:ext uri="{FF2B5EF4-FFF2-40B4-BE49-F238E27FC236}">
                <a16:creationId xmlns:a16="http://schemas.microsoft.com/office/drawing/2014/main" id="{A5018D5A-D1A1-49C7-A3EA-16E8AE5959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88917" y="5166992"/>
            <a:ext cx="465121" cy="46512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394 h 512"/>
              <a:gd name="T12" fmla="*/ 234 w 512"/>
              <a:gd name="T13" fmla="*/ 373 h 512"/>
              <a:gd name="T14" fmla="*/ 256 w 512"/>
              <a:gd name="T15" fmla="*/ 352 h 512"/>
              <a:gd name="T16" fmla="*/ 277 w 512"/>
              <a:gd name="T17" fmla="*/ 373 h 512"/>
              <a:gd name="T18" fmla="*/ 256 w 512"/>
              <a:gd name="T19" fmla="*/ 394 h 512"/>
              <a:gd name="T20" fmla="*/ 317 w 512"/>
              <a:gd name="T21" fmla="*/ 327 h 512"/>
              <a:gd name="T22" fmla="*/ 301 w 512"/>
              <a:gd name="T23" fmla="*/ 327 h 512"/>
              <a:gd name="T24" fmla="*/ 256 w 512"/>
              <a:gd name="T25" fmla="*/ 309 h 512"/>
              <a:gd name="T26" fmla="*/ 210 w 512"/>
              <a:gd name="T27" fmla="*/ 327 h 512"/>
              <a:gd name="T28" fmla="*/ 202 w 512"/>
              <a:gd name="T29" fmla="*/ 330 h 512"/>
              <a:gd name="T30" fmla="*/ 195 w 512"/>
              <a:gd name="T31" fmla="*/ 327 h 512"/>
              <a:gd name="T32" fmla="*/ 195 w 512"/>
              <a:gd name="T33" fmla="*/ 312 h 512"/>
              <a:gd name="T34" fmla="*/ 256 w 512"/>
              <a:gd name="T35" fmla="*/ 288 h 512"/>
              <a:gd name="T36" fmla="*/ 317 w 512"/>
              <a:gd name="T37" fmla="*/ 312 h 512"/>
              <a:gd name="T38" fmla="*/ 317 w 512"/>
              <a:gd name="T39" fmla="*/ 327 h 512"/>
              <a:gd name="T40" fmla="*/ 370 w 512"/>
              <a:gd name="T41" fmla="*/ 274 h 512"/>
              <a:gd name="T42" fmla="*/ 355 w 512"/>
              <a:gd name="T43" fmla="*/ 274 h 512"/>
              <a:gd name="T44" fmla="*/ 256 w 512"/>
              <a:gd name="T45" fmla="*/ 234 h 512"/>
              <a:gd name="T46" fmla="*/ 167 w 512"/>
              <a:gd name="T47" fmla="*/ 274 h 512"/>
              <a:gd name="T48" fmla="*/ 160 w 512"/>
              <a:gd name="T49" fmla="*/ 277 h 512"/>
              <a:gd name="T50" fmla="*/ 152 w 512"/>
              <a:gd name="T51" fmla="*/ 274 h 512"/>
              <a:gd name="T52" fmla="*/ 152 w 512"/>
              <a:gd name="T53" fmla="*/ 259 h 512"/>
              <a:gd name="T54" fmla="*/ 256 w 512"/>
              <a:gd name="T55" fmla="*/ 213 h 512"/>
              <a:gd name="T56" fmla="*/ 370 w 512"/>
              <a:gd name="T57" fmla="*/ 259 h 512"/>
              <a:gd name="T58" fmla="*/ 370 w 512"/>
              <a:gd name="T59" fmla="*/ 274 h 512"/>
              <a:gd name="T60" fmla="*/ 413 w 512"/>
              <a:gd name="T61" fmla="*/ 221 h 512"/>
              <a:gd name="T62" fmla="*/ 405 w 512"/>
              <a:gd name="T63" fmla="*/ 224 h 512"/>
              <a:gd name="T64" fmla="*/ 397 w 512"/>
              <a:gd name="T65" fmla="*/ 221 h 512"/>
              <a:gd name="T66" fmla="*/ 256 w 512"/>
              <a:gd name="T67" fmla="*/ 160 h 512"/>
              <a:gd name="T68" fmla="*/ 114 w 512"/>
              <a:gd name="T69" fmla="*/ 221 h 512"/>
              <a:gd name="T70" fmla="*/ 99 w 512"/>
              <a:gd name="T71" fmla="*/ 221 h 512"/>
              <a:gd name="T72" fmla="*/ 99 w 512"/>
              <a:gd name="T73" fmla="*/ 205 h 512"/>
              <a:gd name="T74" fmla="*/ 256 w 512"/>
              <a:gd name="T75" fmla="*/ 138 h 512"/>
              <a:gd name="T76" fmla="*/ 413 w 512"/>
              <a:gd name="T77" fmla="*/ 205 h 512"/>
              <a:gd name="T78" fmla="*/ 413 w 512"/>
              <a:gd name="T79" fmla="*/ 22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56" y="394"/>
                </a:moveTo>
                <a:cubicBezTo>
                  <a:pt x="244" y="394"/>
                  <a:pt x="234" y="385"/>
                  <a:pt x="234" y="373"/>
                </a:cubicBezTo>
                <a:cubicBezTo>
                  <a:pt x="234" y="361"/>
                  <a:pt x="244" y="352"/>
                  <a:pt x="256" y="352"/>
                </a:cubicBezTo>
                <a:cubicBezTo>
                  <a:pt x="267" y="352"/>
                  <a:pt x="277" y="361"/>
                  <a:pt x="277" y="373"/>
                </a:cubicBezTo>
                <a:cubicBezTo>
                  <a:pt x="277" y="385"/>
                  <a:pt x="267" y="394"/>
                  <a:pt x="256" y="394"/>
                </a:cubicBezTo>
                <a:close/>
                <a:moveTo>
                  <a:pt x="317" y="327"/>
                </a:moveTo>
                <a:cubicBezTo>
                  <a:pt x="312" y="331"/>
                  <a:pt x="306" y="331"/>
                  <a:pt x="301" y="327"/>
                </a:cubicBezTo>
                <a:cubicBezTo>
                  <a:pt x="290" y="316"/>
                  <a:pt x="273" y="309"/>
                  <a:pt x="256" y="309"/>
                </a:cubicBezTo>
                <a:cubicBezTo>
                  <a:pt x="239" y="309"/>
                  <a:pt x="221" y="316"/>
                  <a:pt x="210" y="327"/>
                </a:cubicBezTo>
                <a:cubicBezTo>
                  <a:pt x="208" y="329"/>
                  <a:pt x="205" y="330"/>
                  <a:pt x="202" y="330"/>
                </a:cubicBezTo>
                <a:cubicBezTo>
                  <a:pt x="200" y="330"/>
                  <a:pt x="197" y="329"/>
                  <a:pt x="195" y="327"/>
                </a:cubicBezTo>
                <a:cubicBezTo>
                  <a:pt x="191" y="323"/>
                  <a:pt x="191" y="316"/>
                  <a:pt x="195" y="312"/>
                </a:cubicBezTo>
                <a:cubicBezTo>
                  <a:pt x="210" y="297"/>
                  <a:pt x="233" y="288"/>
                  <a:pt x="256" y="288"/>
                </a:cubicBezTo>
                <a:cubicBezTo>
                  <a:pt x="278" y="288"/>
                  <a:pt x="301" y="297"/>
                  <a:pt x="317" y="312"/>
                </a:cubicBezTo>
                <a:cubicBezTo>
                  <a:pt x="321" y="316"/>
                  <a:pt x="321" y="323"/>
                  <a:pt x="317" y="327"/>
                </a:cubicBezTo>
                <a:close/>
                <a:moveTo>
                  <a:pt x="370" y="274"/>
                </a:moveTo>
                <a:cubicBezTo>
                  <a:pt x="366" y="278"/>
                  <a:pt x="359" y="278"/>
                  <a:pt x="355" y="274"/>
                </a:cubicBezTo>
                <a:cubicBezTo>
                  <a:pt x="330" y="249"/>
                  <a:pt x="292" y="234"/>
                  <a:pt x="256" y="234"/>
                </a:cubicBezTo>
                <a:cubicBezTo>
                  <a:pt x="222" y="234"/>
                  <a:pt x="194" y="247"/>
                  <a:pt x="167" y="274"/>
                </a:cubicBezTo>
                <a:cubicBezTo>
                  <a:pt x="165" y="276"/>
                  <a:pt x="162" y="277"/>
                  <a:pt x="160" y="277"/>
                </a:cubicBezTo>
                <a:cubicBezTo>
                  <a:pt x="157" y="277"/>
                  <a:pt x="154" y="276"/>
                  <a:pt x="152" y="274"/>
                </a:cubicBezTo>
                <a:cubicBezTo>
                  <a:pt x="148" y="270"/>
                  <a:pt x="148" y="263"/>
                  <a:pt x="152" y="259"/>
                </a:cubicBezTo>
                <a:cubicBezTo>
                  <a:pt x="183" y="228"/>
                  <a:pt x="216" y="213"/>
                  <a:pt x="256" y="213"/>
                </a:cubicBezTo>
                <a:cubicBezTo>
                  <a:pt x="298" y="213"/>
                  <a:pt x="342" y="231"/>
                  <a:pt x="370" y="259"/>
                </a:cubicBezTo>
                <a:cubicBezTo>
                  <a:pt x="374" y="263"/>
                  <a:pt x="374" y="270"/>
                  <a:pt x="370" y="274"/>
                </a:cubicBezTo>
                <a:close/>
                <a:moveTo>
                  <a:pt x="413" y="221"/>
                </a:moveTo>
                <a:cubicBezTo>
                  <a:pt x="410" y="223"/>
                  <a:pt x="408" y="224"/>
                  <a:pt x="405" y="224"/>
                </a:cubicBezTo>
                <a:cubicBezTo>
                  <a:pt x="402" y="224"/>
                  <a:pt x="400" y="223"/>
                  <a:pt x="397" y="221"/>
                </a:cubicBezTo>
                <a:cubicBezTo>
                  <a:pt x="358" y="181"/>
                  <a:pt x="309" y="160"/>
                  <a:pt x="256" y="160"/>
                </a:cubicBezTo>
                <a:cubicBezTo>
                  <a:pt x="203" y="160"/>
                  <a:pt x="154" y="181"/>
                  <a:pt x="114" y="221"/>
                </a:cubicBezTo>
                <a:cubicBezTo>
                  <a:pt x="110" y="225"/>
                  <a:pt x="103" y="225"/>
                  <a:pt x="99" y="221"/>
                </a:cubicBezTo>
                <a:cubicBezTo>
                  <a:pt x="95" y="216"/>
                  <a:pt x="95" y="210"/>
                  <a:pt x="99" y="205"/>
                </a:cubicBezTo>
                <a:cubicBezTo>
                  <a:pt x="143" y="162"/>
                  <a:pt x="197" y="138"/>
                  <a:pt x="256" y="138"/>
                </a:cubicBezTo>
                <a:cubicBezTo>
                  <a:pt x="314" y="138"/>
                  <a:pt x="369" y="162"/>
                  <a:pt x="413" y="205"/>
                </a:cubicBezTo>
                <a:cubicBezTo>
                  <a:pt x="417" y="210"/>
                  <a:pt x="417" y="216"/>
                  <a:pt x="413" y="2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4C1F7C2-0BF8-4792-A0FA-3F6FD868C7A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0021477" y="4910742"/>
            <a:ext cx="1" cy="25625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78FB86-16E1-47F5-BA42-768BBD906589}"/>
              </a:ext>
            </a:extLst>
          </p:cNvPr>
          <p:cNvCxnSpPr>
            <a:cxnSpLocks/>
          </p:cNvCxnSpPr>
          <p:nvPr/>
        </p:nvCxnSpPr>
        <p:spPr>
          <a:xfrm flipH="1" flipV="1">
            <a:off x="7930433" y="3770898"/>
            <a:ext cx="1871019" cy="75532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Content Placeholder 4">
            <a:extLst>
              <a:ext uri="{FF2B5EF4-FFF2-40B4-BE49-F238E27FC236}">
                <a16:creationId xmlns:a16="http://schemas.microsoft.com/office/drawing/2014/main" id="{0455CC89-9CBD-4378-B11F-BB637B91261D}"/>
              </a:ext>
            </a:extLst>
          </p:cNvPr>
          <p:cNvSpPr txBox="1">
            <a:spLocks/>
          </p:cNvSpPr>
          <p:nvPr/>
        </p:nvSpPr>
        <p:spPr>
          <a:xfrm>
            <a:off x="10254038" y="4554967"/>
            <a:ext cx="691795" cy="29012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5D36355A-C63A-4580-88AC-AA3513D12EED}"/>
              </a:ext>
            </a:extLst>
          </p:cNvPr>
          <p:cNvSpPr txBox="1">
            <a:spLocks/>
          </p:cNvSpPr>
          <p:nvPr/>
        </p:nvSpPr>
        <p:spPr>
          <a:xfrm>
            <a:off x="10283294" y="5250883"/>
            <a:ext cx="691795" cy="29012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ISP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BA87725-E14A-4F89-BD01-032670A95BA9}"/>
              </a:ext>
            </a:extLst>
          </p:cNvPr>
          <p:cNvCxnSpPr/>
          <p:nvPr/>
        </p:nvCxnSpPr>
        <p:spPr>
          <a:xfrm>
            <a:off x="4051300" y="1280282"/>
            <a:ext cx="0" cy="48919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0759282-BDA9-445C-A8F3-2C5D844D95C8}"/>
              </a:ext>
            </a:extLst>
          </p:cNvPr>
          <p:cNvSpPr/>
          <p:nvPr/>
        </p:nvSpPr>
        <p:spPr bwMode="gray">
          <a:xfrm>
            <a:off x="4561990" y="1122032"/>
            <a:ext cx="6608965" cy="1350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b"/>
          <a:lstStyle/>
          <a:p>
            <a:pPr algn="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Kubernetes Cluster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4C798C-7E03-44A9-B654-75B5CC9A7B88}"/>
              </a:ext>
            </a:extLst>
          </p:cNvPr>
          <p:cNvSpPr/>
          <p:nvPr/>
        </p:nvSpPr>
        <p:spPr bwMode="gray">
          <a:xfrm>
            <a:off x="4706731" y="1243191"/>
            <a:ext cx="850900" cy="867958"/>
          </a:xfrm>
          <a:prstGeom prst="ellipse">
            <a:avLst/>
          </a:prstGeom>
          <a:solidFill>
            <a:srgbClr val="009A44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E5D6EB-F123-49D8-9EAA-CB16D3DE45DE}"/>
              </a:ext>
            </a:extLst>
          </p:cNvPr>
          <p:cNvSpPr/>
          <p:nvPr/>
        </p:nvSpPr>
        <p:spPr bwMode="gray">
          <a:xfrm>
            <a:off x="5635070" y="1243191"/>
            <a:ext cx="850900" cy="867958"/>
          </a:xfrm>
          <a:prstGeom prst="ellipse">
            <a:avLst/>
          </a:prstGeom>
          <a:solidFill>
            <a:srgbClr val="009A44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32BB31-7786-4EA2-BE94-4BE9C2CBCC53}"/>
              </a:ext>
            </a:extLst>
          </p:cNvPr>
          <p:cNvSpPr/>
          <p:nvPr/>
        </p:nvSpPr>
        <p:spPr bwMode="gray">
          <a:xfrm>
            <a:off x="6562294" y="1243191"/>
            <a:ext cx="850900" cy="867958"/>
          </a:xfrm>
          <a:prstGeom prst="ellipse">
            <a:avLst/>
          </a:prstGeom>
          <a:solidFill>
            <a:srgbClr val="009A44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914DCB-C38F-48AE-90C0-936E0B804110}"/>
              </a:ext>
            </a:extLst>
          </p:cNvPr>
          <p:cNvSpPr/>
          <p:nvPr/>
        </p:nvSpPr>
        <p:spPr bwMode="gray">
          <a:xfrm>
            <a:off x="7484168" y="1249840"/>
            <a:ext cx="850900" cy="867958"/>
          </a:xfrm>
          <a:prstGeom prst="ellipse">
            <a:avLst/>
          </a:prstGeom>
          <a:solidFill>
            <a:srgbClr val="C4D6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C2B2735-C977-4996-99D2-715A5892A669}"/>
              </a:ext>
            </a:extLst>
          </p:cNvPr>
          <p:cNvSpPr/>
          <p:nvPr/>
        </p:nvSpPr>
        <p:spPr bwMode="gray">
          <a:xfrm>
            <a:off x="8418694" y="1244777"/>
            <a:ext cx="850900" cy="867958"/>
          </a:xfrm>
          <a:prstGeom prst="ellipse">
            <a:avLst/>
          </a:prstGeom>
          <a:solidFill>
            <a:srgbClr val="C4D6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479450-97FD-43F1-822B-39453F0623AE}"/>
              </a:ext>
            </a:extLst>
          </p:cNvPr>
          <p:cNvSpPr/>
          <p:nvPr/>
        </p:nvSpPr>
        <p:spPr bwMode="gray">
          <a:xfrm>
            <a:off x="9339731" y="1243191"/>
            <a:ext cx="850900" cy="867958"/>
          </a:xfrm>
          <a:prstGeom prst="ellipse">
            <a:avLst/>
          </a:prstGeom>
          <a:solidFill>
            <a:srgbClr val="C4D6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AFA02E-1159-4761-BFA6-9E836ED2EB22}"/>
              </a:ext>
            </a:extLst>
          </p:cNvPr>
          <p:cNvSpPr/>
          <p:nvPr/>
        </p:nvSpPr>
        <p:spPr bwMode="gray">
          <a:xfrm>
            <a:off x="10253875" y="1242356"/>
            <a:ext cx="850900" cy="867958"/>
          </a:xfrm>
          <a:prstGeom prst="ellipse">
            <a:avLst/>
          </a:prstGeom>
          <a:solidFill>
            <a:srgbClr val="C4D6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EE19E6E3-F8C4-4682-9F18-4FB25C5ADC20}"/>
              </a:ext>
            </a:extLst>
          </p:cNvPr>
          <p:cNvSpPr txBox="1">
            <a:spLocks/>
          </p:cNvSpPr>
          <p:nvPr/>
        </p:nvSpPr>
        <p:spPr>
          <a:xfrm>
            <a:off x="4637861" y="1453316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Master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3" name="Content Placeholder 4">
            <a:extLst>
              <a:ext uri="{FF2B5EF4-FFF2-40B4-BE49-F238E27FC236}">
                <a16:creationId xmlns:a16="http://schemas.microsoft.com/office/drawing/2014/main" id="{A04A389A-BE84-4E45-A331-C7C9E3025CB2}"/>
              </a:ext>
            </a:extLst>
          </p:cNvPr>
          <p:cNvSpPr txBox="1">
            <a:spLocks/>
          </p:cNvSpPr>
          <p:nvPr/>
        </p:nvSpPr>
        <p:spPr>
          <a:xfrm>
            <a:off x="5564756" y="1448969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Master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75D1C801-6E89-4571-AE17-349255D19F8D}"/>
              </a:ext>
            </a:extLst>
          </p:cNvPr>
          <p:cNvSpPr txBox="1">
            <a:spLocks/>
          </p:cNvSpPr>
          <p:nvPr/>
        </p:nvSpPr>
        <p:spPr>
          <a:xfrm>
            <a:off x="6502009" y="1453316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Master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74D27E2A-3B68-49A3-B78C-43A5871ACD52}"/>
              </a:ext>
            </a:extLst>
          </p:cNvPr>
          <p:cNvSpPr txBox="1">
            <a:spLocks/>
          </p:cNvSpPr>
          <p:nvPr/>
        </p:nvSpPr>
        <p:spPr>
          <a:xfrm>
            <a:off x="7420046" y="1455972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Worker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8" name="Content Placeholder 4">
            <a:extLst>
              <a:ext uri="{FF2B5EF4-FFF2-40B4-BE49-F238E27FC236}">
                <a16:creationId xmlns:a16="http://schemas.microsoft.com/office/drawing/2014/main" id="{612D0D1F-5898-4846-B7B5-8140F05AB858}"/>
              </a:ext>
            </a:extLst>
          </p:cNvPr>
          <p:cNvSpPr txBox="1">
            <a:spLocks/>
          </p:cNvSpPr>
          <p:nvPr/>
        </p:nvSpPr>
        <p:spPr>
          <a:xfrm>
            <a:off x="8359407" y="1443792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Worker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9" name="Content Placeholder 4">
            <a:extLst>
              <a:ext uri="{FF2B5EF4-FFF2-40B4-BE49-F238E27FC236}">
                <a16:creationId xmlns:a16="http://schemas.microsoft.com/office/drawing/2014/main" id="{69AF2BED-63D8-4A86-B9BF-5D821D0BD099}"/>
              </a:ext>
            </a:extLst>
          </p:cNvPr>
          <p:cNvSpPr txBox="1">
            <a:spLocks/>
          </p:cNvSpPr>
          <p:nvPr/>
        </p:nvSpPr>
        <p:spPr>
          <a:xfrm>
            <a:off x="9262863" y="1455972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Worker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7B6E7304-3334-4B9F-81CA-D3D09CBCE9D0}"/>
              </a:ext>
            </a:extLst>
          </p:cNvPr>
          <p:cNvSpPr txBox="1">
            <a:spLocks/>
          </p:cNvSpPr>
          <p:nvPr/>
        </p:nvSpPr>
        <p:spPr>
          <a:xfrm>
            <a:off x="10174241" y="1455230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Worker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6F903-0629-4683-9FDF-3CF3FF056EE1}"/>
              </a:ext>
            </a:extLst>
          </p:cNvPr>
          <p:cNvSpPr/>
          <p:nvPr/>
        </p:nvSpPr>
        <p:spPr bwMode="gray">
          <a:xfrm>
            <a:off x="4561990" y="2584289"/>
            <a:ext cx="2035515" cy="5767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tx1"/>
                </a:solidFill>
              </a:rPr>
              <a:t>K8s Cluster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8EAD9F-31A1-4BC3-874A-CE535726C2B6}"/>
              </a:ext>
            </a:extLst>
          </p:cNvPr>
          <p:cNvSpPr/>
          <p:nvPr/>
        </p:nvSpPr>
        <p:spPr bwMode="gray">
          <a:xfrm>
            <a:off x="9164696" y="2588552"/>
            <a:ext cx="2035515" cy="5767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600" b="1" dirty="0">
                <a:solidFill>
                  <a:schemeClr val="tx1"/>
                </a:solidFill>
              </a:rPr>
              <a:t>K8s Cluster 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F4879-54DA-4F7D-85A7-B730063070F3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6597505" y="2872686"/>
            <a:ext cx="930478" cy="28839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521F0A-569A-454E-A72F-2546F0502368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200410" y="2876949"/>
            <a:ext cx="964286" cy="28413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C8759AF3-0B07-46E5-9703-35167F9B307F}"/>
              </a:ext>
            </a:extLst>
          </p:cNvPr>
          <p:cNvSpPr txBox="1">
            <a:spLocks/>
          </p:cNvSpPr>
          <p:nvPr/>
        </p:nvSpPr>
        <p:spPr>
          <a:xfrm>
            <a:off x="4327250" y="3851621"/>
            <a:ext cx="3668862" cy="39034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Funny Bunny Airline Network</a:t>
            </a:r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F82D4D4D-1A15-4BDF-BB6B-9CA6F822D8A7}"/>
              </a:ext>
            </a:extLst>
          </p:cNvPr>
          <p:cNvSpPr txBox="1">
            <a:spLocks/>
          </p:cNvSpPr>
          <p:nvPr/>
        </p:nvSpPr>
        <p:spPr>
          <a:xfrm>
            <a:off x="498587" y="1280282"/>
            <a:ext cx="3492449" cy="46225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100" b="1" u="sng" dirty="0"/>
              <a:t>Flow</a:t>
            </a:r>
            <a:r>
              <a:rPr lang="en-US" dirty="0"/>
              <a:t>: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Clients (application users/customers) sends an HTTP request using the URL of the service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URL goes to ISP (Internet Service Provider) which uses DNS (Domain Name Server) to convert URL to IP Address.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IP Address is the IP of Load Balancer.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Load Balancer sends the request to kubernetes cluster.</a:t>
            </a:r>
          </a:p>
        </p:txBody>
      </p:sp>
    </p:spTree>
    <p:extLst>
      <p:ext uri="{BB962C8B-B14F-4D97-AF65-F5344CB8AC3E}">
        <p14:creationId xmlns:p14="http://schemas.microsoft.com/office/powerpoint/2010/main" val="3219445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551ED-0ED5-4566-B575-E05D726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 Architecture Overview (Real-world Scenario)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36881D-6315-4DF2-B2E0-CEAA0F69D21A}"/>
              </a:ext>
            </a:extLst>
          </p:cNvPr>
          <p:cNvGrpSpPr/>
          <p:nvPr/>
        </p:nvGrpSpPr>
        <p:grpSpPr>
          <a:xfrm>
            <a:off x="5597916" y="5793110"/>
            <a:ext cx="3344086" cy="516046"/>
            <a:chOff x="3160860" y="5235036"/>
            <a:chExt cx="3344086" cy="516046"/>
          </a:xfrm>
        </p:grpSpPr>
        <p:pic>
          <p:nvPicPr>
            <p:cNvPr id="4" name="Graphic 3" descr="Laptop">
              <a:extLst>
                <a:ext uri="{FF2B5EF4-FFF2-40B4-BE49-F238E27FC236}">
                  <a16:creationId xmlns:a16="http://schemas.microsoft.com/office/drawing/2014/main" id="{5584ADA7-AF89-4DCE-8D2B-11CC8A921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0860" y="5235036"/>
              <a:ext cx="516046" cy="516046"/>
            </a:xfrm>
            <a:prstGeom prst="rect">
              <a:avLst/>
            </a:prstGeom>
          </p:spPr>
        </p:pic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8D6B1748-3D09-4DF6-B77D-BB402DC42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67870" y="5235036"/>
              <a:ext cx="516046" cy="516046"/>
            </a:xfrm>
            <a:prstGeom prst="rect">
              <a:avLst/>
            </a:prstGeom>
          </p:spPr>
        </p:pic>
        <p:pic>
          <p:nvPicPr>
            <p:cNvPr id="6" name="Graphic 5" descr="Laptop">
              <a:extLst>
                <a:ext uri="{FF2B5EF4-FFF2-40B4-BE49-F238E27FC236}">
                  <a16:creationId xmlns:a16="http://schemas.microsoft.com/office/drawing/2014/main" id="{178E6158-EB65-4231-A23E-28D3A71E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4880" y="5235036"/>
              <a:ext cx="516046" cy="516046"/>
            </a:xfrm>
            <a:prstGeom prst="rect">
              <a:avLst/>
            </a:prstGeom>
          </p:spPr>
        </p:pic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7C4B878F-17EE-4439-ADB2-27469251A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1890" y="5235036"/>
              <a:ext cx="516046" cy="516046"/>
            </a:xfrm>
            <a:prstGeom prst="rect">
              <a:avLst/>
            </a:prstGeom>
          </p:spPr>
        </p:pic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6F65A268-1803-49BB-B80F-4ADFD1B73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88900" y="5235036"/>
              <a:ext cx="516046" cy="516046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FEEF79-8CF9-406A-AF9B-AAD38261F618}"/>
              </a:ext>
            </a:extLst>
          </p:cNvPr>
          <p:cNvCxnSpPr>
            <a:cxnSpLocks/>
          </p:cNvCxnSpPr>
          <p:nvPr/>
        </p:nvCxnSpPr>
        <p:spPr>
          <a:xfrm>
            <a:off x="4305300" y="4204355"/>
            <a:ext cx="679947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835A36-E715-4F26-8618-09572915E33F}"/>
              </a:ext>
            </a:extLst>
          </p:cNvPr>
          <p:cNvCxnSpPr>
            <a:cxnSpLocks/>
          </p:cNvCxnSpPr>
          <p:nvPr/>
        </p:nvCxnSpPr>
        <p:spPr>
          <a:xfrm>
            <a:off x="4305300" y="4356755"/>
            <a:ext cx="679947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648898C-0845-48E0-8C51-926B2335A3E8}"/>
              </a:ext>
            </a:extLst>
          </p:cNvPr>
          <p:cNvSpPr txBox="1">
            <a:spLocks/>
          </p:cNvSpPr>
          <p:nvPr/>
        </p:nvSpPr>
        <p:spPr>
          <a:xfrm>
            <a:off x="4351558" y="4394273"/>
            <a:ext cx="2102177" cy="32138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Public Internet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9DBE23-EC14-4D76-A1A6-85BABE4A0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30" y="2759985"/>
            <a:ext cx="1193087" cy="1193087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560C641-12AB-4E3F-A00D-3D07DB1D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9"/>
            <a:ext cx="11252200" cy="334102"/>
          </a:xfrm>
        </p:spPr>
        <p:txBody>
          <a:bodyPr/>
          <a:lstStyle/>
          <a:p>
            <a:pPr lvl="0"/>
            <a:r>
              <a:rPr lang="en-US" sz="1400" dirty="0"/>
              <a:t>Airline Booking Example (FunnyBunnyAirlines.com)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6EE1E1-6F91-458D-9CAF-28327832D93D}"/>
              </a:ext>
            </a:extLst>
          </p:cNvPr>
          <p:cNvCxnSpPr>
            <a:cxnSpLocks/>
          </p:cNvCxnSpPr>
          <p:nvPr/>
        </p:nvCxnSpPr>
        <p:spPr>
          <a:xfrm flipV="1">
            <a:off x="7866474" y="2498104"/>
            <a:ext cx="0" cy="44305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6346AE-85F8-4ED9-A955-1AEE6DED1BA3}"/>
              </a:ext>
            </a:extLst>
          </p:cNvPr>
          <p:cNvCxnSpPr>
            <a:cxnSpLocks/>
            <a:stCxn id="8" idx="0"/>
            <a:endCxn id="87" idx="1"/>
          </p:cNvCxnSpPr>
          <p:nvPr/>
        </p:nvCxnSpPr>
        <p:spPr>
          <a:xfrm flipV="1">
            <a:off x="8683979" y="5399553"/>
            <a:ext cx="1104938" cy="393557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ontent Placeholder 4">
            <a:extLst>
              <a:ext uri="{FF2B5EF4-FFF2-40B4-BE49-F238E27FC236}">
                <a16:creationId xmlns:a16="http://schemas.microsoft.com/office/drawing/2014/main" id="{6DDA8F1C-3C9B-4B8B-B12A-0A300F625EDD}"/>
              </a:ext>
            </a:extLst>
          </p:cNvPr>
          <p:cNvSpPr txBox="1">
            <a:spLocks/>
          </p:cNvSpPr>
          <p:nvPr/>
        </p:nvSpPr>
        <p:spPr>
          <a:xfrm>
            <a:off x="6879345" y="6271125"/>
            <a:ext cx="2102177" cy="32138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Clients</a:t>
            </a:r>
          </a:p>
        </p:txBody>
      </p:sp>
      <p:sp>
        <p:nvSpPr>
          <p:cNvPr id="79" name="Content Placeholder 4">
            <a:extLst>
              <a:ext uri="{FF2B5EF4-FFF2-40B4-BE49-F238E27FC236}">
                <a16:creationId xmlns:a16="http://schemas.microsoft.com/office/drawing/2014/main" id="{F59FF8E3-6225-4125-BAFE-100C2E8085C7}"/>
              </a:ext>
            </a:extLst>
          </p:cNvPr>
          <p:cNvSpPr txBox="1">
            <a:spLocks/>
          </p:cNvSpPr>
          <p:nvPr/>
        </p:nvSpPr>
        <p:spPr>
          <a:xfrm>
            <a:off x="7411928" y="5318937"/>
            <a:ext cx="2102177" cy="28317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FunnyBunnyAirlines.com</a:t>
            </a:r>
          </a:p>
        </p:txBody>
      </p:sp>
      <p:sp>
        <p:nvSpPr>
          <p:cNvPr id="81" name="Content Placeholder 4">
            <a:extLst>
              <a:ext uri="{FF2B5EF4-FFF2-40B4-BE49-F238E27FC236}">
                <a16:creationId xmlns:a16="http://schemas.microsoft.com/office/drawing/2014/main" id="{83921728-1C74-4E8B-B021-96DAFCAEC039}"/>
              </a:ext>
            </a:extLst>
          </p:cNvPr>
          <p:cNvSpPr txBox="1">
            <a:spLocks/>
          </p:cNvSpPr>
          <p:nvPr/>
        </p:nvSpPr>
        <p:spPr>
          <a:xfrm>
            <a:off x="8439347" y="3337396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Load Balancer</a:t>
            </a:r>
          </a:p>
        </p:txBody>
      </p:sp>
      <p:sp>
        <p:nvSpPr>
          <p:cNvPr id="85" name="Freeform 305">
            <a:extLst>
              <a:ext uri="{FF2B5EF4-FFF2-40B4-BE49-F238E27FC236}">
                <a16:creationId xmlns:a16="http://schemas.microsoft.com/office/drawing/2014/main" id="{29CE4D0C-C31E-48AD-8661-3E2077F6A3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94233" y="4460606"/>
            <a:ext cx="459805" cy="461157"/>
          </a:xfrm>
          <a:custGeom>
            <a:avLst/>
            <a:gdLst>
              <a:gd name="T0" fmla="*/ 294 w 512"/>
              <a:gd name="T1" fmla="*/ 298 h 512"/>
              <a:gd name="T2" fmla="*/ 287 w 512"/>
              <a:gd name="T3" fmla="*/ 324 h 512"/>
              <a:gd name="T4" fmla="*/ 239 w 512"/>
              <a:gd name="T5" fmla="*/ 213 h 512"/>
              <a:gd name="T6" fmla="*/ 256 w 512"/>
              <a:gd name="T7" fmla="*/ 181 h 512"/>
              <a:gd name="T8" fmla="*/ 287 w 512"/>
              <a:gd name="T9" fmla="*/ 188 h 512"/>
              <a:gd name="T10" fmla="*/ 317 w 512"/>
              <a:gd name="T11" fmla="*/ 213 h 512"/>
              <a:gd name="T12" fmla="*/ 297 w 512"/>
              <a:gd name="T13" fmla="*/ 277 h 512"/>
              <a:gd name="T14" fmla="*/ 330 w 512"/>
              <a:gd name="T15" fmla="*/ 256 h 512"/>
              <a:gd name="T16" fmla="*/ 297 w 512"/>
              <a:gd name="T17" fmla="*/ 234 h 512"/>
              <a:gd name="T18" fmla="*/ 276 w 512"/>
              <a:gd name="T19" fmla="*/ 277 h 512"/>
              <a:gd name="T20" fmla="*/ 276 w 512"/>
              <a:gd name="T21" fmla="*/ 234 h 512"/>
              <a:gd name="T22" fmla="*/ 234 w 512"/>
              <a:gd name="T23" fmla="*/ 256 h 512"/>
              <a:gd name="T24" fmla="*/ 276 w 512"/>
              <a:gd name="T25" fmla="*/ 277 h 512"/>
              <a:gd name="T26" fmla="*/ 214 w 512"/>
              <a:gd name="T27" fmla="*/ 234 h 512"/>
              <a:gd name="T28" fmla="*/ 181 w 512"/>
              <a:gd name="T29" fmla="*/ 256 h 512"/>
              <a:gd name="T30" fmla="*/ 214 w 512"/>
              <a:gd name="T31" fmla="*/ 277 h 512"/>
              <a:gd name="T32" fmla="*/ 512 w 512"/>
              <a:gd name="T33" fmla="*/ 256 h 512"/>
              <a:gd name="T34" fmla="*/ 0 w 512"/>
              <a:gd name="T35" fmla="*/ 256 h 512"/>
              <a:gd name="T36" fmla="*/ 512 w 512"/>
              <a:gd name="T37" fmla="*/ 256 h 512"/>
              <a:gd name="T38" fmla="*/ 256 w 512"/>
              <a:gd name="T39" fmla="*/ 352 h 512"/>
              <a:gd name="T40" fmla="*/ 256 w 512"/>
              <a:gd name="T41" fmla="*/ 160 h 512"/>
              <a:gd name="T42" fmla="*/ 416 w 512"/>
              <a:gd name="T43" fmla="*/ 256 h 512"/>
              <a:gd name="T44" fmla="*/ 249 w 512"/>
              <a:gd name="T45" fmla="*/ 96 h 512"/>
              <a:gd name="T46" fmla="*/ 263 w 512"/>
              <a:gd name="T47" fmla="*/ 67 h 512"/>
              <a:gd name="T48" fmla="*/ 216 w 512"/>
              <a:gd name="T49" fmla="*/ 99 h 512"/>
              <a:gd name="T50" fmla="*/ 248 w 512"/>
              <a:gd name="T51" fmla="*/ 146 h 512"/>
              <a:gd name="T52" fmla="*/ 263 w 512"/>
              <a:gd name="T53" fmla="*/ 146 h 512"/>
              <a:gd name="T54" fmla="*/ 249 w 512"/>
              <a:gd name="T55" fmla="*/ 117 h 512"/>
              <a:gd name="T56" fmla="*/ 394 w 512"/>
              <a:gd name="T57" fmla="*/ 256 h 512"/>
              <a:gd name="T58" fmla="*/ 117 w 512"/>
              <a:gd name="T59" fmla="*/ 266 h 512"/>
              <a:gd name="T60" fmla="*/ 96 w 512"/>
              <a:gd name="T61" fmla="*/ 267 h 512"/>
              <a:gd name="T62" fmla="*/ 416 w 512"/>
              <a:gd name="T63" fmla="*/ 256 h 512"/>
              <a:gd name="T64" fmla="*/ 225 w 512"/>
              <a:gd name="T65" fmla="*/ 324 h 512"/>
              <a:gd name="T66" fmla="*/ 194 w 512"/>
              <a:gd name="T67" fmla="*/ 298 h 512"/>
              <a:gd name="T68" fmla="*/ 272 w 512"/>
              <a:gd name="T69" fmla="*/ 298 h 512"/>
              <a:gd name="T70" fmla="*/ 256 w 512"/>
              <a:gd name="T71" fmla="*/ 330 h 512"/>
              <a:gd name="T72" fmla="*/ 194 w 512"/>
              <a:gd name="T73" fmla="*/ 213 h 512"/>
              <a:gd name="T74" fmla="*/ 225 w 512"/>
              <a:gd name="T75" fmla="*/ 1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512">
                <a:moveTo>
                  <a:pt x="287" y="324"/>
                </a:moveTo>
                <a:cubicBezTo>
                  <a:pt x="290" y="316"/>
                  <a:pt x="292" y="308"/>
                  <a:pt x="294" y="298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309" y="309"/>
                  <a:pt x="299" y="318"/>
                  <a:pt x="287" y="324"/>
                </a:cubicBezTo>
                <a:close/>
                <a:moveTo>
                  <a:pt x="256" y="181"/>
                </a:moveTo>
                <a:cubicBezTo>
                  <a:pt x="252" y="181"/>
                  <a:pt x="244" y="192"/>
                  <a:pt x="239" y="213"/>
                </a:cubicBezTo>
                <a:cubicBezTo>
                  <a:pt x="272" y="213"/>
                  <a:pt x="272" y="213"/>
                  <a:pt x="272" y="213"/>
                </a:cubicBezTo>
                <a:cubicBezTo>
                  <a:pt x="267" y="192"/>
                  <a:pt x="260" y="181"/>
                  <a:pt x="256" y="181"/>
                </a:cubicBezTo>
                <a:close/>
                <a:moveTo>
                  <a:pt x="317" y="213"/>
                </a:moveTo>
                <a:cubicBezTo>
                  <a:pt x="309" y="202"/>
                  <a:pt x="299" y="193"/>
                  <a:pt x="287" y="188"/>
                </a:cubicBezTo>
                <a:cubicBezTo>
                  <a:pt x="290" y="195"/>
                  <a:pt x="292" y="204"/>
                  <a:pt x="294" y="213"/>
                </a:cubicBezTo>
                <a:lnTo>
                  <a:pt x="317" y="213"/>
                </a:lnTo>
                <a:close/>
                <a:moveTo>
                  <a:pt x="298" y="256"/>
                </a:moveTo>
                <a:cubicBezTo>
                  <a:pt x="298" y="263"/>
                  <a:pt x="298" y="270"/>
                  <a:pt x="297" y="277"/>
                </a:cubicBezTo>
                <a:cubicBezTo>
                  <a:pt x="327" y="277"/>
                  <a:pt x="327" y="277"/>
                  <a:pt x="327" y="277"/>
                </a:cubicBezTo>
                <a:cubicBezTo>
                  <a:pt x="329" y="270"/>
                  <a:pt x="330" y="263"/>
                  <a:pt x="330" y="256"/>
                </a:cubicBezTo>
                <a:cubicBezTo>
                  <a:pt x="330" y="248"/>
                  <a:pt x="329" y="241"/>
                  <a:pt x="327" y="234"/>
                </a:cubicBezTo>
                <a:cubicBezTo>
                  <a:pt x="297" y="234"/>
                  <a:pt x="297" y="234"/>
                  <a:pt x="297" y="234"/>
                </a:cubicBezTo>
                <a:cubicBezTo>
                  <a:pt x="298" y="241"/>
                  <a:pt x="298" y="249"/>
                  <a:pt x="298" y="256"/>
                </a:cubicBezTo>
                <a:close/>
                <a:moveTo>
                  <a:pt x="276" y="277"/>
                </a:moveTo>
                <a:cubicBezTo>
                  <a:pt x="277" y="270"/>
                  <a:pt x="277" y="263"/>
                  <a:pt x="277" y="256"/>
                </a:cubicBezTo>
                <a:cubicBezTo>
                  <a:pt x="277" y="248"/>
                  <a:pt x="277" y="241"/>
                  <a:pt x="276" y="234"/>
                </a:cubicBezTo>
                <a:cubicBezTo>
                  <a:pt x="235" y="234"/>
                  <a:pt x="235" y="234"/>
                  <a:pt x="235" y="234"/>
                </a:cubicBezTo>
                <a:cubicBezTo>
                  <a:pt x="235" y="241"/>
                  <a:pt x="234" y="248"/>
                  <a:pt x="234" y="256"/>
                </a:cubicBezTo>
                <a:cubicBezTo>
                  <a:pt x="234" y="263"/>
                  <a:pt x="235" y="270"/>
                  <a:pt x="235" y="277"/>
                </a:cubicBezTo>
                <a:lnTo>
                  <a:pt x="276" y="277"/>
                </a:lnTo>
                <a:close/>
                <a:moveTo>
                  <a:pt x="213" y="256"/>
                </a:moveTo>
                <a:cubicBezTo>
                  <a:pt x="213" y="249"/>
                  <a:pt x="213" y="241"/>
                  <a:pt x="214" y="234"/>
                </a:cubicBezTo>
                <a:cubicBezTo>
                  <a:pt x="184" y="234"/>
                  <a:pt x="184" y="234"/>
                  <a:pt x="184" y="234"/>
                </a:cubicBezTo>
                <a:cubicBezTo>
                  <a:pt x="182" y="241"/>
                  <a:pt x="181" y="248"/>
                  <a:pt x="181" y="256"/>
                </a:cubicBezTo>
                <a:cubicBezTo>
                  <a:pt x="181" y="263"/>
                  <a:pt x="182" y="270"/>
                  <a:pt x="184" y="277"/>
                </a:cubicBezTo>
                <a:cubicBezTo>
                  <a:pt x="214" y="277"/>
                  <a:pt x="214" y="277"/>
                  <a:pt x="214" y="277"/>
                </a:cubicBezTo>
                <a:cubicBezTo>
                  <a:pt x="213" y="270"/>
                  <a:pt x="213" y="263"/>
                  <a:pt x="213" y="25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160" y="256"/>
                </a:moveTo>
                <a:cubicBezTo>
                  <a:pt x="160" y="309"/>
                  <a:pt x="203" y="352"/>
                  <a:pt x="256" y="352"/>
                </a:cubicBezTo>
                <a:cubicBezTo>
                  <a:pt x="309" y="352"/>
                  <a:pt x="352" y="309"/>
                  <a:pt x="352" y="256"/>
                </a:cubicBezTo>
                <a:cubicBezTo>
                  <a:pt x="352" y="203"/>
                  <a:pt x="309" y="160"/>
                  <a:pt x="256" y="160"/>
                </a:cubicBezTo>
                <a:cubicBezTo>
                  <a:pt x="203" y="160"/>
                  <a:pt x="160" y="203"/>
                  <a:pt x="160" y="256"/>
                </a:cubicBezTo>
                <a:close/>
                <a:moveTo>
                  <a:pt x="416" y="256"/>
                </a:moveTo>
                <a:cubicBezTo>
                  <a:pt x="416" y="167"/>
                  <a:pt x="344" y="96"/>
                  <a:pt x="256" y="96"/>
                </a:cubicBezTo>
                <a:cubicBezTo>
                  <a:pt x="249" y="96"/>
                  <a:pt x="249" y="96"/>
                  <a:pt x="249" y="96"/>
                </a:cubicBezTo>
                <a:cubicBezTo>
                  <a:pt x="263" y="82"/>
                  <a:pt x="263" y="82"/>
                  <a:pt x="263" y="82"/>
                </a:cubicBezTo>
                <a:cubicBezTo>
                  <a:pt x="267" y="78"/>
                  <a:pt x="267" y="71"/>
                  <a:pt x="263" y="67"/>
                </a:cubicBezTo>
                <a:cubicBezTo>
                  <a:pt x="259" y="63"/>
                  <a:pt x="252" y="63"/>
                  <a:pt x="248" y="67"/>
                </a:cubicBezTo>
                <a:cubicBezTo>
                  <a:pt x="216" y="99"/>
                  <a:pt x="216" y="99"/>
                  <a:pt x="216" y="99"/>
                </a:cubicBezTo>
                <a:cubicBezTo>
                  <a:pt x="212" y="103"/>
                  <a:pt x="212" y="110"/>
                  <a:pt x="216" y="114"/>
                </a:cubicBezTo>
                <a:cubicBezTo>
                  <a:pt x="248" y="146"/>
                  <a:pt x="248" y="146"/>
                  <a:pt x="248" y="146"/>
                </a:cubicBezTo>
                <a:cubicBezTo>
                  <a:pt x="250" y="148"/>
                  <a:pt x="253" y="149"/>
                  <a:pt x="256" y="149"/>
                </a:cubicBezTo>
                <a:cubicBezTo>
                  <a:pt x="258" y="149"/>
                  <a:pt x="261" y="148"/>
                  <a:pt x="263" y="146"/>
                </a:cubicBezTo>
                <a:cubicBezTo>
                  <a:pt x="267" y="142"/>
                  <a:pt x="267" y="135"/>
                  <a:pt x="263" y="131"/>
                </a:cubicBezTo>
                <a:cubicBezTo>
                  <a:pt x="249" y="117"/>
                  <a:pt x="249" y="117"/>
                  <a:pt x="249" y="117"/>
                </a:cubicBezTo>
                <a:cubicBezTo>
                  <a:pt x="256" y="117"/>
                  <a:pt x="256" y="117"/>
                  <a:pt x="256" y="117"/>
                </a:cubicBezTo>
                <a:cubicBezTo>
                  <a:pt x="332" y="117"/>
                  <a:pt x="394" y="179"/>
                  <a:pt x="394" y="256"/>
                </a:cubicBezTo>
                <a:cubicBezTo>
                  <a:pt x="394" y="332"/>
                  <a:pt x="332" y="394"/>
                  <a:pt x="256" y="394"/>
                </a:cubicBezTo>
                <a:cubicBezTo>
                  <a:pt x="183" y="394"/>
                  <a:pt x="122" y="338"/>
                  <a:pt x="117" y="266"/>
                </a:cubicBezTo>
                <a:cubicBezTo>
                  <a:pt x="117" y="260"/>
                  <a:pt x="112" y="255"/>
                  <a:pt x="106" y="256"/>
                </a:cubicBezTo>
                <a:cubicBezTo>
                  <a:pt x="100" y="256"/>
                  <a:pt x="96" y="261"/>
                  <a:pt x="96" y="267"/>
                </a:cubicBezTo>
                <a:cubicBezTo>
                  <a:pt x="102" y="350"/>
                  <a:pt x="172" y="416"/>
                  <a:pt x="256" y="416"/>
                </a:cubicBezTo>
                <a:cubicBezTo>
                  <a:pt x="344" y="416"/>
                  <a:pt x="416" y="344"/>
                  <a:pt x="416" y="256"/>
                </a:cubicBezTo>
                <a:close/>
                <a:moveTo>
                  <a:pt x="194" y="298"/>
                </a:moveTo>
                <a:cubicBezTo>
                  <a:pt x="202" y="309"/>
                  <a:pt x="213" y="318"/>
                  <a:pt x="225" y="324"/>
                </a:cubicBezTo>
                <a:cubicBezTo>
                  <a:pt x="222" y="316"/>
                  <a:pt x="219" y="308"/>
                  <a:pt x="217" y="298"/>
                </a:cubicBezTo>
                <a:lnTo>
                  <a:pt x="194" y="298"/>
                </a:lnTo>
                <a:close/>
                <a:moveTo>
                  <a:pt x="256" y="330"/>
                </a:moveTo>
                <a:cubicBezTo>
                  <a:pt x="260" y="330"/>
                  <a:pt x="267" y="319"/>
                  <a:pt x="272" y="298"/>
                </a:cubicBezTo>
                <a:cubicBezTo>
                  <a:pt x="239" y="298"/>
                  <a:pt x="239" y="298"/>
                  <a:pt x="239" y="298"/>
                </a:cubicBezTo>
                <a:cubicBezTo>
                  <a:pt x="244" y="319"/>
                  <a:pt x="252" y="330"/>
                  <a:pt x="256" y="330"/>
                </a:cubicBezTo>
                <a:close/>
                <a:moveTo>
                  <a:pt x="225" y="188"/>
                </a:moveTo>
                <a:cubicBezTo>
                  <a:pt x="213" y="193"/>
                  <a:pt x="202" y="202"/>
                  <a:pt x="194" y="213"/>
                </a:cubicBezTo>
                <a:cubicBezTo>
                  <a:pt x="217" y="213"/>
                  <a:pt x="217" y="213"/>
                  <a:pt x="217" y="213"/>
                </a:cubicBezTo>
                <a:cubicBezTo>
                  <a:pt x="219" y="204"/>
                  <a:pt x="222" y="195"/>
                  <a:pt x="225" y="18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7" name="Freeform 878">
            <a:extLst>
              <a:ext uri="{FF2B5EF4-FFF2-40B4-BE49-F238E27FC236}">
                <a16:creationId xmlns:a16="http://schemas.microsoft.com/office/drawing/2014/main" id="{A5018D5A-D1A1-49C7-A3EA-16E8AE5959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88917" y="5166992"/>
            <a:ext cx="465121" cy="46512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394 h 512"/>
              <a:gd name="T12" fmla="*/ 234 w 512"/>
              <a:gd name="T13" fmla="*/ 373 h 512"/>
              <a:gd name="T14" fmla="*/ 256 w 512"/>
              <a:gd name="T15" fmla="*/ 352 h 512"/>
              <a:gd name="T16" fmla="*/ 277 w 512"/>
              <a:gd name="T17" fmla="*/ 373 h 512"/>
              <a:gd name="T18" fmla="*/ 256 w 512"/>
              <a:gd name="T19" fmla="*/ 394 h 512"/>
              <a:gd name="T20" fmla="*/ 317 w 512"/>
              <a:gd name="T21" fmla="*/ 327 h 512"/>
              <a:gd name="T22" fmla="*/ 301 w 512"/>
              <a:gd name="T23" fmla="*/ 327 h 512"/>
              <a:gd name="T24" fmla="*/ 256 w 512"/>
              <a:gd name="T25" fmla="*/ 309 h 512"/>
              <a:gd name="T26" fmla="*/ 210 w 512"/>
              <a:gd name="T27" fmla="*/ 327 h 512"/>
              <a:gd name="T28" fmla="*/ 202 w 512"/>
              <a:gd name="T29" fmla="*/ 330 h 512"/>
              <a:gd name="T30" fmla="*/ 195 w 512"/>
              <a:gd name="T31" fmla="*/ 327 h 512"/>
              <a:gd name="T32" fmla="*/ 195 w 512"/>
              <a:gd name="T33" fmla="*/ 312 h 512"/>
              <a:gd name="T34" fmla="*/ 256 w 512"/>
              <a:gd name="T35" fmla="*/ 288 h 512"/>
              <a:gd name="T36" fmla="*/ 317 w 512"/>
              <a:gd name="T37" fmla="*/ 312 h 512"/>
              <a:gd name="T38" fmla="*/ 317 w 512"/>
              <a:gd name="T39" fmla="*/ 327 h 512"/>
              <a:gd name="T40" fmla="*/ 370 w 512"/>
              <a:gd name="T41" fmla="*/ 274 h 512"/>
              <a:gd name="T42" fmla="*/ 355 w 512"/>
              <a:gd name="T43" fmla="*/ 274 h 512"/>
              <a:gd name="T44" fmla="*/ 256 w 512"/>
              <a:gd name="T45" fmla="*/ 234 h 512"/>
              <a:gd name="T46" fmla="*/ 167 w 512"/>
              <a:gd name="T47" fmla="*/ 274 h 512"/>
              <a:gd name="T48" fmla="*/ 160 w 512"/>
              <a:gd name="T49" fmla="*/ 277 h 512"/>
              <a:gd name="T50" fmla="*/ 152 w 512"/>
              <a:gd name="T51" fmla="*/ 274 h 512"/>
              <a:gd name="T52" fmla="*/ 152 w 512"/>
              <a:gd name="T53" fmla="*/ 259 h 512"/>
              <a:gd name="T54" fmla="*/ 256 w 512"/>
              <a:gd name="T55" fmla="*/ 213 h 512"/>
              <a:gd name="T56" fmla="*/ 370 w 512"/>
              <a:gd name="T57" fmla="*/ 259 h 512"/>
              <a:gd name="T58" fmla="*/ 370 w 512"/>
              <a:gd name="T59" fmla="*/ 274 h 512"/>
              <a:gd name="T60" fmla="*/ 413 w 512"/>
              <a:gd name="T61" fmla="*/ 221 h 512"/>
              <a:gd name="T62" fmla="*/ 405 w 512"/>
              <a:gd name="T63" fmla="*/ 224 h 512"/>
              <a:gd name="T64" fmla="*/ 397 w 512"/>
              <a:gd name="T65" fmla="*/ 221 h 512"/>
              <a:gd name="T66" fmla="*/ 256 w 512"/>
              <a:gd name="T67" fmla="*/ 160 h 512"/>
              <a:gd name="T68" fmla="*/ 114 w 512"/>
              <a:gd name="T69" fmla="*/ 221 h 512"/>
              <a:gd name="T70" fmla="*/ 99 w 512"/>
              <a:gd name="T71" fmla="*/ 221 h 512"/>
              <a:gd name="T72" fmla="*/ 99 w 512"/>
              <a:gd name="T73" fmla="*/ 205 h 512"/>
              <a:gd name="T74" fmla="*/ 256 w 512"/>
              <a:gd name="T75" fmla="*/ 138 h 512"/>
              <a:gd name="T76" fmla="*/ 413 w 512"/>
              <a:gd name="T77" fmla="*/ 205 h 512"/>
              <a:gd name="T78" fmla="*/ 413 w 512"/>
              <a:gd name="T79" fmla="*/ 22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56" y="394"/>
                </a:moveTo>
                <a:cubicBezTo>
                  <a:pt x="244" y="394"/>
                  <a:pt x="234" y="385"/>
                  <a:pt x="234" y="373"/>
                </a:cubicBezTo>
                <a:cubicBezTo>
                  <a:pt x="234" y="361"/>
                  <a:pt x="244" y="352"/>
                  <a:pt x="256" y="352"/>
                </a:cubicBezTo>
                <a:cubicBezTo>
                  <a:pt x="267" y="352"/>
                  <a:pt x="277" y="361"/>
                  <a:pt x="277" y="373"/>
                </a:cubicBezTo>
                <a:cubicBezTo>
                  <a:pt x="277" y="385"/>
                  <a:pt x="267" y="394"/>
                  <a:pt x="256" y="394"/>
                </a:cubicBezTo>
                <a:close/>
                <a:moveTo>
                  <a:pt x="317" y="327"/>
                </a:moveTo>
                <a:cubicBezTo>
                  <a:pt x="312" y="331"/>
                  <a:pt x="306" y="331"/>
                  <a:pt x="301" y="327"/>
                </a:cubicBezTo>
                <a:cubicBezTo>
                  <a:pt x="290" y="316"/>
                  <a:pt x="273" y="309"/>
                  <a:pt x="256" y="309"/>
                </a:cubicBezTo>
                <a:cubicBezTo>
                  <a:pt x="239" y="309"/>
                  <a:pt x="221" y="316"/>
                  <a:pt x="210" y="327"/>
                </a:cubicBezTo>
                <a:cubicBezTo>
                  <a:pt x="208" y="329"/>
                  <a:pt x="205" y="330"/>
                  <a:pt x="202" y="330"/>
                </a:cubicBezTo>
                <a:cubicBezTo>
                  <a:pt x="200" y="330"/>
                  <a:pt x="197" y="329"/>
                  <a:pt x="195" y="327"/>
                </a:cubicBezTo>
                <a:cubicBezTo>
                  <a:pt x="191" y="323"/>
                  <a:pt x="191" y="316"/>
                  <a:pt x="195" y="312"/>
                </a:cubicBezTo>
                <a:cubicBezTo>
                  <a:pt x="210" y="297"/>
                  <a:pt x="233" y="288"/>
                  <a:pt x="256" y="288"/>
                </a:cubicBezTo>
                <a:cubicBezTo>
                  <a:pt x="278" y="288"/>
                  <a:pt x="301" y="297"/>
                  <a:pt x="317" y="312"/>
                </a:cubicBezTo>
                <a:cubicBezTo>
                  <a:pt x="321" y="316"/>
                  <a:pt x="321" y="323"/>
                  <a:pt x="317" y="327"/>
                </a:cubicBezTo>
                <a:close/>
                <a:moveTo>
                  <a:pt x="370" y="274"/>
                </a:moveTo>
                <a:cubicBezTo>
                  <a:pt x="366" y="278"/>
                  <a:pt x="359" y="278"/>
                  <a:pt x="355" y="274"/>
                </a:cubicBezTo>
                <a:cubicBezTo>
                  <a:pt x="330" y="249"/>
                  <a:pt x="292" y="234"/>
                  <a:pt x="256" y="234"/>
                </a:cubicBezTo>
                <a:cubicBezTo>
                  <a:pt x="222" y="234"/>
                  <a:pt x="194" y="247"/>
                  <a:pt x="167" y="274"/>
                </a:cubicBezTo>
                <a:cubicBezTo>
                  <a:pt x="165" y="276"/>
                  <a:pt x="162" y="277"/>
                  <a:pt x="160" y="277"/>
                </a:cubicBezTo>
                <a:cubicBezTo>
                  <a:pt x="157" y="277"/>
                  <a:pt x="154" y="276"/>
                  <a:pt x="152" y="274"/>
                </a:cubicBezTo>
                <a:cubicBezTo>
                  <a:pt x="148" y="270"/>
                  <a:pt x="148" y="263"/>
                  <a:pt x="152" y="259"/>
                </a:cubicBezTo>
                <a:cubicBezTo>
                  <a:pt x="183" y="228"/>
                  <a:pt x="216" y="213"/>
                  <a:pt x="256" y="213"/>
                </a:cubicBezTo>
                <a:cubicBezTo>
                  <a:pt x="298" y="213"/>
                  <a:pt x="342" y="231"/>
                  <a:pt x="370" y="259"/>
                </a:cubicBezTo>
                <a:cubicBezTo>
                  <a:pt x="374" y="263"/>
                  <a:pt x="374" y="270"/>
                  <a:pt x="370" y="274"/>
                </a:cubicBezTo>
                <a:close/>
                <a:moveTo>
                  <a:pt x="413" y="221"/>
                </a:moveTo>
                <a:cubicBezTo>
                  <a:pt x="410" y="223"/>
                  <a:pt x="408" y="224"/>
                  <a:pt x="405" y="224"/>
                </a:cubicBezTo>
                <a:cubicBezTo>
                  <a:pt x="402" y="224"/>
                  <a:pt x="400" y="223"/>
                  <a:pt x="397" y="221"/>
                </a:cubicBezTo>
                <a:cubicBezTo>
                  <a:pt x="358" y="181"/>
                  <a:pt x="309" y="160"/>
                  <a:pt x="256" y="160"/>
                </a:cubicBezTo>
                <a:cubicBezTo>
                  <a:pt x="203" y="160"/>
                  <a:pt x="154" y="181"/>
                  <a:pt x="114" y="221"/>
                </a:cubicBezTo>
                <a:cubicBezTo>
                  <a:pt x="110" y="225"/>
                  <a:pt x="103" y="225"/>
                  <a:pt x="99" y="221"/>
                </a:cubicBezTo>
                <a:cubicBezTo>
                  <a:pt x="95" y="216"/>
                  <a:pt x="95" y="210"/>
                  <a:pt x="99" y="205"/>
                </a:cubicBezTo>
                <a:cubicBezTo>
                  <a:pt x="143" y="162"/>
                  <a:pt x="197" y="138"/>
                  <a:pt x="256" y="138"/>
                </a:cubicBezTo>
                <a:cubicBezTo>
                  <a:pt x="314" y="138"/>
                  <a:pt x="369" y="162"/>
                  <a:pt x="413" y="205"/>
                </a:cubicBezTo>
                <a:cubicBezTo>
                  <a:pt x="417" y="210"/>
                  <a:pt x="417" y="216"/>
                  <a:pt x="413" y="2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4C1F7C2-0BF8-4792-A0FA-3F6FD868C7A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0021477" y="4910742"/>
            <a:ext cx="1" cy="25625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78FB86-16E1-47F5-BA42-768BBD906589}"/>
              </a:ext>
            </a:extLst>
          </p:cNvPr>
          <p:cNvCxnSpPr>
            <a:cxnSpLocks/>
          </p:cNvCxnSpPr>
          <p:nvPr/>
        </p:nvCxnSpPr>
        <p:spPr>
          <a:xfrm flipH="1" flipV="1">
            <a:off x="7930433" y="3770898"/>
            <a:ext cx="1871019" cy="75532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Content Placeholder 4">
            <a:extLst>
              <a:ext uri="{FF2B5EF4-FFF2-40B4-BE49-F238E27FC236}">
                <a16:creationId xmlns:a16="http://schemas.microsoft.com/office/drawing/2014/main" id="{0455CC89-9CBD-4378-B11F-BB637B91261D}"/>
              </a:ext>
            </a:extLst>
          </p:cNvPr>
          <p:cNvSpPr txBox="1">
            <a:spLocks/>
          </p:cNvSpPr>
          <p:nvPr/>
        </p:nvSpPr>
        <p:spPr>
          <a:xfrm>
            <a:off x="10254038" y="4554967"/>
            <a:ext cx="691795" cy="29012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5D36355A-C63A-4580-88AC-AA3513D12EED}"/>
              </a:ext>
            </a:extLst>
          </p:cNvPr>
          <p:cNvSpPr txBox="1">
            <a:spLocks/>
          </p:cNvSpPr>
          <p:nvPr/>
        </p:nvSpPr>
        <p:spPr>
          <a:xfrm>
            <a:off x="10283294" y="5250883"/>
            <a:ext cx="691795" cy="290122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ISP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EE56B414-7C06-4296-8806-4C60806FA320}"/>
              </a:ext>
            </a:extLst>
          </p:cNvPr>
          <p:cNvSpPr txBox="1">
            <a:spLocks/>
          </p:cNvSpPr>
          <p:nvPr/>
        </p:nvSpPr>
        <p:spPr>
          <a:xfrm>
            <a:off x="389615" y="1280282"/>
            <a:ext cx="3492449" cy="46225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90% od real-world implementation consists of only 1 large kubernetes cluster 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BA87725-E14A-4F89-BD01-032670A95BA9}"/>
              </a:ext>
            </a:extLst>
          </p:cNvPr>
          <p:cNvCxnSpPr/>
          <p:nvPr/>
        </p:nvCxnSpPr>
        <p:spPr>
          <a:xfrm>
            <a:off x="4051300" y="1280282"/>
            <a:ext cx="0" cy="48919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0759282-BDA9-445C-A8F3-2C5D844D95C8}"/>
              </a:ext>
            </a:extLst>
          </p:cNvPr>
          <p:cNvSpPr/>
          <p:nvPr/>
        </p:nvSpPr>
        <p:spPr bwMode="gray">
          <a:xfrm>
            <a:off x="4561990" y="1122032"/>
            <a:ext cx="6608965" cy="1350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b"/>
          <a:lstStyle/>
          <a:p>
            <a:pPr algn="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4C798C-7E03-44A9-B654-75B5CC9A7B88}"/>
              </a:ext>
            </a:extLst>
          </p:cNvPr>
          <p:cNvSpPr/>
          <p:nvPr/>
        </p:nvSpPr>
        <p:spPr bwMode="gray">
          <a:xfrm>
            <a:off x="4706731" y="1243191"/>
            <a:ext cx="850900" cy="867958"/>
          </a:xfrm>
          <a:prstGeom prst="ellipse">
            <a:avLst/>
          </a:prstGeom>
          <a:solidFill>
            <a:srgbClr val="009A44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E5D6EB-F123-49D8-9EAA-CB16D3DE45DE}"/>
              </a:ext>
            </a:extLst>
          </p:cNvPr>
          <p:cNvSpPr/>
          <p:nvPr/>
        </p:nvSpPr>
        <p:spPr bwMode="gray">
          <a:xfrm>
            <a:off x="5635070" y="1243191"/>
            <a:ext cx="850900" cy="867958"/>
          </a:xfrm>
          <a:prstGeom prst="ellipse">
            <a:avLst/>
          </a:prstGeom>
          <a:solidFill>
            <a:srgbClr val="009A44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32BB31-7786-4EA2-BE94-4BE9C2CBCC53}"/>
              </a:ext>
            </a:extLst>
          </p:cNvPr>
          <p:cNvSpPr/>
          <p:nvPr/>
        </p:nvSpPr>
        <p:spPr bwMode="gray">
          <a:xfrm>
            <a:off x="6562294" y="1243191"/>
            <a:ext cx="850900" cy="867958"/>
          </a:xfrm>
          <a:prstGeom prst="ellipse">
            <a:avLst/>
          </a:prstGeom>
          <a:solidFill>
            <a:srgbClr val="009A44"/>
          </a:solidFill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914DCB-C38F-48AE-90C0-936E0B804110}"/>
              </a:ext>
            </a:extLst>
          </p:cNvPr>
          <p:cNvSpPr/>
          <p:nvPr/>
        </p:nvSpPr>
        <p:spPr bwMode="gray">
          <a:xfrm>
            <a:off x="7484168" y="1249840"/>
            <a:ext cx="850900" cy="867958"/>
          </a:xfrm>
          <a:prstGeom prst="ellipse">
            <a:avLst/>
          </a:prstGeom>
          <a:solidFill>
            <a:srgbClr val="C4D6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C2B2735-C977-4996-99D2-715A5892A669}"/>
              </a:ext>
            </a:extLst>
          </p:cNvPr>
          <p:cNvSpPr/>
          <p:nvPr/>
        </p:nvSpPr>
        <p:spPr bwMode="gray">
          <a:xfrm>
            <a:off x="8418694" y="1244777"/>
            <a:ext cx="850900" cy="867958"/>
          </a:xfrm>
          <a:prstGeom prst="ellipse">
            <a:avLst/>
          </a:prstGeom>
          <a:solidFill>
            <a:srgbClr val="C4D6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479450-97FD-43F1-822B-39453F0623AE}"/>
              </a:ext>
            </a:extLst>
          </p:cNvPr>
          <p:cNvSpPr/>
          <p:nvPr/>
        </p:nvSpPr>
        <p:spPr bwMode="gray">
          <a:xfrm>
            <a:off x="9339731" y="1243191"/>
            <a:ext cx="850900" cy="867958"/>
          </a:xfrm>
          <a:prstGeom prst="ellipse">
            <a:avLst/>
          </a:prstGeom>
          <a:solidFill>
            <a:srgbClr val="C4D6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AFA02E-1159-4761-BFA6-9E836ED2EB22}"/>
              </a:ext>
            </a:extLst>
          </p:cNvPr>
          <p:cNvSpPr/>
          <p:nvPr/>
        </p:nvSpPr>
        <p:spPr bwMode="gray">
          <a:xfrm>
            <a:off x="10253875" y="1242356"/>
            <a:ext cx="850900" cy="867958"/>
          </a:xfrm>
          <a:prstGeom prst="ellipse">
            <a:avLst/>
          </a:prstGeom>
          <a:solidFill>
            <a:srgbClr val="C4D6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EE19E6E3-F8C4-4682-9F18-4FB25C5ADC20}"/>
              </a:ext>
            </a:extLst>
          </p:cNvPr>
          <p:cNvSpPr txBox="1">
            <a:spLocks/>
          </p:cNvSpPr>
          <p:nvPr/>
        </p:nvSpPr>
        <p:spPr>
          <a:xfrm>
            <a:off x="4637861" y="1453316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Master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3" name="Content Placeholder 4">
            <a:extLst>
              <a:ext uri="{FF2B5EF4-FFF2-40B4-BE49-F238E27FC236}">
                <a16:creationId xmlns:a16="http://schemas.microsoft.com/office/drawing/2014/main" id="{A04A389A-BE84-4E45-A331-C7C9E3025CB2}"/>
              </a:ext>
            </a:extLst>
          </p:cNvPr>
          <p:cNvSpPr txBox="1">
            <a:spLocks/>
          </p:cNvSpPr>
          <p:nvPr/>
        </p:nvSpPr>
        <p:spPr>
          <a:xfrm>
            <a:off x="5564756" y="1448969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Master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75D1C801-6E89-4571-AE17-349255D19F8D}"/>
              </a:ext>
            </a:extLst>
          </p:cNvPr>
          <p:cNvSpPr txBox="1">
            <a:spLocks/>
          </p:cNvSpPr>
          <p:nvPr/>
        </p:nvSpPr>
        <p:spPr>
          <a:xfrm>
            <a:off x="6502009" y="1453316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Master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74D27E2A-3B68-49A3-B78C-43A5871ACD52}"/>
              </a:ext>
            </a:extLst>
          </p:cNvPr>
          <p:cNvSpPr txBox="1">
            <a:spLocks/>
          </p:cNvSpPr>
          <p:nvPr/>
        </p:nvSpPr>
        <p:spPr>
          <a:xfrm>
            <a:off x="7420046" y="1455972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Worker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8" name="Content Placeholder 4">
            <a:extLst>
              <a:ext uri="{FF2B5EF4-FFF2-40B4-BE49-F238E27FC236}">
                <a16:creationId xmlns:a16="http://schemas.microsoft.com/office/drawing/2014/main" id="{612D0D1F-5898-4846-B7B5-8140F05AB858}"/>
              </a:ext>
            </a:extLst>
          </p:cNvPr>
          <p:cNvSpPr txBox="1">
            <a:spLocks/>
          </p:cNvSpPr>
          <p:nvPr/>
        </p:nvSpPr>
        <p:spPr>
          <a:xfrm>
            <a:off x="8359407" y="1443792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Worker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69" name="Content Placeholder 4">
            <a:extLst>
              <a:ext uri="{FF2B5EF4-FFF2-40B4-BE49-F238E27FC236}">
                <a16:creationId xmlns:a16="http://schemas.microsoft.com/office/drawing/2014/main" id="{69AF2BED-63D8-4A86-B9BF-5D821D0BD099}"/>
              </a:ext>
            </a:extLst>
          </p:cNvPr>
          <p:cNvSpPr txBox="1">
            <a:spLocks/>
          </p:cNvSpPr>
          <p:nvPr/>
        </p:nvSpPr>
        <p:spPr>
          <a:xfrm>
            <a:off x="9262863" y="1455972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Worker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7B6E7304-3334-4B9F-81CA-D3D09CBCE9D0}"/>
              </a:ext>
            </a:extLst>
          </p:cNvPr>
          <p:cNvSpPr txBox="1">
            <a:spLocks/>
          </p:cNvSpPr>
          <p:nvPr/>
        </p:nvSpPr>
        <p:spPr>
          <a:xfrm>
            <a:off x="10174241" y="1455230"/>
            <a:ext cx="996879" cy="29601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Worker </a:t>
            </a:r>
            <a:br>
              <a:rPr lang="en-US" b="1" dirty="0"/>
            </a:br>
            <a:r>
              <a:rPr lang="en-US" b="1" dirty="0"/>
              <a:t>Node</a:t>
            </a:r>
          </a:p>
        </p:txBody>
      </p:sp>
      <p:sp>
        <p:nvSpPr>
          <p:cNvPr id="78" name="Content Placeholder 4">
            <a:extLst>
              <a:ext uri="{FF2B5EF4-FFF2-40B4-BE49-F238E27FC236}">
                <a16:creationId xmlns:a16="http://schemas.microsoft.com/office/drawing/2014/main" id="{D77D05EB-8CE7-48E9-B417-FE4961C99DDF}"/>
              </a:ext>
            </a:extLst>
          </p:cNvPr>
          <p:cNvSpPr txBox="1">
            <a:spLocks/>
          </p:cNvSpPr>
          <p:nvPr/>
        </p:nvSpPr>
        <p:spPr>
          <a:xfrm>
            <a:off x="4327250" y="3851621"/>
            <a:ext cx="3668862" cy="39034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Funny Bunny Airline Network</a:t>
            </a:r>
          </a:p>
        </p:txBody>
      </p:sp>
    </p:spTree>
    <p:extLst>
      <p:ext uri="{BB962C8B-B14F-4D97-AF65-F5344CB8AC3E}">
        <p14:creationId xmlns:p14="http://schemas.microsoft.com/office/powerpoint/2010/main" val="37623331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551ED-0ED5-4566-B575-E05D726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 Architecture Inside the Cluster (Real-world Scenario)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560C641-12AB-4E3F-A00D-3D07DB1D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9"/>
            <a:ext cx="11252200" cy="334102"/>
          </a:xfrm>
        </p:spPr>
        <p:txBody>
          <a:bodyPr/>
          <a:lstStyle/>
          <a:p>
            <a:pPr lvl="0"/>
            <a:r>
              <a:rPr lang="en-US" sz="1400" dirty="0"/>
              <a:t>Airline Booking Example (FunnyBunnyAirlines.com)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BA87725-E14A-4F89-BD01-032670A95BA9}"/>
              </a:ext>
            </a:extLst>
          </p:cNvPr>
          <p:cNvCxnSpPr/>
          <p:nvPr/>
        </p:nvCxnSpPr>
        <p:spPr>
          <a:xfrm>
            <a:off x="4051300" y="1280282"/>
            <a:ext cx="0" cy="48919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660399-A03A-4A32-B0F6-ADF1626CA6C3}"/>
              </a:ext>
            </a:extLst>
          </p:cNvPr>
          <p:cNvGrpSpPr/>
          <p:nvPr/>
        </p:nvGrpSpPr>
        <p:grpSpPr>
          <a:xfrm>
            <a:off x="5894137" y="5303944"/>
            <a:ext cx="4226410" cy="966529"/>
            <a:chOff x="4561990" y="1122030"/>
            <a:chExt cx="6608965" cy="15194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0759282-BDA9-445C-A8F3-2C5D844D95C8}"/>
                </a:ext>
              </a:extLst>
            </p:cNvPr>
            <p:cNvSpPr/>
            <p:nvPr/>
          </p:nvSpPr>
          <p:spPr bwMode="gray">
            <a:xfrm>
              <a:off x="4561990" y="1122030"/>
              <a:ext cx="6608965" cy="15194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b"/>
            <a:lstStyle/>
            <a:p>
              <a:pPr algn="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Kubernetes Cluster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4C798C-7E03-44A9-B654-75B5CC9A7B88}"/>
                </a:ext>
              </a:extLst>
            </p:cNvPr>
            <p:cNvSpPr/>
            <p:nvPr/>
          </p:nvSpPr>
          <p:spPr bwMode="gray">
            <a:xfrm>
              <a:off x="4706731" y="1243191"/>
              <a:ext cx="850900" cy="867958"/>
            </a:xfrm>
            <a:prstGeom prst="ellipse">
              <a:avLst/>
            </a:prstGeom>
            <a:solidFill>
              <a:srgbClr val="009A44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500" b="1" dirty="0">
                  <a:solidFill>
                    <a:schemeClr val="bg1"/>
                  </a:solidFill>
                </a:rPr>
                <a:t>M Node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E5D6EB-F123-49D8-9EAA-CB16D3DE45DE}"/>
                </a:ext>
              </a:extLst>
            </p:cNvPr>
            <p:cNvSpPr/>
            <p:nvPr/>
          </p:nvSpPr>
          <p:spPr bwMode="gray">
            <a:xfrm>
              <a:off x="5635070" y="1243191"/>
              <a:ext cx="850900" cy="867958"/>
            </a:xfrm>
            <a:prstGeom prst="ellipse">
              <a:avLst/>
            </a:prstGeom>
            <a:solidFill>
              <a:srgbClr val="009A44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500" b="1" dirty="0">
                  <a:solidFill>
                    <a:schemeClr val="bg1"/>
                  </a:solidFill>
                </a:rPr>
                <a:t>M</a:t>
              </a:r>
              <a:br>
                <a:rPr lang="en-US" sz="500" b="1" dirty="0">
                  <a:solidFill>
                    <a:schemeClr val="bg1"/>
                  </a:solidFill>
                </a:rPr>
              </a:br>
              <a:r>
                <a:rPr lang="en-US" sz="500" b="1" dirty="0">
                  <a:solidFill>
                    <a:schemeClr val="bg1"/>
                  </a:solidFill>
                </a:rPr>
                <a:t>Node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32BB31-7786-4EA2-BE94-4BE9C2CBCC53}"/>
                </a:ext>
              </a:extLst>
            </p:cNvPr>
            <p:cNvSpPr/>
            <p:nvPr/>
          </p:nvSpPr>
          <p:spPr bwMode="gray">
            <a:xfrm>
              <a:off x="6562294" y="1243191"/>
              <a:ext cx="850900" cy="867958"/>
            </a:xfrm>
            <a:prstGeom prst="ellipse">
              <a:avLst/>
            </a:prstGeom>
            <a:solidFill>
              <a:srgbClr val="009A44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prstClr val="white"/>
                  </a:solidFill>
                </a:rPr>
                <a:t>M</a:t>
              </a:r>
              <a:br>
                <a:rPr lang="en-US" sz="500" b="1" dirty="0">
                  <a:solidFill>
                    <a:prstClr val="white"/>
                  </a:solidFill>
                </a:rPr>
              </a:br>
              <a:r>
                <a:rPr lang="en-US" sz="500" b="1" dirty="0">
                  <a:solidFill>
                    <a:prstClr val="white"/>
                  </a:solidFill>
                </a:rPr>
                <a:t>Node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D914DCB-C38F-48AE-90C0-936E0B804110}"/>
                </a:ext>
              </a:extLst>
            </p:cNvPr>
            <p:cNvSpPr/>
            <p:nvPr/>
          </p:nvSpPr>
          <p:spPr bwMode="gray">
            <a:xfrm>
              <a:off x="7484168" y="1249840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schemeClr val="tx1"/>
                  </a:solidFill>
                </a:rPr>
                <a:t>W</a:t>
              </a:r>
              <a:br>
                <a:rPr lang="en-US" sz="500" b="1" dirty="0">
                  <a:solidFill>
                    <a:schemeClr val="tx1"/>
                  </a:solidFill>
                </a:rPr>
              </a:br>
              <a:r>
                <a:rPr lang="en-US" sz="500" b="1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2B2735-C977-4996-99D2-715A5892A669}"/>
                </a:ext>
              </a:extLst>
            </p:cNvPr>
            <p:cNvSpPr/>
            <p:nvPr/>
          </p:nvSpPr>
          <p:spPr bwMode="gray">
            <a:xfrm>
              <a:off x="8418694" y="1244777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prstClr val="black"/>
                  </a:solidFill>
                </a:rPr>
                <a:t>W</a:t>
              </a:r>
              <a:br>
                <a:rPr lang="en-US" sz="500" b="1" dirty="0">
                  <a:solidFill>
                    <a:prstClr val="black"/>
                  </a:solidFill>
                </a:rPr>
              </a:br>
              <a:r>
                <a:rPr lang="en-US" sz="500" b="1" dirty="0">
                  <a:solidFill>
                    <a:prstClr val="black"/>
                  </a:solidFill>
                </a:rPr>
                <a:t>Node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6479450-97FD-43F1-822B-39453F0623AE}"/>
                </a:ext>
              </a:extLst>
            </p:cNvPr>
            <p:cNvSpPr/>
            <p:nvPr/>
          </p:nvSpPr>
          <p:spPr bwMode="gray">
            <a:xfrm>
              <a:off x="9339731" y="1243191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prstClr val="black"/>
                  </a:solidFill>
                </a:rPr>
                <a:t>W</a:t>
              </a:r>
              <a:br>
                <a:rPr lang="en-US" sz="500" b="1" dirty="0">
                  <a:solidFill>
                    <a:prstClr val="black"/>
                  </a:solidFill>
                </a:rPr>
              </a:br>
              <a:r>
                <a:rPr lang="en-US" sz="500" b="1" dirty="0">
                  <a:solidFill>
                    <a:prstClr val="black"/>
                  </a:solidFill>
                </a:rPr>
                <a:t>Node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AFA02E-1159-4761-BFA6-9E836ED2EB22}"/>
                </a:ext>
              </a:extLst>
            </p:cNvPr>
            <p:cNvSpPr/>
            <p:nvPr/>
          </p:nvSpPr>
          <p:spPr bwMode="gray">
            <a:xfrm>
              <a:off x="10253875" y="1242356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US" sz="500" b="1" dirty="0">
                  <a:solidFill>
                    <a:schemeClr val="tx1"/>
                  </a:solidFill>
                </a:rPr>
                <a:t>W</a:t>
              </a:r>
              <a:br>
                <a:rPr lang="en-US" sz="500" b="1" dirty="0">
                  <a:solidFill>
                    <a:schemeClr val="tx1"/>
                  </a:solidFill>
                </a:rPr>
              </a:br>
              <a:r>
                <a:rPr lang="en-US" sz="500" b="1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1A283-BB70-4077-A150-F0E354D7F045}"/>
              </a:ext>
            </a:extLst>
          </p:cNvPr>
          <p:cNvSpPr/>
          <p:nvPr/>
        </p:nvSpPr>
        <p:spPr bwMode="gray">
          <a:xfrm>
            <a:off x="4292596" y="1061118"/>
            <a:ext cx="7429493" cy="36917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73E2B3B3-F9F6-4D8B-8C01-DB53D576E41C}"/>
              </a:ext>
            </a:extLst>
          </p:cNvPr>
          <p:cNvSpPr/>
          <p:nvPr/>
        </p:nvSpPr>
        <p:spPr bwMode="gray">
          <a:xfrm rot="10800000">
            <a:off x="4292596" y="4773873"/>
            <a:ext cx="7429493" cy="546100"/>
          </a:xfrm>
          <a:prstGeom prst="trapezoid">
            <a:avLst>
              <a:gd name="adj" fmla="val 327326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CA0A4-E5D8-4E27-9F74-4E7B142F97ED}"/>
              </a:ext>
            </a:extLst>
          </p:cNvPr>
          <p:cNvGrpSpPr/>
          <p:nvPr/>
        </p:nvGrpSpPr>
        <p:grpSpPr>
          <a:xfrm>
            <a:off x="7363993" y="3314086"/>
            <a:ext cx="1514346" cy="756659"/>
            <a:chOff x="7192923" y="3459741"/>
            <a:chExt cx="1514346" cy="75665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A119AB-CCFF-4B45-A68E-042084E3EB87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1970C61-8675-4DAA-A67E-150D662A5517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0C8E0B2-2EB6-42CB-931D-65F4DE1D1E78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25303AC-6BD5-4364-BD3C-DA622F31A341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0D8D8D-33F2-43DD-BF97-DF19CE8F1260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67B785-1623-4B91-919D-20F7F9A90D9C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C3FEA6-796B-4E50-9ECA-381E1FE5DF18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F608C75-9A9E-41CE-B06D-171738CAB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4859490-468A-4125-AA37-5CB83218C654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BA881E4-60EF-4FF1-87F5-A2D45A344C0D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08468CD-133E-4A38-B139-3FE9D44A5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61CC41C-8DB4-4B2F-8FAA-87BD1F2EC45B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361092E-CDF9-458D-9CEC-5E739C07368E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DBFBDC-E62F-4E11-8080-58353E790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147F2F2-C589-4341-A37E-83A7C2FCDD44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3A76BF-0C20-45D4-A7FC-BBF1B7B1A2C4}"/>
              </a:ext>
            </a:extLst>
          </p:cNvPr>
          <p:cNvGrpSpPr/>
          <p:nvPr/>
        </p:nvGrpSpPr>
        <p:grpSpPr>
          <a:xfrm rot="5400000">
            <a:off x="10483746" y="3299390"/>
            <a:ext cx="1514346" cy="756659"/>
            <a:chOff x="7192923" y="3459741"/>
            <a:chExt cx="1514346" cy="75665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11F84FB-1F63-4755-86A5-8979CFB07719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4763125-5CE8-4E45-8E0F-E87DE0C91A9B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D37F071-71D6-4BBC-A521-07142B1DBBC4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97C88A0-FF67-443E-8531-1C36A49F0946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25CE6E-90C9-4953-B534-72751B785BF5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A6109-E622-4F29-B5A4-F210C3CD1552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2D8085E-1FB7-43EC-A1B4-51163DB9254A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2D3F9AB-FC29-468C-ADDB-76CA13938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A5775D4-5D88-4492-BB02-2EAF5D587C4E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B52E657-3388-491D-9AE7-3263DEE0EE1E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DD1E548-1406-4A4D-8248-A85274A07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E08CFF8-A547-4F6C-A871-01484963DFBC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67A923-9C58-401F-8230-55F3BD62B1F4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04D462E-9FE9-4111-93AF-9DFAD5B6F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8DF090C-61D0-471E-8CE5-5BE72DE3F209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CC16229-6FFB-4683-8CC6-3218C4F31E71}"/>
              </a:ext>
            </a:extLst>
          </p:cNvPr>
          <p:cNvGrpSpPr/>
          <p:nvPr/>
        </p:nvGrpSpPr>
        <p:grpSpPr>
          <a:xfrm rot="2614758">
            <a:off x="9571023" y="1491675"/>
            <a:ext cx="1514346" cy="756659"/>
            <a:chOff x="7192923" y="3459741"/>
            <a:chExt cx="1514346" cy="756659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A701AA8-8BBF-4E60-8112-57048EA28CAC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039E52B-B722-4725-82E3-3E5C1CA26E4B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AB8C50-98C1-4E89-89AF-0F91E4C30611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3AA5566-FF88-415D-A809-9D58B90AE19A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EB3C81F-E53F-4711-A479-0EA3BE469D6A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DD0E452-D77A-4B16-B881-50492B233D1B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98D2FE2-E048-4060-9E52-EAFD36B17A1E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C494496-F08F-4FEC-A5FF-F15AA3E88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12B22F5-4957-4E87-982B-791BC22E6061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D0AFE38-D279-413F-936B-E169F528137F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A39B630-4676-4743-A39C-4BAA9BFF1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3496394-58FB-44A6-8606-35F4BA3B2E7B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0DD21FE-0F13-4C50-B191-706D16907E71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16FF364-AF83-44DF-B9F7-E71ADC23B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5E79327-3DB4-43E8-96F5-26E4B7B89C05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0B7C908-EA2E-4AB7-8411-0D4FF2387ACE}"/>
              </a:ext>
            </a:extLst>
          </p:cNvPr>
          <p:cNvGrpSpPr/>
          <p:nvPr/>
        </p:nvGrpSpPr>
        <p:grpSpPr>
          <a:xfrm rot="18843859">
            <a:off x="5435662" y="1502830"/>
            <a:ext cx="1514346" cy="756659"/>
            <a:chOff x="7192923" y="3459741"/>
            <a:chExt cx="1514346" cy="75665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5DBDFB2-997C-4820-81E8-830D84140BA2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7AE818-ECF4-4C93-B9E8-B10AE0924877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698F94DD-F97C-4D0D-994F-6A723A4D1A9F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495351E-6BC0-4818-A6A4-968411CE69BE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F9F08B6-E339-44B8-A62D-91CF8637907E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825AF23-6C92-488F-AC0D-B78234F8AE65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F6ECAF5-0E7D-4D63-B661-5084C5EDCE09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C96E277-2CBC-4C96-88F4-9DA1DDD81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E4F573F-D059-4D67-92B8-1254CA758B56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04022E4-A0B3-4A97-85E6-28F5C01FDF9F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8B244BA-BDB7-4795-868B-8B42FCC50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75542D5-BD99-43A6-B230-A54D5DE9B07E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4A4B2F2-2934-40DC-8D8D-3FFB4AA7B44F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68D4D87-620A-4151-9D35-DDFCD80EF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C75B057-F09C-4FB5-8F35-2EEB93AB174E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8D37251-7B48-43E3-BCAC-D2FE2086ED89}"/>
              </a:ext>
            </a:extLst>
          </p:cNvPr>
          <p:cNvGrpSpPr/>
          <p:nvPr/>
        </p:nvGrpSpPr>
        <p:grpSpPr>
          <a:xfrm rot="16200000">
            <a:off x="4492447" y="3355377"/>
            <a:ext cx="1514346" cy="756659"/>
            <a:chOff x="7192923" y="3459741"/>
            <a:chExt cx="1514346" cy="75665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5B9CCB8-2F1A-4854-BAAC-48FC32E2A94C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32950A-55AC-4972-860D-FD28FB870A3A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B05C90F-EFB0-47E4-8BC7-613CCC9424AB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ABF41E4-8146-40B6-A7E8-F9DD3D0909A3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29DEAD9-0F94-4305-ACBE-09DB7EFC05E9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90FCB67-8D34-499F-8B31-A8DADEB6F1CC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0CC7B68-3526-4251-AF07-0BFE3AD724F5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DDEB698-AD3D-46C7-A42F-639D5F566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54C467F-7D70-4F02-A6FC-24817484828D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1A0CD53-05EF-49A8-B8EB-471C3542171A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8FB7974-5A0D-487C-940C-F89DFA783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4375E632-27D2-4C87-BA19-65C638EE2AD0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5FAD65F-49DD-437E-8B5C-EC0BF0FCFB19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D78C5D6-35AA-47A4-9574-F3D54676C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4F5A267-1BD4-48E2-A32D-E53B0F270B53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1522279F-35D0-4CC8-B6A2-39CB1D84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32" y="5143925"/>
            <a:ext cx="1193087" cy="1193087"/>
          </a:xfrm>
          <a:prstGeom prst="rect">
            <a:avLst/>
          </a:prstGeom>
        </p:spPr>
      </p:pic>
      <p:sp>
        <p:nvSpPr>
          <p:cNvPr id="168" name="Content Placeholder 4">
            <a:extLst>
              <a:ext uri="{FF2B5EF4-FFF2-40B4-BE49-F238E27FC236}">
                <a16:creationId xmlns:a16="http://schemas.microsoft.com/office/drawing/2014/main" id="{CE1B1BD9-92F1-422B-9744-49D1E3EB9166}"/>
              </a:ext>
            </a:extLst>
          </p:cNvPr>
          <p:cNvSpPr txBox="1">
            <a:spLocks/>
          </p:cNvSpPr>
          <p:nvPr/>
        </p:nvSpPr>
        <p:spPr>
          <a:xfrm>
            <a:off x="4119138" y="6140568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Load Balancer</a:t>
            </a:r>
          </a:p>
        </p:txBody>
      </p:sp>
      <p:sp>
        <p:nvSpPr>
          <p:cNvPr id="169" name="Content Placeholder 4">
            <a:extLst>
              <a:ext uri="{FF2B5EF4-FFF2-40B4-BE49-F238E27FC236}">
                <a16:creationId xmlns:a16="http://schemas.microsoft.com/office/drawing/2014/main" id="{38E2C8AA-B6ED-4653-96C3-10A788E897A9}"/>
              </a:ext>
            </a:extLst>
          </p:cNvPr>
          <p:cNvSpPr txBox="1">
            <a:spLocks/>
          </p:cNvSpPr>
          <p:nvPr/>
        </p:nvSpPr>
        <p:spPr>
          <a:xfrm>
            <a:off x="6811281" y="4362862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Ingress Svc</a:t>
            </a:r>
          </a:p>
        </p:txBody>
      </p:sp>
      <p:sp>
        <p:nvSpPr>
          <p:cNvPr id="170" name="Content Placeholder 4">
            <a:extLst>
              <a:ext uri="{FF2B5EF4-FFF2-40B4-BE49-F238E27FC236}">
                <a16:creationId xmlns:a16="http://schemas.microsoft.com/office/drawing/2014/main" id="{24EE06BD-92EB-4959-BA65-5A7D61AC61D2}"/>
              </a:ext>
            </a:extLst>
          </p:cNvPr>
          <p:cNvSpPr txBox="1">
            <a:spLocks/>
          </p:cNvSpPr>
          <p:nvPr/>
        </p:nvSpPr>
        <p:spPr>
          <a:xfrm>
            <a:off x="7428549" y="4082116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Frontend Svc</a:t>
            </a:r>
          </a:p>
        </p:txBody>
      </p:sp>
      <p:sp>
        <p:nvSpPr>
          <p:cNvPr id="171" name="Content Placeholder 4">
            <a:extLst>
              <a:ext uri="{FF2B5EF4-FFF2-40B4-BE49-F238E27FC236}">
                <a16:creationId xmlns:a16="http://schemas.microsoft.com/office/drawing/2014/main" id="{568D9912-A457-46F6-BE5D-467377E48879}"/>
              </a:ext>
            </a:extLst>
          </p:cNvPr>
          <p:cNvSpPr txBox="1">
            <a:spLocks/>
          </p:cNvSpPr>
          <p:nvPr/>
        </p:nvSpPr>
        <p:spPr>
          <a:xfrm>
            <a:off x="7374121" y="2712748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Pods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81B56C-787B-4004-9773-09AA05E2ED2E}"/>
              </a:ext>
            </a:extLst>
          </p:cNvPr>
          <p:cNvCxnSpPr>
            <a:cxnSpLocks/>
            <a:stCxn id="171" idx="2"/>
            <a:endCxn id="28" idx="0"/>
          </p:cNvCxnSpPr>
          <p:nvPr/>
        </p:nvCxnSpPr>
        <p:spPr>
          <a:xfrm flipH="1">
            <a:off x="7521440" y="3001217"/>
            <a:ext cx="585615" cy="3128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62CA8D7-CA60-489E-A34A-F9E8AD83CEBB}"/>
              </a:ext>
            </a:extLst>
          </p:cNvPr>
          <p:cNvCxnSpPr>
            <a:cxnSpLocks/>
            <a:stCxn id="171" idx="2"/>
            <a:endCxn id="90" idx="0"/>
          </p:cNvCxnSpPr>
          <p:nvPr/>
        </p:nvCxnSpPr>
        <p:spPr>
          <a:xfrm flipH="1">
            <a:off x="7920185" y="3001217"/>
            <a:ext cx="186870" cy="3128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BE5497-F0E5-4166-B266-8D11703DB382}"/>
              </a:ext>
            </a:extLst>
          </p:cNvPr>
          <p:cNvCxnSpPr>
            <a:cxnSpLocks/>
            <a:stCxn id="171" idx="2"/>
            <a:endCxn id="95" idx="0"/>
          </p:cNvCxnSpPr>
          <p:nvPr/>
        </p:nvCxnSpPr>
        <p:spPr>
          <a:xfrm>
            <a:off x="8107055" y="3001217"/>
            <a:ext cx="211875" cy="3180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41368B9-2CDB-4F76-9188-234E7E66AFB4}"/>
              </a:ext>
            </a:extLst>
          </p:cNvPr>
          <p:cNvCxnSpPr>
            <a:cxnSpLocks/>
            <a:stCxn id="171" idx="2"/>
            <a:endCxn id="100" idx="0"/>
          </p:cNvCxnSpPr>
          <p:nvPr/>
        </p:nvCxnSpPr>
        <p:spPr>
          <a:xfrm>
            <a:off x="8107055" y="3001217"/>
            <a:ext cx="610619" cy="3128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4">
            <a:extLst>
              <a:ext uri="{FF2B5EF4-FFF2-40B4-BE49-F238E27FC236}">
                <a16:creationId xmlns:a16="http://schemas.microsoft.com/office/drawing/2014/main" id="{9CF08021-462C-49F1-9B33-10F677295796}"/>
              </a:ext>
            </a:extLst>
          </p:cNvPr>
          <p:cNvSpPr txBox="1">
            <a:spLocks/>
          </p:cNvSpPr>
          <p:nvPr/>
        </p:nvSpPr>
        <p:spPr>
          <a:xfrm rot="16200000">
            <a:off x="4979337" y="3778295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Frequent Flier Svc</a:t>
            </a:r>
          </a:p>
        </p:txBody>
      </p:sp>
      <p:sp>
        <p:nvSpPr>
          <p:cNvPr id="176" name="Content Placeholder 4">
            <a:extLst>
              <a:ext uri="{FF2B5EF4-FFF2-40B4-BE49-F238E27FC236}">
                <a16:creationId xmlns:a16="http://schemas.microsoft.com/office/drawing/2014/main" id="{FEBF4A31-DA46-4119-931E-80DF9EE02995}"/>
              </a:ext>
            </a:extLst>
          </p:cNvPr>
          <p:cNvSpPr txBox="1">
            <a:spLocks/>
          </p:cNvSpPr>
          <p:nvPr/>
        </p:nvSpPr>
        <p:spPr>
          <a:xfrm rot="18861571">
            <a:off x="5768033" y="2122221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Search Svc</a:t>
            </a:r>
          </a:p>
        </p:txBody>
      </p:sp>
      <p:sp>
        <p:nvSpPr>
          <p:cNvPr id="177" name="Content Placeholder 4">
            <a:extLst>
              <a:ext uri="{FF2B5EF4-FFF2-40B4-BE49-F238E27FC236}">
                <a16:creationId xmlns:a16="http://schemas.microsoft.com/office/drawing/2014/main" id="{EA9FA7C6-E87F-43BE-BE90-AC70DD12E232}"/>
              </a:ext>
            </a:extLst>
          </p:cNvPr>
          <p:cNvSpPr txBox="1">
            <a:spLocks/>
          </p:cNvSpPr>
          <p:nvPr/>
        </p:nvSpPr>
        <p:spPr>
          <a:xfrm rot="5400000">
            <a:off x="9936318" y="3739192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Payment Svc</a:t>
            </a:r>
          </a:p>
        </p:txBody>
      </p:sp>
      <p:sp>
        <p:nvSpPr>
          <p:cNvPr id="178" name="Content Placeholder 4">
            <a:extLst>
              <a:ext uri="{FF2B5EF4-FFF2-40B4-BE49-F238E27FC236}">
                <a16:creationId xmlns:a16="http://schemas.microsoft.com/office/drawing/2014/main" id="{D9E81CB6-3C4C-416B-9DA3-10F5668B57BB}"/>
              </a:ext>
            </a:extLst>
          </p:cNvPr>
          <p:cNvSpPr txBox="1">
            <a:spLocks/>
          </p:cNvSpPr>
          <p:nvPr/>
        </p:nvSpPr>
        <p:spPr>
          <a:xfrm rot="2682179">
            <a:off x="9180042" y="2116002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Carts Svc</a:t>
            </a:r>
          </a:p>
        </p:txBody>
      </p:sp>
      <p:sp>
        <p:nvSpPr>
          <p:cNvPr id="181" name="Arrow: Curved Left 180">
            <a:extLst>
              <a:ext uri="{FF2B5EF4-FFF2-40B4-BE49-F238E27FC236}">
                <a16:creationId xmlns:a16="http://schemas.microsoft.com/office/drawing/2014/main" id="{BE31FB0D-03CE-4F5B-BA6A-E251534AEC1B}"/>
              </a:ext>
            </a:extLst>
          </p:cNvPr>
          <p:cNvSpPr/>
          <p:nvPr/>
        </p:nvSpPr>
        <p:spPr bwMode="gray">
          <a:xfrm rot="2208915">
            <a:off x="5792204" y="2623852"/>
            <a:ext cx="284963" cy="743859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3CEB166-2829-4AC6-9646-737E8F91815E}"/>
              </a:ext>
            </a:extLst>
          </p:cNvPr>
          <p:cNvCxnSpPr>
            <a:cxnSpLocks/>
          </p:cNvCxnSpPr>
          <p:nvPr/>
        </p:nvCxnSpPr>
        <p:spPr>
          <a:xfrm flipV="1">
            <a:off x="5029191" y="4156457"/>
            <a:ext cx="2377833" cy="1246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7FBFBAD-DCFB-48A9-B1F6-B5EF33B9DE96}"/>
              </a:ext>
            </a:extLst>
          </p:cNvPr>
          <p:cNvCxnSpPr>
            <a:cxnSpLocks/>
          </p:cNvCxnSpPr>
          <p:nvPr/>
        </p:nvCxnSpPr>
        <p:spPr>
          <a:xfrm flipH="1" flipV="1">
            <a:off x="6096700" y="2569658"/>
            <a:ext cx="1304960" cy="14272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rrow: Curved Right 191">
            <a:extLst>
              <a:ext uri="{FF2B5EF4-FFF2-40B4-BE49-F238E27FC236}">
                <a16:creationId xmlns:a16="http://schemas.microsoft.com/office/drawing/2014/main" id="{A94E1AB9-6868-41C3-A28B-0E65D097EB96}"/>
              </a:ext>
            </a:extLst>
          </p:cNvPr>
          <p:cNvSpPr/>
          <p:nvPr/>
        </p:nvSpPr>
        <p:spPr bwMode="gray">
          <a:xfrm rot="19515302">
            <a:off x="10425809" y="2562713"/>
            <a:ext cx="263305" cy="698191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1828740C-650C-42CF-B199-909CD1C9ED67}"/>
              </a:ext>
            </a:extLst>
          </p:cNvPr>
          <p:cNvSpPr txBox="1">
            <a:spLocks/>
          </p:cNvSpPr>
          <p:nvPr/>
        </p:nvSpPr>
        <p:spPr>
          <a:xfrm>
            <a:off x="7233952" y="806753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Service Mesh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48618E6-EC58-4958-AB5B-2FA8A5A14AEF}"/>
              </a:ext>
            </a:extLst>
          </p:cNvPr>
          <p:cNvCxnSpPr/>
          <p:nvPr/>
        </p:nvCxnSpPr>
        <p:spPr>
          <a:xfrm>
            <a:off x="6900018" y="1693929"/>
            <a:ext cx="26340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ontent Placeholder 4">
            <a:extLst>
              <a:ext uri="{FF2B5EF4-FFF2-40B4-BE49-F238E27FC236}">
                <a16:creationId xmlns:a16="http://schemas.microsoft.com/office/drawing/2014/main" id="{578FE6D0-8892-494B-9DAA-39A8A9C56D66}"/>
              </a:ext>
            </a:extLst>
          </p:cNvPr>
          <p:cNvSpPr txBox="1">
            <a:spLocks/>
          </p:cNvSpPr>
          <p:nvPr/>
        </p:nvSpPr>
        <p:spPr>
          <a:xfrm>
            <a:off x="498587" y="1280282"/>
            <a:ext cx="3492449" cy="46225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u="sng" dirty="0"/>
              <a:t>Ingress</a:t>
            </a:r>
            <a:r>
              <a:rPr lang="en-US" sz="1100" b="1" dirty="0"/>
              <a:t>:</a:t>
            </a:r>
            <a:r>
              <a:rPr lang="en-US" sz="1100" dirty="0"/>
              <a:t> Ingress is an object that exposes HTTP/HTTPS routes from outside world to kubernetes services within the cluster.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 a micro</a:t>
            </a:r>
            <a:r>
              <a:rPr lang="en-US" sz="1100" b="1" dirty="0"/>
              <a:t>service </a:t>
            </a:r>
            <a:r>
              <a:rPr lang="en-US" sz="1100" dirty="0"/>
              <a:t>architecture, service plays an important role.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Kubernetes deployment creates the service for the application or functionality of that application.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services communicates with other services and creates a service mesh which becomes the heart of microservice architecture.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service routes the request to a specific pod that implements the functionality requested. 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2EFE273-AB9A-4C73-B830-764D4EF5A450}"/>
              </a:ext>
            </a:extLst>
          </p:cNvPr>
          <p:cNvSpPr/>
          <p:nvPr/>
        </p:nvSpPr>
        <p:spPr bwMode="gray">
          <a:xfrm>
            <a:off x="6577723" y="4265146"/>
            <a:ext cx="413552" cy="42642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631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551ED-0ED5-4566-B575-E05D726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 Architecture Inside the Cluster (Real-world Scenario)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560C641-12AB-4E3F-A00D-3D07DB1D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9"/>
            <a:ext cx="11252200" cy="334102"/>
          </a:xfrm>
        </p:spPr>
        <p:txBody>
          <a:bodyPr/>
          <a:lstStyle/>
          <a:p>
            <a:pPr lvl="0"/>
            <a:r>
              <a:rPr lang="en-US" sz="1400" dirty="0"/>
              <a:t>Airline Booking Example (FunnyBunnyAirlines.com)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BA87725-E14A-4F89-BD01-032670A95BA9}"/>
              </a:ext>
            </a:extLst>
          </p:cNvPr>
          <p:cNvCxnSpPr/>
          <p:nvPr/>
        </p:nvCxnSpPr>
        <p:spPr>
          <a:xfrm>
            <a:off x="4051300" y="1280282"/>
            <a:ext cx="0" cy="48919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660399-A03A-4A32-B0F6-ADF1626CA6C3}"/>
              </a:ext>
            </a:extLst>
          </p:cNvPr>
          <p:cNvGrpSpPr/>
          <p:nvPr/>
        </p:nvGrpSpPr>
        <p:grpSpPr>
          <a:xfrm>
            <a:off x="5894137" y="5303944"/>
            <a:ext cx="4226410" cy="966529"/>
            <a:chOff x="4561990" y="1122030"/>
            <a:chExt cx="6608965" cy="15194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0759282-BDA9-445C-A8F3-2C5D844D95C8}"/>
                </a:ext>
              </a:extLst>
            </p:cNvPr>
            <p:cNvSpPr/>
            <p:nvPr/>
          </p:nvSpPr>
          <p:spPr bwMode="gray">
            <a:xfrm>
              <a:off x="4561990" y="1122030"/>
              <a:ext cx="6608965" cy="15194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b"/>
            <a:lstStyle/>
            <a:p>
              <a:pPr algn="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Kubernetes Cluster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4C798C-7E03-44A9-B654-75B5CC9A7B88}"/>
                </a:ext>
              </a:extLst>
            </p:cNvPr>
            <p:cNvSpPr/>
            <p:nvPr/>
          </p:nvSpPr>
          <p:spPr bwMode="gray">
            <a:xfrm>
              <a:off x="4706731" y="1243191"/>
              <a:ext cx="850900" cy="867958"/>
            </a:xfrm>
            <a:prstGeom prst="ellipse">
              <a:avLst/>
            </a:prstGeom>
            <a:solidFill>
              <a:srgbClr val="009A44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500" b="1" dirty="0">
                  <a:solidFill>
                    <a:schemeClr val="bg1"/>
                  </a:solidFill>
                </a:rPr>
                <a:t>M Node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E5D6EB-F123-49D8-9EAA-CB16D3DE45DE}"/>
                </a:ext>
              </a:extLst>
            </p:cNvPr>
            <p:cNvSpPr/>
            <p:nvPr/>
          </p:nvSpPr>
          <p:spPr bwMode="gray">
            <a:xfrm>
              <a:off x="5635070" y="1243191"/>
              <a:ext cx="850900" cy="867958"/>
            </a:xfrm>
            <a:prstGeom prst="ellipse">
              <a:avLst/>
            </a:prstGeom>
            <a:solidFill>
              <a:srgbClr val="009A44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500" b="1" dirty="0">
                  <a:solidFill>
                    <a:schemeClr val="bg1"/>
                  </a:solidFill>
                </a:rPr>
                <a:t>M</a:t>
              </a:r>
              <a:br>
                <a:rPr lang="en-US" sz="500" b="1" dirty="0">
                  <a:solidFill>
                    <a:schemeClr val="bg1"/>
                  </a:solidFill>
                </a:rPr>
              </a:br>
              <a:r>
                <a:rPr lang="en-US" sz="500" b="1" dirty="0">
                  <a:solidFill>
                    <a:schemeClr val="bg1"/>
                  </a:solidFill>
                </a:rPr>
                <a:t>Node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32BB31-7786-4EA2-BE94-4BE9C2CBCC53}"/>
                </a:ext>
              </a:extLst>
            </p:cNvPr>
            <p:cNvSpPr/>
            <p:nvPr/>
          </p:nvSpPr>
          <p:spPr bwMode="gray">
            <a:xfrm>
              <a:off x="6562294" y="1243191"/>
              <a:ext cx="850900" cy="867958"/>
            </a:xfrm>
            <a:prstGeom prst="ellipse">
              <a:avLst/>
            </a:prstGeom>
            <a:solidFill>
              <a:srgbClr val="009A44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prstClr val="white"/>
                  </a:solidFill>
                </a:rPr>
                <a:t>M</a:t>
              </a:r>
              <a:br>
                <a:rPr lang="en-US" sz="500" b="1" dirty="0">
                  <a:solidFill>
                    <a:prstClr val="white"/>
                  </a:solidFill>
                </a:rPr>
              </a:br>
              <a:r>
                <a:rPr lang="en-US" sz="500" b="1" dirty="0">
                  <a:solidFill>
                    <a:prstClr val="white"/>
                  </a:solidFill>
                </a:rPr>
                <a:t>Node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D914DCB-C38F-48AE-90C0-936E0B804110}"/>
                </a:ext>
              </a:extLst>
            </p:cNvPr>
            <p:cNvSpPr/>
            <p:nvPr/>
          </p:nvSpPr>
          <p:spPr bwMode="gray">
            <a:xfrm>
              <a:off x="7484168" y="1249840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schemeClr val="tx1"/>
                  </a:solidFill>
                </a:rPr>
                <a:t>W</a:t>
              </a:r>
              <a:br>
                <a:rPr lang="en-US" sz="500" b="1" dirty="0">
                  <a:solidFill>
                    <a:schemeClr val="tx1"/>
                  </a:solidFill>
                </a:rPr>
              </a:br>
              <a:r>
                <a:rPr lang="en-US" sz="500" b="1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2B2735-C977-4996-99D2-715A5892A669}"/>
                </a:ext>
              </a:extLst>
            </p:cNvPr>
            <p:cNvSpPr/>
            <p:nvPr/>
          </p:nvSpPr>
          <p:spPr bwMode="gray">
            <a:xfrm>
              <a:off x="8418694" y="1244777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prstClr val="black"/>
                  </a:solidFill>
                </a:rPr>
                <a:t>W</a:t>
              </a:r>
              <a:br>
                <a:rPr lang="en-US" sz="500" b="1" dirty="0">
                  <a:solidFill>
                    <a:prstClr val="black"/>
                  </a:solidFill>
                </a:rPr>
              </a:br>
              <a:r>
                <a:rPr lang="en-US" sz="500" b="1" dirty="0">
                  <a:solidFill>
                    <a:prstClr val="black"/>
                  </a:solidFill>
                </a:rPr>
                <a:t>Node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6479450-97FD-43F1-822B-39453F0623AE}"/>
                </a:ext>
              </a:extLst>
            </p:cNvPr>
            <p:cNvSpPr/>
            <p:nvPr/>
          </p:nvSpPr>
          <p:spPr bwMode="gray">
            <a:xfrm>
              <a:off x="9339731" y="1243191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prstClr val="black"/>
                  </a:solidFill>
                </a:rPr>
                <a:t>W</a:t>
              </a:r>
              <a:br>
                <a:rPr lang="en-US" sz="500" b="1" dirty="0">
                  <a:solidFill>
                    <a:prstClr val="black"/>
                  </a:solidFill>
                </a:rPr>
              </a:br>
              <a:r>
                <a:rPr lang="en-US" sz="500" b="1" dirty="0">
                  <a:solidFill>
                    <a:prstClr val="black"/>
                  </a:solidFill>
                </a:rPr>
                <a:t>Node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AFA02E-1159-4761-BFA6-9E836ED2EB22}"/>
                </a:ext>
              </a:extLst>
            </p:cNvPr>
            <p:cNvSpPr/>
            <p:nvPr/>
          </p:nvSpPr>
          <p:spPr bwMode="gray">
            <a:xfrm>
              <a:off x="10253875" y="1242356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US" sz="500" b="1" dirty="0">
                  <a:solidFill>
                    <a:schemeClr val="tx1"/>
                  </a:solidFill>
                </a:rPr>
                <a:t>W</a:t>
              </a:r>
              <a:br>
                <a:rPr lang="en-US" sz="500" b="1" dirty="0">
                  <a:solidFill>
                    <a:schemeClr val="tx1"/>
                  </a:solidFill>
                </a:rPr>
              </a:br>
              <a:r>
                <a:rPr lang="en-US" sz="500" b="1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1A283-BB70-4077-A150-F0E354D7F045}"/>
              </a:ext>
            </a:extLst>
          </p:cNvPr>
          <p:cNvSpPr/>
          <p:nvPr/>
        </p:nvSpPr>
        <p:spPr bwMode="gray">
          <a:xfrm>
            <a:off x="4292596" y="1061118"/>
            <a:ext cx="7429493" cy="36917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73E2B3B3-F9F6-4D8B-8C01-DB53D576E41C}"/>
              </a:ext>
            </a:extLst>
          </p:cNvPr>
          <p:cNvSpPr/>
          <p:nvPr/>
        </p:nvSpPr>
        <p:spPr bwMode="gray">
          <a:xfrm rot="10800000">
            <a:off x="4292596" y="4773873"/>
            <a:ext cx="7429493" cy="546100"/>
          </a:xfrm>
          <a:prstGeom prst="trapezoid">
            <a:avLst>
              <a:gd name="adj" fmla="val 327326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CA0A4-E5D8-4E27-9F74-4E7B142F97ED}"/>
              </a:ext>
            </a:extLst>
          </p:cNvPr>
          <p:cNvGrpSpPr/>
          <p:nvPr/>
        </p:nvGrpSpPr>
        <p:grpSpPr>
          <a:xfrm>
            <a:off x="7363993" y="3314086"/>
            <a:ext cx="1514346" cy="756659"/>
            <a:chOff x="7192923" y="3459741"/>
            <a:chExt cx="1514346" cy="75665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A119AB-CCFF-4B45-A68E-042084E3EB87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1970C61-8675-4DAA-A67E-150D662A5517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0C8E0B2-2EB6-42CB-931D-65F4DE1D1E78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25303AC-6BD5-4364-BD3C-DA622F31A341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0D8D8D-33F2-43DD-BF97-DF19CE8F1260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67B785-1623-4B91-919D-20F7F9A90D9C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C3FEA6-796B-4E50-9ECA-381E1FE5DF18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F608C75-9A9E-41CE-B06D-171738CAB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4859490-468A-4125-AA37-5CB83218C654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BA881E4-60EF-4FF1-87F5-A2D45A344C0D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08468CD-133E-4A38-B139-3FE9D44A5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61CC41C-8DB4-4B2F-8FAA-87BD1F2EC45B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361092E-CDF9-458D-9CEC-5E739C07368E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DBFBDC-E62F-4E11-8080-58353E790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147F2F2-C589-4341-A37E-83A7C2FCDD44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3A76BF-0C20-45D4-A7FC-BBF1B7B1A2C4}"/>
              </a:ext>
            </a:extLst>
          </p:cNvPr>
          <p:cNvGrpSpPr/>
          <p:nvPr/>
        </p:nvGrpSpPr>
        <p:grpSpPr>
          <a:xfrm rot="5400000">
            <a:off x="10483746" y="3299391"/>
            <a:ext cx="1514346" cy="756659"/>
            <a:chOff x="7192923" y="3459741"/>
            <a:chExt cx="1514346" cy="75665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11F84FB-1F63-4755-86A5-8979CFB07719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4763125-5CE8-4E45-8E0F-E87DE0C91A9B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D37F071-71D6-4BBC-A521-07142B1DBBC4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97C88A0-FF67-443E-8531-1C36A49F0946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25CE6E-90C9-4953-B534-72751B785BF5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A6109-E622-4F29-B5A4-F210C3CD1552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2D8085E-1FB7-43EC-A1B4-51163DB9254A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2D3F9AB-FC29-468C-ADDB-76CA13938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A5775D4-5D88-4492-BB02-2EAF5D587C4E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B52E657-3388-491D-9AE7-3263DEE0EE1E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DD1E548-1406-4A4D-8248-A85274A07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E08CFF8-A547-4F6C-A871-01484963DFBC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67A923-9C58-401F-8230-55F3BD62B1F4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04D462E-9FE9-4111-93AF-9DFAD5B6F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8DF090C-61D0-471E-8CE5-5BE72DE3F209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A701AA8-8BBF-4E60-8112-57048EA28CAC}"/>
              </a:ext>
            </a:extLst>
          </p:cNvPr>
          <p:cNvGrpSpPr/>
          <p:nvPr/>
        </p:nvGrpSpPr>
        <p:grpSpPr>
          <a:xfrm rot="2614758">
            <a:off x="9393390" y="1936023"/>
            <a:ext cx="1514346" cy="241300"/>
            <a:chOff x="4927224" y="2095500"/>
            <a:chExt cx="1514346" cy="24130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039E52B-B722-4725-82E3-3E5C1CA26E4B}"/>
                </a:ext>
              </a:extLst>
            </p:cNvPr>
            <p:cNvCxnSpPr/>
            <p:nvPr/>
          </p:nvCxnSpPr>
          <p:spPr>
            <a:xfrm>
              <a:off x="4927224" y="2095500"/>
              <a:ext cx="1514346" cy="0"/>
            </a:xfrm>
            <a:prstGeom prst="line">
              <a:avLst/>
            </a:prstGeom>
            <a:ln>
              <a:solidFill>
                <a:srgbClr val="DA291C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AB8C50-98C1-4E89-89AF-0F91E4C30611}"/>
                </a:ext>
              </a:extLst>
            </p:cNvPr>
            <p:cNvCxnSpPr/>
            <p:nvPr/>
          </p:nvCxnSpPr>
          <p:spPr>
            <a:xfrm>
              <a:off x="4927224" y="2209800"/>
              <a:ext cx="1514346" cy="0"/>
            </a:xfrm>
            <a:prstGeom prst="line">
              <a:avLst/>
            </a:prstGeom>
            <a:ln>
              <a:solidFill>
                <a:srgbClr val="DA291C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3AA5566-FF88-415D-A809-9D58B90AE19A}"/>
                </a:ext>
              </a:extLst>
            </p:cNvPr>
            <p:cNvCxnSpPr/>
            <p:nvPr/>
          </p:nvCxnSpPr>
          <p:spPr>
            <a:xfrm>
              <a:off x="4927224" y="2336800"/>
              <a:ext cx="1514346" cy="0"/>
            </a:xfrm>
            <a:prstGeom prst="line">
              <a:avLst/>
            </a:prstGeom>
            <a:ln>
              <a:solidFill>
                <a:srgbClr val="DA291C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EB3C81F-E53F-4711-A479-0EA3BE469D6A}"/>
              </a:ext>
            </a:extLst>
          </p:cNvPr>
          <p:cNvCxnSpPr>
            <a:cxnSpLocks/>
          </p:cNvCxnSpPr>
          <p:nvPr/>
        </p:nvCxnSpPr>
        <p:spPr>
          <a:xfrm rot="2614758">
            <a:off x="10042410" y="1491116"/>
            <a:ext cx="0" cy="22343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EDD0E452-D77A-4B16-B881-50492B233D1B}"/>
              </a:ext>
            </a:extLst>
          </p:cNvPr>
          <p:cNvSpPr/>
          <p:nvPr/>
        </p:nvSpPr>
        <p:spPr bwMode="gray">
          <a:xfrm rot="2614758">
            <a:off x="10055804" y="1266316"/>
            <a:ext cx="314893" cy="305473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98D2FE2-E048-4060-9E52-EAFD36B17A1E}"/>
              </a:ext>
            </a:extLst>
          </p:cNvPr>
          <p:cNvGrpSpPr/>
          <p:nvPr/>
        </p:nvGrpSpPr>
        <p:grpSpPr>
          <a:xfrm rot="2614758">
            <a:off x="10272320" y="1512273"/>
            <a:ext cx="314893" cy="515359"/>
            <a:chOff x="7591668" y="3459741"/>
            <a:chExt cx="314893" cy="515359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C494496-F08F-4FEC-A5FF-F15AA3E887DE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52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12B22F5-4957-4E87-982B-791BC22E6061}"/>
                </a:ext>
              </a:extLst>
            </p:cNvPr>
            <p:cNvSpPr/>
            <p:nvPr/>
          </p:nvSpPr>
          <p:spPr bwMode="gray">
            <a:xfrm>
              <a:off x="7591668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D0AFE38-D279-413F-936B-E169F528137F}"/>
              </a:ext>
            </a:extLst>
          </p:cNvPr>
          <p:cNvGrpSpPr/>
          <p:nvPr/>
        </p:nvGrpSpPr>
        <p:grpSpPr>
          <a:xfrm rot="2614758">
            <a:off x="10557620" y="1790892"/>
            <a:ext cx="314893" cy="515359"/>
            <a:chOff x="7591668" y="3459741"/>
            <a:chExt cx="314893" cy="515359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A39B630-4676-4743-A39C-4BAA9BFF1860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52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3496394-58FB-44A6-8606-35F4BA3B2E7B}"/>
                </a:ext>
              </a:extLst>
            </p:cNvPr>
            <p:cNvSpPr/>
            <p:nvPr/>
          </p:nvSpPr>
          <p:spPr bwMode="gray">
            <a:xfrm>
              <a:off x="7591668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5DBDFB2-997C-4820-81E8-830D84140BA2}"/>
              </a:ext>
            </a:extLst>
          </p:cNvPr>
          <p:cNvGrpSpPr/>
          <p:nvPr/>
        </p:nvGrpSpPr>
        <p:grpSpPr>
          <a:xfrm rot="18843859">
            <a:off x="4934411" y="2230626"/>
            <a:ext cx="2324046" cy="241300"/>
            <a:chOff x="4927224" y="2095500"/>
            <a:chExt cx="1514346" cy="241300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7AE818-ECF4-4C93-B9E8-B10AE0924877}"/>
                </a:ext>
              </a:extLst>
            </p:cNvPr>
            <p:cNvCxnSpPr/>
            <p:nvPr/>
          </p:nvCxnSpPr>
          <p:spPr>
            <a:xfrm>
              <a:off x="4927224" y="2095500"/>
              <a:ext cx="1514346" cy="0"/>
            </a:xfrm>
            <a:prstGeom prst="line">
              <a:avLst/>
            </a:prstGeom>
            <a:ln>
              <a:solidFill>
                <a:srgbClr val="DA291C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98F94DD-F97C-4D0D-994F-6A723A4D1A9F}"/>
                </a:ext>
              </a:extLst>
            </p:cNvPr>
            <p:cNvCxnSpPr/>
            <p:nvPr/>
          </p:nvCxnSpPr>
          <p:spPr>
            <a:xfrm>
              <a:off x="4927224" y="2209800"/>
              <a:ext cx="1514346" cy="0"/>
            </a:xfrm>
            <a:prstGeom prst="line">
              <a:avLst/>
            </a:prstGeom>
            <a:ln>
              <a:solidFill>
                <a:srgbClr val="DA291C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495351E-6BC0-4818-A6A4-968411CE69BE}"/>
                </a:ext>
              </a:extLst>
            </p:cNvPr>
            <p:cNvCxnSpPr/>
            <p:nvPr/>
          </p:nvCxnSpPr>
          <p:spPr>
            <a:xfrm>
              <a:off x="4927224" y="2336800"/>
              <a:ext cx="1514346" cy="0"/>
            </a:xfrm>
            <a:prstGeom prst="line">
              <a:avLst/>
            </a:prstGeom>
            <a:ln>
              <a:solidFill>
                <a:srgbClr val="DA291C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F9F08B6-E339-44B8-A62D-91CF8637907E}"/>
              </a:ext>
            </a:extLst>
          </p:cNvPr>
          <p:cNvCxnSpPr>
            <a:cxnSpLocks/>
          </p:cNvCxnSpPr>
          <p:nvPr/>
        </p:nvCxnSpPr>
        <p:spPr>
          <a:xfrm rot="18843859">
            <a:off x="5795972" y="2215879"/>
            <a:ext cx="0" cy="22343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825AF23-6C92-488F-AC0D-B78234F8AE65}"/>
              </a:ext>
            </a:extLst>
          </p:cNvPr>
          <p:cNvSpPr/>
          <p:nvPr/>
        </p:nvSpPr>
        <p:spPr bwMode="gray">
          <a:xfrm rot="18843859">
            <a:off x="5456197" y="2002470"/>
            <a:ext cx="314893" cy="305473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F6ECAF5-0E7D-4D63-B661-5084C5EDCE09}"/>
              </a:ext>
            </a:extLst>
          </p:cNvPr>
          <p:cNvGrpSpPr/>
          <p:nvPr/>
        </p:nvGrpSpPr>
        <p:grpSpPr>
          <a:xfrm rot="18843859">
            <a:off x="5808919" y="1683989"/>
            <a:ext cx="314893" cy="515359"/>
            <a:chOff x="7591668" y="3459741"/>
            <a:chExt cx="314893" cy="515359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C96E277-2CBC-4C96-88F4-9DA1DDD8159C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52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E4F573F-D059-4D67-92B8-1254CA758B56}"/>
                </a:ext>
              </a:extLst>
            </p:cNvPr>
            <p:cNvSpPr/>
            <p:nvPr/>
          </p:nvSpPr>
          <p:spPr bwMode="gray">
            <a:xfrm>
              <a:off x="7591668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4022E4-A0B3-4A97-85E6-28F5C01FDF9F}"/>
              </a:ext>
            </a:extLst>
          </p:cNvPr>
          <p:cNvGrpSpPr/>
          <p:nvPr/>
        </p:nvGrpSpPr>
        <p:grpSpPr>
          <a:xfrm rot="18843859">
            <a:off x="6089943" y="1401059"/>
            <a:ext cx="314893" cy="515359"/>
            <a:chOff x="7591668" y="3459741"/>
            <a:chExt cx="314893" cy="51535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8B244BA-BDB7-4795-868B-8B42FCC504B4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52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75542D5-BD99-43A6-B230-A54D5DE9B07E}"/>
                </a:ext>
              </a:extLst>
            </p:cNvPr>
            <p:cNvSpPr/>
            <p:nvPr/>
          </p:nvSpPr>
          <p:spPr bwMode="gray">
            <a:xfrm>
              <a:off x="7591668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4A4B2F2-2934-40DC-8D8D-3FFB4AA7B44F}"/>
              </a:ext>
            </a:extLst>
          </p:cNvPr>
          <p:cNvGrpSpPr/>
          <p:nvPr/>
        </p:nvGrpSpPr>
        <p:grpSpPr>
          <a:xfrm rot="18843859">
            <a:off x="6363545" y="1110946"/>
            <a:ext cx="314893" cy="515359"/>
            <a:chOff x="7591668" y="3459741"/>
            <a:chExt cx="314893" cy="515359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8D4D87-620A-4151-9D35-DDFCD80EF0EE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52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C75B057-F09C-4FB5-8F35-2EEB93AB174E}"/>
                </a:ext>
              </a:extLst>
            </p:cNvPr>
            <p:cNvSpPr/>
            <p:nvPr/>
          </p:nvSpPr>
          <p:spPr bwMode="gray">
            <a:xfrm>
              <a:off x="7591668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5B9CCB8-2F1A-4854-BAAC-48FC32E2A94C}"/>
              </a:ext>
            </a:extLst>
          </p:cNvPr>
          <p:cNvGrpSpPr/>
          <p:nvPr/>
        </p:nvGrpSpPr>
        <p:grpSpPr>
          <a:xfrm rot="16200000">
            <a:off x="5054182" y="3866697"/>
            <a:ext cx="905541" cy="241300"/>
            <a:chOff x="4927224" y="2095500"/>
            <a:chExt cx="1514346" cy="2413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E32950A-55AC-4972-860D-FD28FB870A3A}"/>
                </a:ext>
              </a:extLst>
            </p:cNvPr>
            <p:cNvCxnSpPr/>
            <p:nvPr/>
          </p:nvCxnSpPr>
          <p:spPr>
            <a:xfrm>
              <a:off x="4927224" y="2095500"/>
              <a:ext cx="1514346" cy="0"/>
            </a:xfrm>
            <a:prstGeom prst="line">
              <a:avLst/>
            </a:prstGeom>
            <a:ln>
              <a:solidFill>
                <a:srgbClr val="DA291C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05C90F-EFB0-47E4-8BC7-613CCC9424AB}"/>
                </a:ext>
              </a:extLst>
            </p:cNvPr>
            <p:cNvCxnSpPr/>
            <p:nvPr/>
          </p:nvCxnSpPr>
          <p:spPr>
            <a:xfrm>
              <a:off x="4927224" y="2209800"/>
              <a:ext cx="1514346" cy="0"/>
            </a:xfrm>
            <a:prstGeom prst="line">
              <a:avLst/>
            </a:prstGeom>
            <a:ln>
              <a:solidFill>
                <a:srgbClr val="DA291C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ABF41E4-8146-40B6-A7E8-F9DD3D0909A3}"/>
                </a:ext>
              </a:extLst>
            </p:cNvPr>
            <p:cNvCxnSpPr/>
            <p:nvPr/>
          </p:nvCxnSpPr>
          <p:spPr>
            <a:xfrm>
              <a:off x="4927224" y="2336800"/>
              <a:ext cx="1514346" cy="0"/>
            </a:xfrm>
            <a:prstGeom prst="line">
              <a:avLst/>
            </a:prstGeom>
            <a:ln>
              <a:solidFill>
                <a:srgbClr val="DA291C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CC7B68-3526-4251-AF07-0BFE3AD724F5}"/>
              </a:ext>
            </a:extLst>
          </p:cNvPr>
          <p:cNvGrpSpPr/>
          <p:nvPr/>
        </p:nvGrpSpPr>
        <p:grpSpPr>
          <a:xfrm rot="16200000">
            <a:off x="4950044" y="3956183"/>
            <a:ext cx="314893" cy="515359"/>
            <a:chOff x="7591668" y="3459741"/>
            <a:chExt cx="314893" cy="515359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DDEB698-AD3D-46C7-A42F-639D5F5669AF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52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54C467F-7D70-4F02-A6FC-24817484828D}"/>
                </a:ext>
              </a:extLst>
            </p:cNvPr>
            <p:cNvSpPr/>
            <p:nvPr/>
          </p:nvSpPr>
          <p:spPr bwMode="gray">
            <a:xfrm>
              <a:off x="7591668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1A0CD53-05EF-49A8-B8EB-471C3542171A}"/>
              </a:ext>
            </a:extLst>
          </p:cNvPr>
          <p:cNvGrpSpPr/>
          <p:nvPr/>
        </p:nvGrpSpPr>
        <p:grpSpPr>
          <a:xfrm rot="16200000">
            <a:off x="4955208" y="3557438"/>
            <a:ext cx="314893" cy="515359"/>
            <a:chOff x="7591668" y="3459741"/>
            <a:chExt cx="314893" cy="515359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8FB7974-5A0D-487C-940C-F89DFA783BE5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52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375E632-27D2-4C87-BA19-65C638EE2AD0}"/>
                </a:ext>
              </a:extLst>
            </p:cNvPr>
            <p:cNvSpPr/>
            <p:nvPr/>
          </p:nvSpPr>
          <p:spPr bwMode="gray">
            <a:xfrm>
              <a:off x="7591668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1522279F-35D0-4CC8-B6A2-39CB1D84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32" y="5143925"/>
            <a:ext cx="1193087" cy="1193087"/>
          </a:xfrm>
          <a:prstGeom prst="rect">
            <a:avLst/>
          </a:prstGeom>
        </p:spPr>
      </p:pic>
      <p:sp>
        <p:nvSpPr>
          <p:cNvPr id="168" name="Content Placeholder 4">
            <a:extLst>
              <a:ext uri="{FF2B5EF4-FFF2-40B4-BE49-F238E27FC236}">
                <a16:creationId xmlns:a16="http://schemas.microsoft.com/office/drawing/2014/main" id="{CE1B1BD9-92F1-422B-9744-49D1E3EB9166}"/>
              </a:ext>
            </a:extLst>
          </p:cNvPr>
          <p:cNvSpPr txBox="1">
            <a:spLocks/>
          </p:cNvSpPr>
          <p:nvPr/>
        </p:nvSpPr>
        <p:spPr>
          <a:xfrm>
            <a:off x="4119138" y="6140568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Load Balancer</a:t>
            </a:r>
          </a:p>
        </p:txBody>
      </p:sp>
      <p:sp>
        <p:nvSpPr>
          <p:cNvPr id="169" name="Content Placeholder 4">
            <a:extLst>
              <a:ext uri="{FF2B5EF4-FFF2-40B4-BE49-F238E27FC236}">
                <a16:creationId xmlns:a16="http://schemas.microsoft.com/office/drawing/2014/main" id="{38E2C8AA-B6ED-4653-96C3-10A788E897A9}"/>
              </a:ext>
            </a:extLst>
          </p:cNvPr>
          <p:cNvSpPr txBox="1">
            <a:spLocks/>
          </p:cNvSpPr>
          <p:nvPr/>
        </p:nvSpPr>
        <p:spPr>
          <a:xfrm>
            <a:off x="8699820" y="3821811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Ingress Svc</a:t>
            </a:r>
          </a:p>
        </p:txBody>
      </p:sp>
      <p:sp>
        <p:nvSpPr>
          <p:cNvPr id="170" name="Content Placeholder 4">
            <a:extLst>
              <a:ext uri="{FF2B5EF4-FFF2-40B4-BE49-F238E27FC236}">
                <a16:creationId xmlns:a16="http://schemas.microsoft.com/office/drawing/2014/main" id="{24EE06BD-92EB-4959-BA65-5A7D61AC61D2}"/>
              </a:ext>
            </a:extLst>
          </p:cNvPr>
          <p:cNvSpPr txBox="1">
            <a:spLocks/>
          </p:cNvSpPr>
          <p:nvPr/>
        </p:nvSpPr>
        <p:spPr>
          <a:xfrm>
            <a:off x="6985906" y="4103301"/>
            <a:ext cx="2790523" cy="28527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Frontend Svc</a:t>
            </a:r>
            <a:br>
              <a:rPr lang="en-US" sz="1000" b="1" dirty="0"/>
            </a:br>
            <a:r>
              <a:rPr lang="en-US" sz="1000" b="1" dirty="0"/>
              <a:t>(funnybunnyairlines.com:30356)</a:t>
            </a:r>
            <a:br>
              <a:rPr lang="en-US" sz="1000" b="1" dirty="0"/>
            </a:br>
            <a:r>
              <a:rPr lang="en-US" sz="1000" b="1" dirty="0"/>
              <a:t>(Port Expose -&gt; 80356 : 8080)</a:t>
            </a:r>
          </a:p>
        </p:txBody>
      </p:sp>
      <p:sp>
        <p:nvSpPr>
          <p:cNvPr id="175" name="Content Placeholder 4">
            <a:extLst>
              <a:ext uri="{FF2B5EF4-FFF2-40B4-BE49-F238E27FC236}">
                <a16:creationId xmlns:a16="http://schemas.microsoft.com/office/drawing/2014/main" id="{9CF08021-462C-49F1-9B33-10F677295796}"/>
              </a:ext>
            </a:extLst>
          </p:cNvPr>
          <p:cNvSpPr txBox="1">
            <a:spLocks/>
          </p:cNvSpPr>
          <p:nvPr/>
        </p:nvSpPr>
        <p:spPr>
          <a:xfrm rot="16200000">
            <a:off x="4979337" y="3778295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Frequent Flier Svc</a:t>
            </a:r>
            <a:br>
              <a:rPr lang="en-US" sz="1000" b="1" dirty="0"/>
            </a:br>
            <a:r>
              <a:rPr lang="en-US" sz="1000" b="1" dirty="0"/>
              <a:t>(</a:t>
            </a:r>
            <a:r>
              <a:rPr lang="en-US" sz="1000" b="1" dirty="0" err="1"/>
              <a:t>path:port</a:t>
            </a:r>
            <a:r>
              <a:rPr lang="en-US" sz="1000" b="1" dirty="0"/>
              <a:t>)</a:t>
            </a:r>
          </a:p>
        </p:txBody>
      </p:sp>
      <p:sp>
        <p:nvSpPr>
          <p:cNvPr id="176" name="Content Placeholder 4">
            <a:extLst>
              <a:ext uri="{FF2B5EF4-FFF2-40B4-BE49-F238E27FC236}">
                <a16:creationId xmlns:a16="http://schemas.microsoft.com/office/drawing/2014/main" id="{FEBF4A31-DA46-4119-931E-80DF9EE02995}"/>
              </a:ext>
            </a:extLst>
          </p:cNvPr>
          <p:cNvSpPr txBox="1">
            <a:spLocks/>
          </p:cNvSpPr>
          <p:nvPr/>
        </p:nvSpPr>
        <p:spPr>
          <a:xfrm rot="18861571">
            <a:off x="5709942" y="2117906"/>
            <a:ext cx="1682669" cy="22318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Search Svc</a:t>
            </a:r>
            <a:br>
              <a:rPr lang="en-US" sz="1000" b="1" dirty="0"/>
            </a:br>
            <a:r>
              <a:rPr lang="en-US" sz="1000" b="1" dirty="0"/>
              <a:t>(search.com:30577)</a:t>
            </a:r>
          </a:p>
        </p:txBody>
      </p:sp>
      <p:sp>
        <p:nvSpPr>
          <p:cNvPr id="177" name="Content Placeholder 4">
            <a:extLst>
              <a:ext uri="{FF2B5EF4-FFF2-40B4-BE49-F238E27FC236}">
                <a16:creationId xmlns:a16="http://schemas.microsoft.com/office/drawing/2014/main" id="{EA9FA7C6-E87F-43BE-BE90-AC70DD12E232}"/>
              </a:ext>
            </a:extLst>
          </p:cNvPr>
          <p:cNvSpPr txBox="1">
            <a:spLocks/>
          </p:cNvSpPr>
          <p:nvPr/>
        </p:nvSpPr>
        <p:spPr>
          <a:xfrm rot="5400000">
            <a:off x="9850582" y="3776753"/>
            <a:ext cx="1749289" cy="30547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Payment Svc</a:t>
            </a:r>
            <a:br>
              <a:rPr lang="en-US" sz="1000" b="1" dirty="0"/>
            </a:br>
            <a:r>
              <a:rPr lang="en-US" sz="1000" b="1" dirty="0"/>
              <a:t>(paymentservice.com:30576)</a:t>
            </a:r>
          </a:p>
        </p:txBody>
      </p:sp>
      <p:sp>
        <p:nvSpPr>
          <p:cNvPr id="178" name="Content Placeholder 4">
            <a:extLst>
              <a:ext uri="{FF2B5EF4-FFF2-40B4-BE49-F238E27FC236}">
                <a16:creationId xmlns:a16="http://schemas.microsoft.com/office/drawing/2014/main" id="{D9E81CB6-3C4C-416B-9DA3-10F5668B57BB}"/>
              </a:ext>
            </a:extLst>
          </p:cNvPr>
          <p:cNvSpPr txBox="1">
            <a:spLocks/>
          </p:cNvSpPr>
          <p:nvPr/>
        </p:nvSpPr>
        <p:spPr>
          <a:xfrm rot="2682179">
            <a:off x="9093339" y="2027442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Carts Svc</a:t>
            </a:r>
            <a:br>
              <a:rPr lang="en-US" sz="1000" b="1" dirty="0"/>
            </a:br>
            <a:r>
              <a:rPr lang="en-US" sz="1000" b="1" dirty="0"/>
              <a:t>(cartsservice.com: 30575)</a:t>
            </a:r>
          </a:p>
        </p:txBody>
      </p:sp>
      <p:sp>
        <p:nvSpPr>
          <p:cNvPr id="181" name="Arrow: Curved Left 180">
            <a:extLst>
              <a:ext uri="{FF2B5EF4-FFF2-40B4-BE49-F238E27FC236}">
                <a16:creationId xmlns:a16="http://schemas.microsoft.com/office/drawing/2014/main" id="{BE31FB0D-03CE-4F5B-BA6A-E251534AEC1B}"/>
              </a:ext>
            </a:extLst>
          </p:cNvPr>
          <p:cNvSpPr/>
          <p:nvPr/>
        </p:nvSpPr>
        <p:spPr bwMode="gray">
          <a:xfrm rot="1518237">
            <a:off x="5791745" y="2688796"/>
            <a:ext cx="284963" cy="1022567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3CEB166-2829-4AC6-9646-737E8F91815E}"/>
              </a:ext>
            </a:extLst>
          </p:cNvPr>
          <p:cNvCxnSpPr>
            <a:cxnSpLocks/>
          </p:cNvCxnSpPr>
          <p:nvPr/>
        </p:nvCxnSpPr>
        <p:spPr>
          <a:xfrm flipV="1">
            <a:off x="5029191" y="4156457"/>
            <a:ext cx="2377833" cy="1246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7FBFBAD-DCFB-48A9-B1F6-B5EF33B9DE96}"/>
              </a:ext>
            </a:extLst>
          </p:cNvPr>
          <p:cNvCxnSpPr>
            <a:cxnSpLocks/>
          </p:cNvCxnSpPr>
          <p:nvPr/>
        </p:nvCxnSpPr>
        <p:spPr>
          <a:xfrm flipH="1" flipV="1">
            <a:off x="6096700" y="2569658"/>
            <a:ext cx="1304960" cy="14272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rrow: Curved Right 191">
            <a:extLst>
              <a:ext uri="{FF2B5EF4-FFF2-40B4-BE49-F238E27FC236}">
                <a16:creationId xmlns:a16="http://schemas.microsoft.com/office/drawing/2014/main" id="{A94E1AB9-6868-41C3-A28B-0E65D097EB96}"/>
              </a:ext>
            </a:extLst>
          </p:cNvPr>
          <p:cNvSpPr/>
          <p:nvPr/>
        </p:nvSpPr>
        <p:spPr bwMode="gray">
          <a:xfrm rot="19515302">
            <a:off x="10425809" y="2562713"/>
            <a:ext cx="263305" cy="698191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0ED8815-FC17-4995-9A59-B2B580A1FD57}"/>
              </a:ext>
            </a:extLst>
          </p:cNvPr>
          <p:cNvGrpSpPr/>
          <p:nvPr/>
        </p:nvGrpSpPr>
        <p:grpSpPr>
          <a:xfrm rot="18843859">
            <a:off x="5265997" y="2248223"/>
            <a:ext cx="314893" cy="515359"/>
            <a:chOff x="7591668" y="3459741"/>
            <a:chExt cx="314893" cy="515359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E94537-E19A-4F02-A29E-3D619F55D6CB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52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5C56878-09C8-4E6E-939C-2595ECCA564B}"/>
                </a:ext>
              </a:extLst>
            </p:cNvPr>
            <p:cNvSpPr/>
            <p:nvPr/>
          </p:nvSpPr>
          <p:spPr bwMode="gray">
            <a:xfrm>
              <a:off x="7591668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F9A76C0-7543-4CA2-95F8-37FAB3E159E7}"/>
              </a:ext>
            </a:extLst>
          </p:cNvPr>
          <p:cNvGrpSpPr/>
          <p:nvPr/>
        </p:nvGrpSpPr>
        <p:grpSpPr>
          <a:xfrm rot="18843859">
            <a:off x="4996137" y="2520800"/>
            <a:ext cx="314893" cy="515359"/>
            <a:chOff x="7591668" y="3459741"/>
            <a:chExt cx="314893" cy="515359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D10D0C6-59AB-41F6-9C44-9F875C84E5B5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52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7B83B82-6790-41E5-BB76-6B4440E4A1B4}"/>
                </a:ext>
              </a:extLst>
            </p:cNvPr>
            <p:cNvSpPr/>
            <p:nvPr/>
          </p:nvSpPr>
          <p:spPr bwMode="gray">
            <a:xfrm>
              <a:off x="7591668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8" name="Content Placeholder 4">
            <a:extLst>
              <a:ext uri="{FF2B5EF4-FFF2-40B4-BE49-F238E27FC236}">
                <a16:creationId xmlns:a16="http://schemas.microsoft.com/office/drawing/2014/main" id="{D6DE3B32-E061-4EAF-8B9E-7FF884888653}"/>
              </a:ext>
            </a:extLst>
          </p:cNvPr>
          <p:cNvSpPr txBox="1">
            <a:spLocks/>
          </p:cNvSpPr>
          <p:nvPr/>
        </p:nvSpPr>
        <p:spPr>
          <a:xfrm>
            <a:off x="7233952" y="806753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Service Mesh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0E83B38-6080-4DAB-9035-267056E54EA4}"/>
              </a:ext>
            </a:extLst>
          </p:cNvPr>
          <p:cNvGrpSpPr/>
          <p:nvPr/>
        </p:nvGrpSpPr>
        <p:grpSpPr>
          <a:xfrm>
            <a:off x="7450389" y="1900422"/>
            <a:ext cx="1514346" cy="756659"/>
            <a:chOff x="7192923" y="3459741"/>
            <a:chExt cx="1514346" cy="756659"/>
          </a:xfrm>
          <a:solidFill>
            <a:schemeClr val="accent5">
              <a:lumMod val="75000"/>
            </a:schemeClr>
          </a:solidFill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B92E4720-C751-4C62-BA19-EF323E44CF04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  <a:grpFill/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361E62E5-A2E0-4F2A-80A6-752002DA46C0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grpFill/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EDE5294-D1ED-44A6-A1F2-635E5C17246E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grpFill/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6C7E844-D6F7-4907-AAA3-AD8DAB012821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grpFill/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2D7838-2FB9-4A3C-BB0B-D92655D2A124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grpFill/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148B16E-4F49-4B32-B21F-A1100E31306F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CB0B7498-3518-4A7E-98C1-C2A982D93EEC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  <a:grpFill/>
          </p:grpSpPr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D055A3A0-AB41-4256-B29C-E1AD1250E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2E32448-25FA-4918-91BE-95947339FC53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grp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4F74AD7-1106-47D6-A678-A4EFC79879FB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  <a:grpFill/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6069632-88C6-4BE0-8D29-A39B65B81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4A5A582-22F9-4311-917C-28B73016A282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grp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CB2CE7E4-3215-4EBA-A4DE-76B14CA8462A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  <a:grpFill/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2918C15-917A-4C1F-8C30-689DF81DF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F603C34-A7F7-4DCB-804C-01E1D4298FAA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grp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07" name="Content Placeholder 4">
            <a:extLst>
              <a:ext uri="{FF2B5EF4-FFF2-40B4-BE49-F238E27FC236}">
                <a16:creationId xmlns:a16="http://schemas.microsoft.com/office/drawing/2014/main" id="{E0B01D3D-7339-42F1-A2C6-5C95BD1FDAAC}"/>
              </a:ext>
            </a:extLst>
          </p:cNvPr>
          <p:cNvSpPr txBox="1">
            <a:spLocks/>
          </p:cNvSpPr>
          <p:nvPr/>
        </p:nvSpPr>
        <p:spPr>
          <a:xfrm>
            <a:off x="7202761" y="2673615"/>
            <a:ext cx="2046886" cy="33173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Hotel Search Svc</a:t>
            </a:r>
            <a:br>
              <a:rPr lang="en-US" sz="1000" b="1" dirty="0"/>
            </a:br>
            <a:r>
              <a:rPr lang="en-US" sz="1000" b="1" dirty="0"/>
              <a:t>(hotelseach.com:30787)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8889D-0EFF-4A94-AE69-139D6DE74D94}"/>
              </a:ext>
            </a:extLst>
          </p:cNvPr>
          <p:cNvCxnSpPr/>
          <p:nvPr/>
        </p:nvCxnSpPr>
        <p:spPr>
          <a:xfrm>
            <a:off x="6900018" y="1693929"/>
            <a:ext cx="26340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D3631C1-97D0-44D8-B48C-DC48DCC55974}"/>
              </a:ext>
            </a:extLst>
          </p:cNvPr>
          <p:cNvCxnSpPr>
            <a:cxnSpLocks/>
          </p:cNvCxnSpPr>
          <p:nvPr/>
        </p:nvCxnSpPr>
        <p:spPr>
          <a:xfrm>
            <a:off x="6795006" y="1790145"/>
            <a:ext cx="650392" cy="6427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Content Placeholder 4">
            <a:extLst>
              <a:ext uri="{FF2B5EF4-FFF2-40B4-BE49-F238E27FC236}">
                <a16:creationId xmlns:a16="http://schemas.microsoft.com/office/drawing/2014/main" id="{540366BC-538E-4B5B-9E8F-26EEBF63D099}"/>
              </a:ext>
            </a:extLst>
          </p:cNvPr>
          <p:cNvSpPr txBox="1">
            <a:spLocks/>
          </p:cNvSpPr>
          <p:nvPr/>
        </p:nvSpPr>
        <p:spPr>
          <a:xfrm>
            <a:off x="3427584" y="6352146"/>
            <a:ext cx="2790523" cy="285276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FunnyBunnyAirlines.com:8080</a:t>
            </a:r>
          </a:p>
        </p:txBody>
      </p:sp>
      <p:sp>
        <p:nvSpPr>
          <p:cNvPr id="210" name="Content Placeholder 4">
            <a:extLst>
              <a:ext uri="{FF2B5EF4-FFF2-40B4-BE49-F238E27FC236}">
                <a16:creationId xmlns:a16="http://schemas.microsoft.com/office/drawing/2014/main" id="{5873B925-D4B8-4D00-ADD8-6B96B8D1C7A9}"/>
              </a:ext>
            </a:extLst>
          </p:cNvPr>
          <p:cNvSpPr txBox="1">
            <a:spLocks/>
          </p:cNvSpPr>
          <p:nvPr/>
        </p:nvSpPr>
        <p:spPr>
          <a:xfrm>
            <a:off x="498587" y="1280282"/>
            <a:ext cx="3492449" cy="46225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Nodeport</a:t>
            </a:r>
            <a:r>
              <a:rPr lang="en-US" sz="1100" dirty="0"/>
              <a:t>/Ingress converts the request from load balancer to appropriate IP address of the service within the cluster.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Nodeport</a:t>
            </a:r>
            <a:r>
              <a:rPr lang="en-US" sz="1100" dirty="0"/>
              <a:t> exposes the port of the container to the port of the load-balancer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Each service communicates with other service with the help of provided internal </a:t>
            </a:r>
            <a:r>
              <a:rPr lang="en-US" sz="1100" dirty="0" err="1"/>
              <a:t>url-path:port</a:t>
            </a:r>
            <a:r>
              <a:rPr lang="en-US" sz="1100" dirty="0"/>
              <a:t>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 service identifies the path and routes the request to one of the pod by translating the request </a:t>
            </a:r>
            <a:r>
              <a:rPr lang="en-US" sz="1100" dirty="0" err="1"/>
              <a:t>url</a:t>
            </a:r>
            <a:r>
              <a:rPr lang="en-US" sz="1100" dirty="0"/>
              <a:t> to pod IP address </a:t>
            </a:r>
          </a:p>
          <a:p>
            <a:pPr>
              <a:spcAft>
                <a:spcPts val="1200"/>
              </a:spcAft>
            </a:pPr>
            <a:r>
              <a:rPr lang="en-US" sz="1100" b="1" dirty="0"/>
              <a:t>Benefits of Microservice Architecture</a:t>
            </a:r>
            <a:r>
              <a:rPr lang="en-US" sz="1100" dirty="0"/>
              <a:t>: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Independent scaling of services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Freedom of use of different language, tools and frameworks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manageable codebase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Fault tolerance – service failure does not bring down the application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Enables continuous delivery </a:t>
            </a:r>
          </a:p>
        </p:txBody>
      </p:sp>
    </p:spTree>
    <p:extLst>
      <p:ext uri="{BB962C8B-B14F-4D97-AF65-F5344CB8AC3E}">
        <p14:creationId xmlns:p14="http://schemas.microsoft.com/office/powerpoint/2010/main" val="10407674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551ED-0ED5-4566-B575-E05D726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Istio</a:t>
            </a:r>
            <a:r>
              <a:rPr lang="en-US" b="1" dirty="0"/>
              <a:t> for Microservice 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8560C641-12AB-4E3F-A00D-3D07DB1DBC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9"/>
            <a:ext cx="11252200" cy="334102"/>
          </a:xfrm>
        </p:spPr>
        <p:txBody>
          <a:bodyPr/>
          <a:lstStyle/>
          <a:p>
            <a:pPr lvl="0"/>
            <a:r>
              <a:rPr lang="en-US" sz="1400" dirty="0"/>
              <a:t>Airline Booking Example (FunnyBunnyAirlines.com)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EE56B414-7C06-4296-8806-4C60806FA320}"/>
              </a:ext>
            </a:extLst>
          </p:cNvPr>
          <p:cNvSpPr txBox="1">
            <a:spLocks/>
          </p:cNvSpPr>
          <p:nvPr/>
        </p:nvSpPr>
        <p:spPr>
          <a:xfrm>
            <a:off x="389615" y="1280282"/>
            <a:ext cx="3492449" cy="4622507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service mesh grows in size and complexity it becomes harder to manage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Istio</a:t>
            </a:r>
            <a:r>
              <a:rPr lang="en-US" dirty="0"/>
              <a:t> help in discovery, load-balancing, failure recovery, monitoring and metrics.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leverages a sidecar container which acts as a proxy to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sidecar container takes care of communication between the services. (e.g., retrying the request multiple times before reporting erroneously)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Citadel is used to enable strong service to service and end-user authentication with built in identity and credentials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BA87725-E14A-4F89-BD01-032670A95BA9}"/>
              </a:ext>
            </a:extLst>
          </p:cNvPr>
          <p:cNvCxnSpPr/>
          <p:nvPr/>
        </p:nvCxnSpPr>
        <p:spPr>
          <a:xfrm>
            <a:off x="4051300" y="1280282"/>
            <a:ext cx="0" cy="489191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660399-A03A-4A32-B0F6-ADF1626CA6C3}"/>
              </a:ext>
            </a:extLst>
          </p:cNvPr>
          <p:cNvGrpSpPr/>
          <p:nvPr/>
        </p:nvGrpSpPr>
        <p:grpSpPr>
          <a:xfrm>
            <a:off x="5894137" y="5303944"/>
            <a:ext cx="4226410" cy="966529"/>
            <a:chOff x="4561990" y="1122030"/>
            <a:chExt cx="6608965" cy="15194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0759282-BDA9-445C-A8F3-2C5D844D95C8}"/>
                </a:ext>
              </a:extLst>
            </p:cNvPr>
            <p:cNvSpPr/>
            <p:nvPr/>
          </p:nvSpPr>
          <p:spPr bwMode="gray">
            <a:xfrm>
              <a:off x="4561990" y="1122030"/>
              <a:ext cx="6608965" cy="15194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b"/>
            <a:lstStyle/>
            <a:p>
              <a:pPr algn="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Kubernetes Cluster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4C798C-7E03-44A9-B654-75B5CC9A7B88}"/>
                </a:ext>
              </a:extLst>
            </p:cNvPr>
            <p:cNvSpPr/>
            <p:nvPr/>
          </p:nvSpPr>
          <p:spPr bwMode="gray">
            <a:xfrm>
              <a:off x="4706731" y="1243191"/>
              <a:ext cx="850900" cy="867958"/>
            </a:xfrm>
            <a:prstGeom prst="ellipse">
              <a:avLst/>
            </a:prstGeom>
            <a:solidFill>
              <a:srgbClr val="009A44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500" b="1" dirty="0">
                  <a:solidFill>
                    <a:schemeClr val="bg1"/>
                  </a:solidFill>
                </a:rPr>
                <a:t>M Node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E5D6EB-F123-49D8-9EAA-CB16D3DE45DE}"/>
                </a:ext>
              </a:extLst>
            </p:cNvPr>
            <p:cNvSpPr/>
            <p:nvPr/>
          </p:nvSpPr>
          <p:spPr bwMode="gray">
            <a:xfrm>
              <a:off x="5635070" y="1243191"/>
              <a:ext cx="850900" cy="867958"/>
            </a:xfrm>
            <a:prstGeom prst="ellipse">
              <a:avLst/>
            </a:prstGeom>
            <a:solidFill>
              <a:srgbClr val="009A44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500" b="1" dirty="0">
                  <a:solidFill>
                    <a:schemeClr val="bg1"/>
                  </a:solidFill>
                </a:rPr>
                <a:t>M</a:t>
              </a:r>
              <a:br>
                <a:rPr lang="en-US" sz="500" b="1" dirty="0">
                  <a:solidFill>
                    <a:schemeClr val="bg1"/>
                  </a:solidFill>
                </a:rPr>
              </a:br>
              <a:r>
                <a:rPr lang="en-US" sz="500" b="1" dirty="0">
                  <a:solidFill>
                    <a:schemeClr val="bg1"/>
                  </a:solidFill>
                </a:rPr>
                <a:t>Node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32BB31-7786-4EA2-BE94-4BE9C2CBCC53}"/>
                </a:ext>
              </a:extLst>
            </p:cNvPr>
            <p:cNvSpPr/>
            <p:nvPr/>
          </p:nvSpPr>
          <p:spPr bwMode="gray">
            <a:xfrm>
              <a:off x="6562294" y="1243191"/>
              <a:ext cx="850900" cy="867958"/>
            </a:xfrm>
            <a:prstGeom prst="ellipse">
              <a:avLst/>
            </a:prstGeom>
            <a:solidFill>
              <a:srgbClr val="009A44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prstClr val="white"/>
                  </a:solidFill>
                </a:rPr>
                <a:t>M</a:t>
              </a:r>
              <a:br>
                <a:rPr lang="en-US" sz="500" b="1" dirty="0">
                  <a:solidFill>
                    <a:prstClr val="white"/>
                  </a:solidFill>
                </a:rPr>
              </a:br>
              <a:r>
                <a:rPr lang="en-US" sz="500" b="1" dirty="0">
                  <a:solidFill>
                    <a:prstClr val="white"/>
                  </a:solidFill>
                </a:rPr>
                <a:t>Node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D914DCB-C38F-48AE-90C0-936E0B804110}"/>
                </a:ext>
              </a:extLst>
            </p:cNvPr>
            <p:cNvSpPr/>
            <p:nvPr/>
          </p:nvSpPr>
          <p:spPr bwMode="gray">
            <a:xfrm>
              <a:off x="7484168" y="1249840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schemeClr val="tx1"/>
                  </a:solidFill>
                </a:rPr>
                <a:t>W</a:t>
              </a:r>
              <a:br>
                <a:rPr lang="en-US" sz="500" b="1" dirty="0">
                  <a:solidFill>
                    <a:schemeClr val="tx1"/>
                  </a:solidFill>
                </a:rPr>
              </a:br>
              <a:r>
                <a:rPr lang="en-US" sz="500" b="1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2B2735-C977-4996-99D2-715A5892A669}"/>
                </a:ext>
              </a:extLst>
            </p:cNvPr>
            <p:cNvSpPr/>
            <p:nvPr/>
          </p:nvSpPr>
          <p:spPr bwMode="gray">
            <a:xfrm>
              <a:off x="8418694" y="1244777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prstClr val="black"/>
                  </a:solidFill>
                </a:rPr>
                <a:t>W</a:t>
              </a:r>
              <a:br>
                <a:rPr lang="en-US" sz="500" b="1" dirty="0">
                  <a:solidFill>
                    <a:prstClr val="black"/>
                  </a:solidFill>
                </a:rPr>
              </a:br>
              <a:r>
                <a:rPr lang="en-US" sz="500" b="1" dirty="0">
                  <a:solidFill>
                    <a:prstClr val="black"/>
                  </a:solidFill>
                </a:rPr>
                <a:t>Node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6479450-97FD-43F1-822B-39453F0623AE}"/>
                </a:ext>
              </a:extLst>
            </p:cNvPr>
            <p:cNvSpPr/>
            <p:nvPr/>
          </p:nvSpPr>
          <p:spPr bwMode="gray">
            <a:xfrm>
              <a:off x="9339731" y="1243191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lvl="0" algn="ctr">
                <a:lnSpc>
                  <a:spcPct val="106000"/>
                </a:lnSpc>
              </a:pPr>
              <a:r>
                <a:rPr lang="en-US" sz="500" b="1" dirty="0">
                  <a:solidFill>
                    <a:prstClr val="black"/>
                  </a:solidFill>
                </a:rPr>
                <a:t>W</a:t>
              </a:r>
              <a:br>
                <a:rPr lang="en-US" sz="500" b="1" dirty="0">
                  <a:solidFill>
                    <a:prstClr val="black"/>
                  </a:solidFill>
                </a:rPr>
              </a:br>
              <a:r>
                <a:rPr lang="en-US" sz="500" b="1" dirty="0">
                  <a:solidFill>
                    <a:prstClr val="black"/>
                  </a:solidFill>
                </a:rPr>
                <a:t>Node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AFA02E-1159-4761-BFA6-9E836ED2EB22}"/>
                </a:ext>
              </a:extLst>
            </p:cNvPr>
            <p:cNvSpPr/>
            <p:nvPr/>
          </p:nvSpPr>
          <p:spPr bwMode="gray">
            <a:xfrm>
              <a:off x="10253875" y="1242356"/>
              <a:ext cx="850900" cy="867958"/>
            </a:xfrm>
            <a:prstGeom prst="ellipse">
              <a:avLst/>
            </a:prstGeom>
            <a:solidFill>
              <a:srgbClr val="C4D6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</a:pPr>
              <a:r>
                <a:rPr lang="en-US" sz="500" b="1" dirty="0">
                  <a:solidFill>
                    <a:schemeClr val="tx1"/>
                  </a:solidFill>
                </a:rPr>
                <a:t>W</a:t>
              </a:r>
              <a:br>
                <a:rPr lang="en-US" sz="500" b="1" dirty="0">
                  <a:solidFill>
                    <a:schemeClr val="tx1"/>
                  </a:solidFill>
                </a:rPr>
              </a:br>
              <a:r>
                <a:rPr lang="en-US" sz="500" b="1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1A283-BB70-4077-A150-F0E354D7F045}"/>
              </a:ext>
            </a:extLst>
          </p:cNvPr>
          <p:cNvSpPr/>
          <p:nvPr/>
        </p:nvSpPr>
        <p:spPr bwMode="gray">
          <a:xfrm>
            <a:off x="4292596" y="1061118"/>
            <a:ext cx="7429493" cy="36917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73E2B3B3-F9F6-4D8B-8C01-DB53D576E41C}"/>
              </a:ext>
            </a:extLst>
          </p:cNvPr>
          <p:cNvSpPr/>
          <p:nvPr/>
        </p:nvSpPr>
        <p:spPr bwMode="gray">
          <a:xfrm rot="10800000">
            <a:off x="4292596" y="4773873"/>
            <a:ext cx="7429493" cy="546100"/>
          </a:xfrm>
          <a:prstGeom prst="trapezoid">
            <a:avLst>
              <a:gd name="adj" fmla="val 327326"/>
            </a:avLst>
          </a:prstGeom>
          <a:solidFill>
            <a:schemeClr val="bg1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CA0A4-E5D8-4E27-9F74-4E7B142F97ED}"/>
              </a:ext>
            </a:extLst>
          </p:cNvPr>
          <p:cNvGrpSpPr/>
          <p:nvPr/>
        </p:nvGrpSpPr>
        <p:grpSpPr>
          <a:xfrm>
            <a:off x="7363993" y="3314086"/>
            <a:ext cx="1514346" cy="756659"/>
            <a:chOff x="7192923" y="3459741"/>
            <a:chExt cx="1514346" cy="75665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A119AB-CCFF-4B45-A68E-042084E3EB87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1970C61-8675-4DAA-A67E-150D662A5517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0C8E0B2-2EB6-42CB-931D-65F4DE1D1E78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25303AC-6BD5-4364-BD3C-DA622F31A341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0D8D8D-33F2-43DD-BF97-DF19CE8F1260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67B785-1623-4B91-919D-20F7F9A90D9C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C3FEA6-796B-4E50-9ECA-381E1FE5DF18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F608C75-9A9E-41CE-B06D-171738CAB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4859490-468A-4125-AA37-5CB83218C654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BA881E4-60EF-4FF1-87F5-A2D45A344C0D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08468CD-133E-4A38-B139-3FE9D44A5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61CC41C-8DB4-4B2F-8FAA-87BD1F2EC45B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361092E-CDF9-458D-9CEC-5E739C07368E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DBFBDC-E62F-4E11-8080-58353E790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147F2F2-C589-4341-A37E-83A7C2FCDD44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3A76BF-0C20-45D4-A7FC-BBF1B7B1A2C4}"/>
              </a:ext>
            </a:extLst>
          </p:cNvPr>
          <p:cNvGrpSpPr/>
          <p:nvPr/>
        </p:nvGrpSpPr>
        <p:grpSpPr>
          <a:xfrm rot="5400000">
            <a:off x="10483746" y="3299390"/>
            <a:ext cx="1514346" cy="756659"/>
            <a:chOff x="7192923" y="3459741"/>
            <a:chExt cx="1514346" cy="75665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11F84FB-1F63-4755-86A5-8979CFB07719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4763125-5CE8-4E45-8E0F-E87DE0C91A9B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D37F071-71D6-4BBC-A521-07142B1DBBC4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97C88A0-FF67-443E-8531-1C36A49F0946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25CE6E-90C9-4953-B534-72751B785BF5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A6109-E622-4F29-B5A4-F210C3CD1552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2D8085E-1FB7-43EC-A1B4-51163DB9254A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2D3F9AB-FC29-468C-ADDB-76CA13938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A5775D4-5D88-4492-BB02-2EAF5D587C4E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B52E657-3388-491D-9AE7-3263DEE0EE1E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DD1E548-1406-4A4D-8248-A85274A07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E08CFF8-A547-4F6C-A871-01484963DFBC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67A923-9C58-401F-8230-55F3BD62B1F4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04D462E-9FE9-4111-93AF-9DFAD5B6F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8DF090C-61D0-471E-8CE5-5BE72DE3F209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CC16229-6FFB-4683-8CC6-3218C4F31E71}"/>
              </a:ext>
            </a:extLst>
          </p:cNvPr>
          <p:cNvGrpSpPr/>
          <p:nvPr/>
        </p:nvGrpSpPr>
        <p:grpSpPr>
          <a:xfrm rot="2614758">
            <a:off x="9571023" y="1491675"/>
            <a:ext cx="1514346" cy="756659"/>
            <a:chOff x="7192923" y="3459741"/>
            <a:chExt cx="1514346" cy="756659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A701AA8-8BBF-4E60-8112-57048EA28CAC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039E52B-B722-4725-82E3-3E5C1CA26E4B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AB8C50-98C1-4E89-89AF-0F91E4C30611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3AA5566-FF88-415D-A809-9D58B90AE19A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EB3C81F-E53F-4711-A479-0EA3BE469D6A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DD0E452-D77A-4B16-B881-50492B233D1B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98D2FE2-E048-4060-9E52-EAFD36B17A1E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C494496-F08F-4FEC-A5FF-F15AA3E88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12B22F5-4957-4E87-982B-791BC22E6061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D0AFE38-D279-413F-936B-E169F528137F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A39B630-4676-4743-A39C-4BAA9BFF1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3496394-58FB-44A6-8606-35F4BA3B2E7B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0DD21FE-0F13-4C50-B191-706D16907E71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16FF364-AF83-44DF-B9F7-E71ADC23B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5E79327-3DB4-43E8-96F5-26E4B7B89C05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0B7C908-EA2E-4AB7-8411-0D4FF2387ACE}"/>
              </a:ext>
            </a:extLst>
          </p:cNvPr>
          <p:cNvGrpSpPr/>
          <p:nvPr/>
        </p:nvGrpSpPr>
        <p:grpSpPr>
          <a:xfrm rot="18843859">
            <a:off x="5435662" y="1502830"/>
            <a:ext cx="1514346" cy="756659"/>
            <a:chOff x="7192923" y="3459741"/>
            <a:chExt cx="1514346" cy="75665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5DBDFB2-997C-4820-81E8-830D84140BA2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7AE818-ECF4-4C93-B9E8-B10AE0924877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698F94DD-F97C-4D0D-994F-6A723A4D1A9F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495351E-6BC0-4818-A6A4-968411CE69BE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F9F08B6-E339-44B8-A62D-91CF8637907E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825AF23-6C92-488F-AC0D-B78234F8AE65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F6ECAF5-0E7D-4D63-B661-5084C5EDCE09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C96E277-2CBC-4C96-88F4-9DA1DDD81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E4F573F-D059-4D67-92B8-1254CA758B56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04022E4-A0B3-4A97-85E6-28F5C01FDF9F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8B244BA-BDB7-4795-868B-8B42FCC50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75542D5-BD99-43A6-B230-A54D5DE9B07E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4A4B2F2-2934-40DC-8D8D-3FFB4AA7B44F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68D4D87-620A-4151-9D35-DDFCD80EF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C75B057-F09C-4FB5-8F35-2EEB93AB174E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8D37251-7B48-43E3-BCAC-D2FE2086ED89}"/>
              </a:ext>
            </a:extLst>
          </p:cNvPr>
          <p:cNvGrpSpPr/>
          <p:nvPr/>
        </p:nvGrpSpPr>
        <p:grpSpPr>
          <a:xfrm rot="16200000">
            <a:off x="4492447" y="3355377"/>
            <a:ext cx="1514346" cy="756659"/>
            <a:chOff x="7192923" y="3459741"/>
            <a:chExt cx="1514346" cy="75665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5B9CCB8-2F1A-4854-BAAC-48FC32E2A94C}"/>
                </a:ext>
              </a:extLst>
            </p:cNvPr>
            <p:cNvGrpSpPr/>
            <p:nvPr/>
          </p:nvGrpSpPr>
          <p:grpSpPr>
            <a:xfrm>
              <a:off x="7192923" y="3975100"/>
              <a:ext cx="1514346" cy="241300"/>
              <a:chOff x="4927224" y="2095500"/>
              <a:chExt cx="1514346" cy="241300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32950A-55AC-4972-860D-FD28FB870A3A}"/>
                  </a:ext>
                </a:extLst>
              </p:cNvPr>
              <p:cNvCxnSpPr/>
              <p:nvPr/>
            </p:nvCxnSpPr>
            <p:spPr>
              <a:xfrm>
                <a:off x="4927224" y="20955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B05C90F-EFB0-47E4-8BC7-613CCC9424AB}"/>
                  </a:ext>
                </a:extLst>
              </p:cNvPr>
              <p:cNvCxnSpPr/>
              <p:nvPr/>
            </p:nvCxnSpPr>
            <p:spPr>
              <a:xfrm>
                <a:off x="4927224" y="2209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ABF41E4-8146-40B6-A7E8-F9DD3D0909A3}"/>
                  </a:ext>
                </a:extLst>
              </p:cNvPr>
              <p:cNvCxnSpPr/>
              <p:nvPr/>
            </p:nvCxnSpPr>
            <p:spPr>
              <a:xfrm>
                <a:off x="4927224" y="2336800"/>
                <a:ext cx="1514346" cy="0"/>
              </a:xfrm>
              <a:prstGeom prst="line">
                <a:avLst/>
              </a:prstGeom>
              <a:ln>
                <a:solidFill>
                  <a:srgbClr val="DA291C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29DEAD9-0F94-4305-ACBE-09DB7EFC05E9}"/>
                </a:ext>
              </a:extLst>
            </p:cNvPr>
            <p:cNvCxnSpPr>
              <a:cxnSpLocks/>
            </p:cNvCxnSpPr>
            <p:nvPr/>
          </p:nvCxnSpPr>
          <p:spPr>
            <a:xfrm>
              <a:off x="7353300" y="3751665"/>
              <a:ext cx="0" cy="223435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90FCB67-8D34-499F-8B31-A8DADEB6F1CC}"/>
                </a:ext>
              </a:extLst>
            </p:cNvPr>
            <p:cNvSpPr/>
            <p:nvPr/>
          </p:nvSpPr>
          <p:spPr bwMode="gray">
            <a:xfrm>
              <a:off x="7192923" y="3459741"/>
              <a:ext cx="314893" cy="305473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0CC7B68-3526-4251-AF07-0BFE3AD724F5}"/>
                </a:ext>
              </a:extLst>
            </p:cNvPr>
            <p:cNvGrpSpPr/>
            <p:nvPr/>
          </p:nvGrpSpPr>
          <p:grpSpPr>
            <a:xfrm>
              <a:off x="7591668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DDEB698-AD3D-46C7-A42F-639D5F566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54C467F-7D70-4F02-A6FC-24817484828D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1A0CD53-05EF-49A8-B8EB-471C3542171A}"/>
                </a:ext>
              </a:extLst>
            </p:cNvPr>
            <p:cNvGrpSpPr/>
            <p:nvPr/>
          </p:nvGrpSpPr>
          <p:grpSpPr>
            <a:xfrm>
              <a:off x="7990413" y="3464905"/>
              <a:ext cx="314893" cy="515359"/>
              <a:chOff x="7591668" y="3459741"/>
              <a:chExt cx="314893" cy="515359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8FB7974-5A0D-487C-940C-F89DFA783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4375E632-27D2-4C87-BA19-65C638EE2AD0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5FAD65F-49DD-437E-8B5C-EC0BF0FCFB19}"/>
                </a:ext>
              </a:extLst>
            </p:cNvPr>
            <p:cNvGrpSpPr/>
            <p:nvPr/>
          </p:nvGrpSpPr>
          <p:grpSpPr>
            <a:xfrm>
              <a:off x="8389157" y="3459741"/>
              <a:ext cx="314893" cy="515359"/>
              <a:chOff x="7591668" y="3459741"/>
              <a:chExt cx="314893" cy="515359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D78C5D6-35AA-47A4-9574-F3D54676C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5452" y="3751665"/>
                <a:ext cx="0" cy="22343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4F5A267-1BD4-48E2-A32D-E53B0F270B53}"/>
                  </a:ext>
                </a:extLst>
              </p:cNvPr>
              <p:cNvSpPr/>
              <p:nvPr/>
            </p:nvSpPr>
            <p:spPr bwMode="gray">
              <a:xfrm>
                <a:off x="7591668" y="3459741"/>
                <a:ext cx="314893" cy="305473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1522279F-35D0-4CC8-B6A2-39CB1D84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32" y="5143925"/>
            <a:ext cx="1193087" cy="1193087"/>
          </a:xfrm>
          <a:prstGeom prst="rect">
            <a:avLst/>
          </a:prstGeom>
        </p:spPr>
      </p:pic>
      <p:sp>
        <p:nvSpPr>
          <p:cNvPr id="168" name="Content Placeholder 4">
            <a:extLst>
              <a:ext uri="{FF2B5EF4-FFF2-40B4-BE49-F238E27FC236}">
                <a16:creationId xmlns:a16="http://schemas.microsoft.com/office/drawing/2014/main" id="{CE1B1BD9-92F1-422B-9744-49D1E3EB9166}"/>
              </a:ext>
            </a:extLst>
          </p:cNvPr>
          <p:cNvSpPr txBox="1">
            <a:spLocks/>
          </p:cNvSpPr>
          <p:nvPr/>
        </p:nvSpPr>
        <p:spPr>
          <a:xfrm>
            <a:off x="4119138" y="6140568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Load Balancer</a:t>
            </a:r>
          </a:p>
        </p:txBody>
      </p:sp>
      <p:sp>
        <p:nvSpPr>
          <p:cNvPr id="169" name="Content Placeholder 4">
            <a:extLst>
              <a:ext uri="{FF2B5EF4-FFF2-40B4-BE49-F238E27FC236}">
                <a16:creationId xmlns:a16="http://schemas.microsoft.com/office/drawing/2014/main" id="{38E2C8AA-B6ED-4653-96C3-10A788E897A9}"/>
              </a:ext>
            </a:extLst>
          </p:cNvPr>
          <p:cNvSpPr txBox="1">
            <a:spLocks/>
          </p:cNvSpPr>
          <p:nvPr/>
        </p:nvSpPr>
        <p:spPr>
          <a:xfrm>
            <a:off x="8699820" y="3821811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Ingress Svc</a:t>
            </a:r>
          </a:p>
        </p:txBody>
      </p:sp>
      <p:sp>
        <p:nvSpPr>
          <p:cNvPr id="170" name="Content Placeholder 4">
            <a:extLst>
              <a:ext uri="{FF2B5EF4-FFF2-40B4-BE49-F238E27FC236}">
                <a16:creationId xmlns:a16="http://schemas.microsoft.com/office/drawing/2014/main" id="{24EE06BD-92EB-4959-BA65-5A7D61AC61D2}"/>
              </a:ext>
            </a:extLst>
          </p:cNvPr>
          <p:cNvSpPr txBox="1">
            <a:spLocks/>
          </p:cNvSpPr>
          <p:nvPr/>
        </p:nvSpPr>
        <p:spPr>
          <a:xfrm>
            <a:off x="7428549" y="4082116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Frontend Svc</a:t>
            </a:r>
          </a:p>
        </p:txBody>
      </p:sp>
      <p:sp>
        <p:nvSpPr>
          <p:cNvPr id="175" name="Content Placeholder 4">
            <a:extLst>
              <a:ext uri="{FF2B5EF4-FFF2-40B4-BE49-F238E27FC236}">
                <a16:creationId xmlns:a16="http://schemas.microsoft.com/office/drawing/2014/main" id="{9CF08021-462C-49F1-9B33-10F677295796}"/>
              </a:ext>
            </a:extLst>
          </p:cNvPr>
          <p:cNvSpPr txBox="1">
            <a:spLocks/>
          </p:cNvSpPr>
          <p:nvPr/>
        </p:nvSpPr>
        <p:spPr>
          <a:xfrm rot="16200000">
            <a:off x="4979337" y="3778295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Frequent Flier Svc</a:t>
            </a:r>
          </a:p>
        </p:txBody>
      </p:sp>
      <p:sp>
        <p:nvSpPr>
          <p:cNvPr id="176" name="Content Placeholder 4">
            <a:extLst>
              <a:ext uri="{FF2B5EF4-FFF2-40B4-BE49-F238E27FC236}">
                <a16:creationId xmlns:a16="http://schemas.microsoft.com/office/drawing/2014/main" id="{FEBF4A31-DA46-4119-931E-80DF9EE02995}"/>
              </a:ext>
            </a:extLst>
          </p:cNvPr>
          <p:cNvSpPr txBox="1">
            <a:spLocks/>
          </p:cNvSpPr>
          <p:nvPr/>
        </p:nvSpPr>
        <p:spPr>
          <a:xfrm rot="18861571">
            <a:off x="5768033" y="2122221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Search Svc</a:t>
            </a:r>
          </a:p>
        </p:txBody>
      </p:sp>
      <p:sp>
        <p:nvSpPr>
          <p:cNvPr id="177" name="Content Placeholder 4">
            <a:extLst>
              <a:ext uri="{FF2B5EF4-FFF2-40B4-BE49-F238E27FC236}">
                <a16:creationId xmlns:a16="http://schemas.microsoft.com/office/drawing/2014/main" id="{EA9FA7C6-E87F-43BE-BE90-AC70DD12E232}"/>
              </a:ext>
            </a:extLst>
          </p:cNvPr>
          <p:cNvSpPr txBox="1">
            <a:spLocks/>
          </p:cNvSpPr>
          <p:nvPr/>
        </p:nvSpPr>
        <p:spPr>
          <a:xfrm rot="5400000">
            <a:off x="9936318" y="3739192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Payment Svc</a:t>
            </a:r>
          </a:p>
        </p:txBody>
      </p:sp>
      <p:sp>
        <p:nvSpPr>
          <p:cNvPr id="178" name="Content Placeholder 4">
            <a:extLst>
              <a:ext uri="{FF2B5EF4-FFF2-40B4-BE49-F238E27FC236}">
                <a16:creationId xmlns:a16="http://schemas.microsoft.com/office/drawing/2014/main" id="{D9E81CB6-3C4C-416B-9DA3-10F5668B57BB}"/>
              </a:ext>
            </a:extLst>
          </p:cNvPr>
          <p:cNvSpPr txBox="1">
            <a:spLocks/>
          </p:cNvSpPr>
          <p:nvPr/>
        </p:nvSpPr>
        <p:spPr>
          <a:xfrm rot="2682179">
            <a:off x="9180042" y="2116002"/>
            <a:ext cx="1619381" cy="28167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Carts Svc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3CEB166-2829-4AC6-9646-737E8F91815E}"/>
              </a:ext>
            </a:extLst>
          </p:cNvPr>
          <p:cNvCxnSpPr>
            <a:cxnSpLocks/>
          </p:cNvCxnSpPr>
          <p:nvPr/>
        </p:nvCxnSpPr>
        <p:spPr>
          <a:xfrm flipV="1">
            <a:off x="5029191" y="4156457"/>
            <a:ext cx="2377833" cy="1246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1828740C-650C-42CF-B199-909CD1C9ED67}"/>
              </a:ext>
            </a:extLst>
          </p:cNvPr>
          <p:cNvSpPr txBox="1">
            <a:spLocks/>
          </p:cNvSpPr>
          <p:nvPr/>
        </p:nvSpPr>
        <p:spPr>
          <a:xfrm>
            <a:off x="7233952" y="806753"/>
            <a:ext cx="1465868" cy="288469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Service Mesh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C5AF6A-C4B5-4AA1-9842-7D7D69F811A9}"/>
              </a:ext>
            </a:extLst>
          </p:cNvPr>
          <p:cNvGrpSpPr/>
          <p:nvPr/>
        </p:nvGrpSpPr>
        <p:grpSpPr>
          <a:xfrm>
            <a:off x="6986416" y="1132189"/>
            <a:ext cx="752564" cy="490465"/>
            <a:chOff x="6986416" y="1132189"/>
            <a:chExt cx="752564" cy="4904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9FB92F-BDCC-4FF1-BE9D-C2C3EB60FD30}"/>
                </a:ext>
              </a:extLst>
            </p:cNvPr>
            <p:cNvSpPr/>
            <p:nvPr/>
          </p:nvSpPr>
          <p:spPr bwMode="gray">
            <a:xfrm>
              <a:off x="7049283" y="1132189"/>
              <a:ext cx="638222" cy="490465"/>
            </a:xfrm>
            <a:prstGeom prst="roundRect">
              <a:avLst/>
            </a:prstGeom>
            <a:solidFill>
              <a:srgbClr val="004F59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Content Placeholder 4">
              <a:extLst>
                <a:ext uri="{FF2B5EF4-FFF2-40B4-BE49-F238E27FC236}">
                  <a16:creationId xmlns:a16="http://schemas.microsoft.com/office/drawing/2014/main" id="{884C1CD9-C50F-4F6F-9E17-79606CE20970}"/>
                </a:ext>
              </a:extLst>
            </p:cNvPr>
            <p:cNvSpPr txBox="1">
              <a:spLocks/>
            </p:cNvSpPr>
            <p:nvPr/>
          </p:nvSpPr>
          <p:spPr>
            <a:xfrm>
              <a:off x="6986416" y="1230759"/>
              <a:ext cx="752564" cy="319112"/>
            </a:xfrm>
            <a:prstGeom prst="rect">
              <a:avLst/>
            </a:prstGeom>
          </p:spPr>
          <p:txBody>
            <a:bodyPr/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70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794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18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84200" indent="-127000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Sidecar </a:t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700" b="1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4F024C0-2C0B-4DDD-BE83-FF69196183C9}"/>
              </a:ext>
            </a:extLst>
          </p:cNvPr>
          <p:cNvGrpSpPr/>
          <p:nvPr/>
        </p:nvGrpSpPr>
        <p:grpSpPr>
          <a:xfrm>
            <a:off x="8693810" y="1139690"/>
            <a:ext cx="752564" cy="490465"/>
            <a:chOff x="6986416" y="1132189"/>
            <a:chExt cx="752564" cy="490465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D91EB6E4-5A9F-465F-B646-EDB9D4334C2B}"/>
                </a:ext>
              </a:extLst>
            </p:cNvPr>
            <p:cNvSpPr/>
            <p:nvPr/>
          </p:nvSpPr>
          <p:spPr bwMode="gray">
            <a:xfrm>
              <a:off x="7049283" y="1132189"/>
              <a:ext cx="638222" cy="490465"/>
            </a:xfrm>
            <a:prstGeom prst="roundRect">
              <a:avLst/>
            </a:prstGeom>
            <a:solidFill>
              <a:srgbClr val="004F59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Content Placeholder 4">
              <a:extLst>
                <a:ext uri="{FF2B5EF4-FFF2-40B4-BE49-F238E27FC236}">
                  <a16:creationId xmlns:a16="http://schemas.microsoft.com/office/drawing/2014/main" id="{0B67303E-CBED-4912-8CDD-1A08FEB513D8}"/>
                </a:ext>
              </a:extLst>
            </p:cNvPr>
            <p:cNvSpPr txBox="1">
              <a:spLocks/>
            </p:cNvSpPr>
            <p:nvPr/>
          </p:nvSpPr>
          <p:spPr>
            <a:xfrm>
              <a:off x="6986416" y="1230759"/>
              <a:ext cx="752564" cy="319112"/>
            </a:xfrm>
            <a:prstGeom prst="rect">
              <a:avLst/>
            </a:prstGeom>
          </p:spPr>
          <p:txBody>
            <a:bodyPr/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70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794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18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84200" indent="-127000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Sidecar </a:t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700" b="1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8F88CC3-357D-49F3-BB29-86E2C8012D90}"/>
              </a:ext>
            </a:extLst>
          </p:cNvPr>
          <p:cNvGrpSpPr/>
          <p:nvPr/>
        </p:nvGrpSpPr>
        <p:grpSpPr>
          <a:xfrm>
            <a:off x="5912269" y="2871831"/>
            <a:ext cx="752564" cy="490465"/>
            <a:chOff x="6986416" y="1132189"/>
            <a:chExt cx="752564" cy="490465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E2C98FEF-198A-4F76-869A-A51B68D0CDBA}"/>
                </a:ext>
              </a:extLst>
            </p:cNvPr>
            <p:cNvSpPr/>
            <p:nvPr/>
          </p:nvSpPr>
          <p:spPr bwMode="gray">
            <a:xfrm>
              <a:off x="7049283" y="1132189"/>
              <a:ext cx="638222" cy="490465"/>
            </a:xfrm>
            <a:prstGeom prst="roundRect">
              <a:avLst/>
            </a:prstGeom>
            <a:solidFill>
              <a:srgbClr val="004F59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1" name="Content Placeholder 4">
              <a:extLst>
                <a:ext uri="{FF2B5EF4-FFF2-40B4-BE49-F238E27FC236}">
                  <a16:creationId xmlns:a16="http://schemas.microsoft.com/office/drawing/2014/main" id="{49457B11-6DB8-4953-9A9F-18DEEAAB14E3}"/>
                </a:ext>
              </a:extLst>
            </p:cNvPr>
            <p:cNvSpPr txBox="1">
              <a:spLocks/>
            </p:cNvSpPr>
            <p:nvPr/>
          </p:nvSpPr>
          <p:spPr>
            <a:xfrm>
              <a:off x="6986416" y="1230759"/>
              <a:ext cx="752564" cy="319112"/>
            </a:xfrm>
            <a:prstGeom prst="rect">
              <a:avLst/>
            </a:prstGeom>
          </p:spPr>
          <p:txBody>
            <a:bodyPr/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70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794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18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84200" indent="-127000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Sidecar </a:t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700" b="1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0583D4D-CDC8-4682-8C4E-04C59D4FD78A}"/>
              </a:ext>
            </a:extLst>
          </p:cNvPr>
          <p:cNvGrpSpPr/>
          <p:nvPr/>
        </p:nvGrpSpPr>
        <p:grpSpPr>
          <a:xfrm>
            <a:off x="9850023" y="2883526"/>
            <a:ext cx="752564" cy="490465"/>
            <a:chOff x="6986416" y="1132189"/>
            <a:chExt cx="752564" cy="490465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74BA3E1B-921F-4890-A580-B01526793A76}"/>
                </a:ext>
              </a:extLst>
            </p:cNvPr>
            <p:cNvSpPr/>
            <p:nvPr/>
          </p:nvSpPr>
          <p:spPr bwMode="gray">
            <a:xfrm>
              <a:off x="7049283" y="1132189"/>
              <a:ext cx="638222" cy="490465"/>
            </a:xfrm>
            <a:prstGeom prst="roundRect">
              <a:avLst/>
            </a:prstGeom>
            <a:solidFill>
              <a:srgbClr val="004F59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Content Placeholder 4">
              <a:extLst>
                <a:ext uri="{FF2B5EF4-FFF2-40B4-BE49-F238E27FC236}">
                  <a16:creationId xmlns:a16="http://schemas.microsoft.com/office/drawing/2014/main" id="{899A9E4A-C108-4CFF-BAAF-04DCCA5F280F}"/>
                </a:ext>
              </a:extLst>
            </p:cNvPr>
            <p:cNvSpPr txBox="1">
              <a:spLocks/>
            </p:cNvSpPr>
            <p:nvPr/>
          </p:nvSpPr>
          <p:spPr>
            <a:xfrm>
              <a:off x="6986416" y="1230759"/>
              <a:ext cx="752564" cy="319112"/>
            </a:xfrm>
            <a:prstGeom prst="rect">
              <a:avLst/>
            </a:prstGeom>
          </p:spPr>
          <p:txBody>
            <a:bodyPr/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70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794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18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84200" indent="-127000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Sidecar </a:t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700" b="1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D79055-BBA5-40A7-90F9-04A71BC047CC}"/>
              </a:ext>
            </a:extLst>
          </p:cNvPr>
          <p:cNvGrpSpPr/>
          <p:nvPr/>
        </p:nvGrpSpPr>
        <p:grpSpPr>
          <a:xfrm>
            <a:off x="7838413" y="2644328"/>
            <a:ext cx="752564" cy="490465"/>
            <a:chOff x="6986416" y="1132189"/>
            <a:chExt cx="752564" cy="490465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E55513A5-C2CB-4480-A2A2-E84F18E2C518}"/>
                </a:ext>
              </a:extLst>
            </p:cNvPr>
            <p:cNvSpPr/>
            <p:nvPr/>
          </p:nvSpPr>
          <p:spPr bwMode="gray">
            <a:xfrm>
              <a:off x="7049283" y="1132189"/>
              <a:ext cx="638222" cy="490465"/>
            </a:xfrm>
            <a:prstGeom prst="roundRect">
              <a:avLst/>
            </a:prstGeom>
            <a:solidFill>
              <a:srgbClr val="004F59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0" name="Content Placeholder 4">
              <a:extLst>
                <a:ext uri="{FF2B5EF4-FFF2-40B4-BE49-F238E27FC236}">
                  <a16:creationId xmlns:a16="http://schemas.microsoft.com/office/drawing/2014/main" id="{56C69FD1-AE51-40FB-9CB4-950AF0FD421C}"/>
                </a:ext>
              </a:extLst>
            </p:cNvPr>
            <p:cNvSpPr txBox="1">
              <a:spLocks/>
            </p:cNvSpPr>
            <p:nvPr/>
          </p:nvSpPr>
          <p:spPr>
            <a:xfrm>
              <a:off x="6986416" y="1230759"/>
              <a:ext cx="752564" cy="319112"/>
            </a:xfrm>
            <a:prstGeom prst="rect">
              <a:avLst/>
            </a:prstGeom>
          </p:spPr>
          <p:txBody>
            <a:bodyPr/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70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794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18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84200" indent="-127000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Sidecar </a:t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700" b="1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F77F90-437C-45AE-AA68-1BA3EB25E69E}"/>
              </a:ext>
            </a:extLst>
          </p:cNvPr>
          <p:cNvCxnSpPr>
            <a:stCxn id="199" idx="0"/>
            <a:endCxn id="4" idx="2"/>
          </p:cNvCxnSpPr>
          <p:nvPr/>
        </p:nvCxnSpPr>
        <p:spPr>
          <a:xfrm flipH="1" flipV="1">
            <a:off x="7368394" y="1622654"/>
            <a:ext cx="851997" cy="1021674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5B37192-79F0-42B3-A598-D1CCC267C52E}"/>
              </a:ext>
            </a:extLst>
          </p:cNvPr>
          <p:cNvCxnSpPr>
            <a:cxnSpLocks/>
            <a:stCxn id="190" idx="0"/>
            <a:endCxn id="4" idx="2"/>
          </p:cNvCxnSpPr>
          <p:nvPr/>
        </p:nvCxnSpPr>
        <p:spPr>
          <a:xfrm flipV="1">
            <a:off x="6294247" y="1622654"/>
            <a:ext cx="1074147" cy="1249177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B1218DA-DCC2-4CE1-897E-BD4F4FC9C197}"/>
              </a:ext>
            </a:extLst>
          </p:cNvPr>
          <p:cNvCxnSpPr>
            <a:cxnSpLocks/>
            <a:stCxn id="182" idx="1"/>
            <a:endCxn id="4" idx="3"/>
          </p:cNvCxnSpPr>
          <p:nvPr/>
        </p:nvCxnSpPr>
        <p:spPr>
          <a:xfrm flipH="1" flipV="1">
            <a:off x="7687505" y="1377422"/>
            <a:ext cx="1069172" cy="7501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BF7DE0E-C142-4A01-A883-8E4FCFD3928F}"/>
              </a:ext>
            </a:extLst>
          </p:cNvPr>
          <p:cNvCxnSpPr>
            <a:cxnSpLocks/>
            <a:stCxn id="182" idx="2"/>
            <a:endCxn id="196" idx="0"/>
          </p:cNvCxnSpPr>
          <p:nvPr/>
        </p:nvCxnSpPr>
        <p:spPr>
          <a:xfrm>
            <a:off x="9075788" y="1630155"/>
            <a:ext cx="1156213" cy="1253371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2A0C6C2-E031-47BA-A769-5C5826B6FEE2}"/>
              </a:ext>
            </a:extLst>
          </p:cNvPr>
          <p:cNvGrpSpPr/>
          <p:nvPr/>
        </p:nvGrpSpPr>
        <p:grpSpPr>
          <a:xfrm>
            <a:off x="8124847" y="1801343"/>
            <a:ext cx="752564" cy="490465"/>
            <a:chOff x="6986416" y="1132189"/>
            <a:chExt cx="752564" cy="490465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06F64B1-07DA-4676-8D36-61EBFCC2D404}"/>
                </a:ext>
              </a:extLst>
            </p:cNvPr>
            <p:cNvSpPr/>
            <p:nvPr/>
          </p:nvSpPr>
          <p:spPr bwMode="gray">
            <a:xfrm>
              <a:off x="7049283" y="1132189"/>
              <a:ext cx="638222" cy="490465"/>
            </a:xfrm>
            <a:prstGeom prst="roundRect">
              <a:avLst/>
            </a:prstGeom>
            <a:solidFill>
              <a:srgbClr val="ED8B0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7" name="Content Placeholder 4">
              <a:extLst>
                <a:ext uri="{FF2B5EF4-FFF2-40B4-BE49-F238E27FC236}">
                  <a16:creationId xmlns:a16="http://schemas.microsoft.com/office/drawing/2014/main" id="{43C0B141-025C-4A2A-8DBE-0D6E4F5410D8}"/>
                </a:ext>
              </a:extLst>
            </p:cNvPr>
            <p:cNvSpPr txBox="1">
              <a:spLocks/>
            </p:cNvSpPr>
            <p:nvPr/>
          </p:nvSpPr>
          <p:spPr>
            <a:xfrm>
              <a:off x="6986416" y="1230759"/>
              <a:ext cx="752564" cy="319112"/>
            </a:xfrm>
            <a:prstGeom prst="rect">
              <a:avLst/>
            </a:prstGeom>
          </p:spPr>
          <p:txBody>
            <a:bodyPr/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70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794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18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84200" indent="-127000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err="1">
                  <a:solidFill>
                    <a:schemeClr val="bg1"/>
                  </a:solidFill>
                </a:rPr>
                <a:t>Istio</a:t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700" b="1" dirty="0">
                  <a:solidFill>
                    <a:schemeClr val="bg1"/>
                  </a:solidFill>
                </a:rPr>
                <a:t>Citadel</a:t>
              </a:r>
            </a:p>
          </p:txBody>
        </p:sp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B0C4BA9-2D3E-4E5C-B8BE-DF01254F1D11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7656073" y="1491723"/>
            <a:ext cx="850752" cy="309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47D3C6A-D5C1-486F-92BE-99263EA9844D}"/>
              </a:ext>
            </a:extLst>
          </p:cNvPr>
          <p:cNvCxnSpPr>
            <a:cxnSpLocks/>
            <a:stCxn id="206" idx="0"/>
            <a:endCxn id="182" idx="2"/>
          </p:cNvCxnSpPr>
          <p:nvPr/>
        </p:nvCxnSpPr>
        <p:spPr>
          <a:xfrm flipV="1">
            <a:off x="8506825" y="1630155"/>
            <a:ext cx="568963" cy="17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740AFB7-DBE5-48A9-9745-4FCFAEC65FAA}"/>
              </a:ext>
            </a:extLst>
          </p:cNvPr>
          <p:cNvCxnSpPr>
            <a:cxnSpLocks/>
            <a:stCxn id="206" idx="2"/>
            <a:endCxn id="196" idx="1"/>
          </p:cNvCxnSpPr>
          <p:nvPr/>
        </p:nvCxnSpPr>
        <p:spPr>
          <a:xfrm>
            <a:off x="8506825" y="2291808"/>
            <a:ext cx="1406065" cy="83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69AFBB0-3274-4290-A3B0-9A7963BC3A79}"/>
              </a:ext>
            </a:extLst>
          </p:cNvPr>
          <p:cNvCxnSpPr>
            <a:cxnSpLocks/>
            <a:stCxn id="206" idx="2"/>
            <a:endCxn id="199" idx="0"/>
          </p:cNvCxnSpPr>
          <p:nvPr/>
        </p:nvCxnSpPr>
        <p:spPr>
          <a:xfrm flipH="1">
            <a:off x="8220391" y="2291808"/>
            <a:ext cx="286434" cy="352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088DFB5-BBAE-46F9-896D-5C315C85E9CE}"/>
              </a:ext>
            </a:extLst>
          </p:cNvPr>
          <p:cNvCxnSpPr>
            <a:cxnSpLocks/>
            <a:stCxn id="206" idx="1"/>
            <a:endCxn id="190" idx="0"/>
          </p:cNvCxnSpPr>
          <p:nvPr/>
        </p:nvCxnSpPr>
        <p:spPr>
          <a:xfrm flipH="1">
            <a:off x="6294247" y="2046576"/>
            <a:ext cx="1893467" cy="825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0761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250B804-2FDB-4928-98F0-F76F4A35E307}" vid="{34B986A3-8F99-4F88-AF27-8B60A5DA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Deloitte_16_9_Onscreen_US</Template>
  <TotalTime>409</TotalTime>
  <Words>788</Words>
  <Application>Microsoft Office PowerPoint</Application>
  <PresentationFormat>Widescreen</PresentationFormat>
  <Paragraphs>162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Open Sans</vt:lpstr>
      <vt:lpstr>Verdana</vt:lpstr>
      <vt:lpstr>Wingdings 2</vt:lpstr>
      <vt:lpstr>Deloitte_US_Onscreen</vt:lpstr>
      <vt:lpstr>think-cell Slide</vt:lpstr>
      <vt:lpstr>Monolithic vs Microservices Overview</vt:lpstr>
      <vt:lpstr>Monolithic Architecture Overview (Real-world Scenario)</vt:lpstr>
      <vt:lpstr>Microservice Architecture Overview (Real-world Scenario)</vt:lpstr>
      <vt:lpstr>Microservice Architecture Overview (Real-world Scenario)</vt:lpstr>
      <vt:lpstr>Microservice Architecture Inside the Cluster (Real-world Scenario)</vt:lpstr>
      <vt:lpstr>Microservice Architecture Inside the Cluster (Real-world Scenario)</vt:lpstr>
      <vt:lpstr>Istio for Microservice 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Solanki, Rom</dc:creator>
  <cp:lastModifiedBy>Solanki, Rom</cp:lastModifiedBy>
  <cp:revision>55</cp:revision>
  <cp:lastPrinted>2014-06-25T02:16:22Z</cp:lastPrinted>
  <dcterms:created xsi:type="dcterms:W3CDTF">2019-08-15T16:27:17Z</dcterms:created>
  <dcterms:modified xsi:type="dcterms:W3CDTF">2019-08-15T23:16:53Z</dcterms:modified>
</cp:coreProperties>
</file>