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Lst>
  <p:notesMasterIdLst>
    <p:notesMasterId r:id="rId20"/>
  </p:notesMasterIdLst>
  <p:sldIdLst>
    <p:sldId id="256" r:id="rId6"/>
    <p:sldId id="257" r:id="rId7"/>
    <p:sldId id="258" r:id="rId8"/>
    <p:sldId id="267" r:id="rId9"/>
    <p:sldId id="262" r:id="rId10"/>
    <p:sldId id="259" r:id="rId11"/>
    <p:sldId id="272" r:id="rId12"/>
    <p:sldId id="271" r:id="rId13"/>
    <p:sldId id="269" r:id="rId14"/>
    <p:sldId id="270" r:id="rId15"/>
    <p:sldId id="273" r:id="rId16"/>
    <p:sldId id="261" r:id="rId17"/>
    <p:sldId id="268" r:id="rId18"/>
    <p:sldId id="266" r:id="rId19"/>
  </p:sldIdLst>
  <p:sldSz cx="12192000" cy="6858000"/>
  <p:notesSz cx="6858000" cy="9144000"/>
  <p:embeddedFontLs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CZrImh5btSgbufic5cgjecz/Y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34603-BD92-42C3-8417-A3B30728212C}" v="142" dt="2023-12-07T16:41:23.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83" autoAdjust="0"/>
  </p:normalViewPr>
  <p:slideViewPr>
    <p:cSldViewPr snapToGrid="0">
      <p:cViewPr varScale="1">
        <p:scale>
          <a:sx n="77" d="100"/>
          <a:sy n="77" d="100"/>
        </p:scale>
        <p:origin x="18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1: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0000"/>
              </a:lnSpc>
              <a:spcBef>
                <a:spcPts val="0"/>
              </a:spcBef>
              <a:spcAft>
                <a:spcPts val="0"/>
              </a:spcAft>
              <a:buClr>
                <a:schemeClr val="dk1"/>
              </a:buClr>
              <a:buSzPts val="1200"/>
              <a:buFont typeface="Arial"/>
              <a:buNone/>
            </a:pPr>
            <a:endParaRPr sz="1200" b="0" strike="noStrike">
              <a:solidFill>
                <a:srgbClr val="000000"/>
              </a:solidFill>
              <a:latin typeface="Calibri"/>
              <a:ea typeface="Calibri"/>
              <a:cs typeface="Calibri"/>
              <a:sym typeface="Calibri"/>
            </a:endParaRPr>
          </a:p>
        </p:txBody>
      </p:sp>
      <p:sp>
        <p:nvSpPr>
          <p:cNvPr id="365" name="Google Shape;365;p1: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412" name="Google Shape;412;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sz="1400" b="0" strike="noStrike">
                <a:solidFill>
                  <a:srgbClr val="000000"/>
                </a:solidFill>
                <a:latin typeface="Times New Roman"/>
                <a:ea typeface="Times New Roman"/>
                <a:cs typeface="Times New Roman"/>
                <a:sym typeface="Times New Roman"/>
              </a:rPr>
              <a:t>11</a:t>
            </a:fld>
            <a:endParaRPr sz="1400" b="0" strike="noStrik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10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7000"/>
              </a:lnSpc>
              <a:spcBef>
                <a:spcPts val="0"/>
              </a:spcBef>
              <a:spcAft>
                <a:spcPts val="0"/>
              </a:spcAft>
              <a:buNone/>
            </a:pPr>
            <a:r>
              <a:rPr lang="en-US" dirty="0">
                <a:solidFill>
                  <a:srgbClr val="000000"/>
                </a:solidFill>
              </a:rPr>
              <a:t>You should discuss how your pipeline could be adapted using any data engineering technologies which you did not use. For example, you could focus on one or two of the following: cloud technology, Spark, data warehousing, data lakes or AI/ML. Discuss the advantages and limitations, and any practical or business concerns that must be considered when using these technologies.</a:t>
            </a:r>
            <a:endParaRPr dirty="0"/>
          </a:p>
        </p:txBody>
      </p:sp>
      <p:sp>
        <p:nvSpPr>
          <p:cNvPr id="405" name="Google Shape;405;p6: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10: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342900" lvl="0" indent="0" algn="l" rtl="0">
              <a:lnSpc>
                <a:spcPct val="107000"/>
              </a:lnSpc>
              <a:spcBef>
                <a:spcPts val="0"/>
              </a:spcBef>
              <a:spcAft>
                <a:spcPts val="0"/>
              </a:spcAft>
              <a:buNone/>
            </a:pPr>
            <a:r>
              <a:rPr lang="en-US" dirty="0">
                <a:solidFill>
                  <a:srgbClr val="000000"/>
                </a:solidFill>
              </a:rPr>
              <a:t>This is your opportunity to show your data analytics skills. You should present analyses and </a:t>
            </a:r>
            <a:r>
              <a:rPr lang="en-US" dirty="0" err="1">
                <a:solidFill>
                  <a:srgbClr val="000000"/>
                </a:solidFill>
              </a:rPr>
              <a:t>visualisations</a:t>
            </a:r>
            <a:r>
              <a:rPr lang="en-US" dirty="0">
                <a:solidFill>
                  <a:srgbClr val="000000"/>
                </a:solidFill>
              </a:rPr>
              <a:t> created that explore your group’s business questions</a:t>
            </a:r>
            <a:endParaRPr dirty="0">
              <a:solidFill>
                <a:srgbClr val="000000"/>
              </a:solidFill>
            </a:endParaRPr>
          </a:p>
          <a:p>
            <a:pPr marL="342900" lvl="0" indent="0" algn="l" rtl="0">
              <a:lnSpc>
                <a:spcPct val="107000"/>
              </a:lnSpc>
              <a:spcBef>
                <a:spcPts val="1800"/>
              </a:spcBef>
              <a:spcAft>
                <a:spcPts val="0"/>
              </a:spcAft>
              <a:buNone/>
            </a:pPr>
            <a:r>
              <a:rPr lang="en-US" dirty="0">
                <a:solidFill>
                  <a:srgbClr val="000000"/>
                </a:solidFill>
              </a:rPr>
              <a:t>---</a:t>
            </a:r>
            <a:endParaRPr dirty="0">
              <a:solidFill>
                <a:srgbClr val="000000"/>
              </a:solidFill>
            </a:endParaRPr>
          </a:p>
          <a:p>
            <a:pPr marL="342900" lvl="0" indent="0" algn="l" rtl="0">
              <a:lnSpc>
                <a:spcPct val="107000"/>
              </a:lnSpc>
              <a:spcBef>
                <a:spcPts val="1800"/>
              </a:spcBef>
              <a:spcAft>
                <a:spcPts val="0"/>
              </a:spcAft>
              <a:buNone/>
            </a:pPr>
            <a:r>
              <a:rPr lang="en-US" dirty="0">
                <a:solidFill>
                  <a:srgbClr val="000000"/>
                </a:solidFill>
              </a:rPr>
              <a:t>Outlines outstanding and insightful conclusions about the chosen dataset.</a:t>
            </a:r>
            <a:endParaRPr dirty="0"/>
          </a:p>
          <a:p>
            <a:pPr marL="215900" lvl="0" indent="0" algn="l" rtl="0">
              <a:lnSpc>
                <a:spcPct val="100000"/>
              </a:lnSpc>
              <a:spcBef>
                <a:spcPts val="799"/>
              </a:spcBef>
              <a:spcAft>
                <a:spcPts val="0"/>
              </a:spcAft>
              <a:buClr>
                <a:schemeClr val="dk1"/>
              </a:buClr>
              <a:buSzPts val="1200"/>
              <a:buFont typeface="Arial"/>
              <a:buNone/>
            </a:pPr>
            <a:endParaRPr lang="en-GB" sz="1200" b="0" strike="noStrike" dirty="0">
              <a:solidFill>
                <a:srgbClr val="000000"/>
              </a:solidFill>
              <a:latin typeface="Calibri"/>
              <a:ea typeface="Calibri"/>
              <a:cs typeface="Calibri"/>
              <a:sym typeface="Calibri"/>
            </a:endParaRPr>
          </a:p>
          <a:p>
            <a:pPr marL="215900" lvl="0" indent="0" algn="l" rtl="0">
              <a:lnSpc>
                <a:spcPct val="100000"/>
              </a:lnSpc>
              <a:spcBef>
                <a:spcPts val="799"/>
              </a:spcBef>
              <a:spcAft>
                <a:spcPts val="0"/>
              </a:spcAft>
              <a:buClr>
                <a:schemeClr val="dk1"/>
              </a:buClr>
              <a:buSzPts val="1200"/>
              <a:buFont typeface="Arial"/>
              <a:buNone/>
            </a:pPr>
            <a:endParaRPr lang="en-GB" sz="1200" b="0" strike="noStrike" dirty="0">
              <a:solidFill>
                <a:srgbClr val="000000"/>
              </a:solidFill>
              <a:latin typeface="Calibri"/>
              <a:ea typeface="Calibri"/>
              <a:cs typeface="Calibri"/>
              <a:sym typeface="Calibri"/>
            </a:endParaRPr>
          </a:p>
          <a:p>
            <a:pPr marL="342900" marR="0" lvl="0" indent="0" algn="l" rtl="0">
              <a:lnSpc>
                <a:spcPct val="107000"/>
              </a:lnSpc>
              <a:spcBef>
                <a:spcPts val="0"/>
              </a:spcBef>
              <a:spcAft>
                <a:spcPts val="0"/>
              </a:spcAft>
              <a:buClr>
                <a:schemeClr val="dk1"/>
              </a:buClr>
              <a:buSzPts val="2400"/>
              <a:buFont typeface="Arial"/>
              <a:buNone/>
            </a:pPr>
            <a:endParaRPr lang="en-GB" sz="2400" b="0" i="0" u="none" strike="noStrike" cap="none" dirty="0">
              <a:solidFill>
                <a:srgbClr val="FFFFFF"/>
              </a:solidFill>
              <a:latin typeface="Calibri"/>
              <a:ea typeface="Calibri"/>
              <a:cs typeface="Calibri"/>
              <a:sym typeface="Calibri"/>
            </a:endParaRPr>
          </a:p>
          <a:p>
            <a:pPr marL="0" indent="0">
              <a:buClr>
                <a:srgbClr val="FFFFFF"/>
              </a:buClr>
              <a:buSzPts val="2400"/>
              <a:buNone/>
            </a:pPr>
            <a:r>
              <a:rPr lang="en-GB" sz="3200" dirty="0">
                <a:solidFill>
                  <a:srgbClr val="FFFFFF"/>
                </a:solidFill>
                <a:latin typeface="Calibri"/>
                <a:cs typeface="Calibri"/>
              </a:rPr>
              <a:t>Key Findings: </a:t>
            </a:r>
          </a:p>
          <a:p>
            <a:pPr lvl="1" indent="-457200">
              <a:buClr>
                <a:srgbClr val="FFFFFF"/>
              </a:buClr>
              <a:buFont typeface="Arial" panose="020B0604020202020204" pitchFamily="34" charset="0"/>
              <a:buChar char="•"/>
            </a:pPr>
            <a:r>
              <a:rPr lang="en-GB" sz="2800" dirty="0">
                <a:solidFill>
                  <a:srgbClr val="FFFFFF"/>
                </a:solidFill>
                <a:latin typeface="Calibri"/>
                <a:cs typeface="Calibri"/>
              </a:rPr>
              <a:t>Uncover the most influential factors driving customer insurance claims. </a:t>
            </a:r>
          </a:p>
          <a:p>
            <a:pPr lvl="1" indent="-457200">
              <a:buClr>
                <a:srgbClr val="FFFFFF"/>
              </a:buClr>
              <a:buFont typeface="Arial" panose="020B0604020202020204" pitchFamily="34" charset="0"/>
              <a:buChar char="•"/>
            </a:pPr>
            <a:r>
              <a:rPr lang="en-GB" sz="2800" dirty="0">
                <a:solidFill>
                  <a:srgbClr val="FFFFFF"/>
                </a:solidFill>
                <a:latin typeface="Calibri"/>
                <a:cs typeface="Calibri"/>
              </a:rPr>
              <a:t>Identify patterns and trends related to customer </a:t>
            </a:r>
            <a:r>
              <a:rPr lang="en-GB" sz="2800" dirty="0" err="1">
                <a:solidFill>
                  <a:srgbClr val="FFFFFF"/>
                </a:solidFill>
                <a:latin typeface="Calibri"/>
                <a:cs typeface="Calibri"/>
              </a:rPr>
              <a:t>behavior</a:t>
            </a:r>
            <a:r>
              <a:rPr lang="en-GB" sz="2800" dirty="0">
                <a:solidFill>
                  <a:srgbClr val="FFFFFF"/>
                </a:solidFill>
                <a:latin typeface="Calibri"/>
                <a:cs typeface="Calibri"/>
              </a:rPr>
              <a:t> and risk assessment.</a:t>
            </a:r>
          </a:p>
          <a:p>
            <a:pPr lvl="1" indent="-457200">
              <a:buClr>
                <a:srgbClr val="FFFFFF"/>
              </a:buClr>
              <a:buFont typeface="Arial" panose="020B0604020202020204" pitchFamily="34" charset="0"/>
              <a:buChar char="•"/>
            </a:pPr>
            <a:endParaRPr lang="en-GB" sz="2800" dirty="0">
              <a:solidFill>
                <a:srgbClr val="FFFFFF"/>
              </a:solidFill>
              <a:latin typeface="Calibri"/>
              <a:cs typeface="Calibri"/>
            </a:endParaRPr>
          </a:p>
          <a:p>
            <a:pPr marL="0" indent="0">
              <a:buClr>
                <a:srgbClr val="FFFFFF"/>
              </a:buClr>
              <a:buSzPts val="2400"/>
              <a:buNone/>
            </a:pPr>
            <a:r>
              <a:rPr lang="en-GB" sz="3200" dirty="0">
                <a:solidFill>
                  <a:srgbClr val="FFFFFF"/>
                </a:solidFill>
                <a:latin typeface="Calibri"/>
                <a:cs typeface="Calibri"/>
              </a:rPr>
              <a:t>Practical Applications: </a:t>
            </a:r>
          </a:p>
          <a:p>
            <a:pPr lvl="1" indent="-457200">
              <a:buClr>
                <a:srgbClr val="FFFFFF"/>
              </a:buClr>
              <a:buFont typeface="Arial" panose="020B0604020202020204" pitchFamily="34" charset="0"/>
              <a:buChar char="•"/>
            </a:pPr>
            <a:r>
              <a:rPr lang="en-GB" sz="2800" dirty="0">
                <a:solidFill>
                  <a:srgbClr val="FFFFFF"/>
                </a:solidFill>
                <a:latin typeface="Calibri"/>
                <a:cs typeface="Calibri"/>
              </a:rPr>
              <a:t>Inform personalized insurance offerings based on customer profiles and risk factors. </a:t>
            </a:r>
          </a:p>
          <a:p>
            <a:pPr lvl="1" indent="-457200">
              <a:buClr>
                <a:srgbClr val="FFFFFF"/>
              </a:buClr>
              <a:buFont typeface="Arial" panose="020B0604020202020204" pitchFamily="34" charset="0"/>
              <a:buChar char="•"/>
            </a:pPr>
            <a:r>
              <a:rPr lang="en-GB" sz="2800" dirty="0">
                <a:solidFill>
                  <a:srgbClr val="FFFFFF"/>
                </a:solidFill>
                <a:latin typeface="Calibri"/>
                <a:cs typeface="Calibri"/>
              </a:rPr>
              <a:t>Develop targeted marketing campaigns to improve customer  retention and loyalty.</a:t>
            </a:r>
          </a:p>
          <a:p>
            <a:pPr lvl="1" indent="-457200">
              <a:buClr>
                <a:srgbClr val="FFFFFF"/>
              </a:buClr>
              <a:buFont typeface="Arial" panose="020B0604020202020204" pitchFamily="34" charset="0"/>
              <a:buChar char="•"/>
            </a:pPr>
            <a:r>
              <a:rPr lang="en-GB" sz="2800" dirty="0">
                <a:solidFill>
                  <a:srgbClr val="FFFFFF"/>
                </a:solidFill>
                <a:latin typeface="Calibri"/>
                <a:cs typeface="Calibri"/>
              </a:rPr>
              <a:t>Enhance risk assessment and pricing strategies for car insurance &amp; loan products.</a:t>
            </a:r>
          </a:p>
          <a:p>
            <a:pPr marL="215900" lvl="0" indent="0" algn="l" rtl="0">
              <a:lnSpc>
                <a:spcPct val="100000"/>
              </a:lnSpc>
              <a:spcBef>
                <a:spcPts val="799"/>
              </a:spcBef>
              <a:spcAft>
                <a:spcPts val="0"/>
              </a:spcAft>
              <a:buClr>
                <a:schemeClr val="dk1"/>
              </a:buClr>
              <a:buSzPts val="1200"/>
              <a:buFont typeface="Arial"/>
              <a:buNone/>
            </a:pPr>
            <a:endParaRPr sz="1200" b="0" strike="noStrike" dirty="0">
              <a:solidFill>
                <a:srgbClr val="000000"/>
              </a:solidFill>
              <a:latin typeface="Calibri"/>
              <a:ea typeface="Calibri"/>
              <a:cs typeface="Calibri"/>
              <a:sym typeface="Calibri"/>
            </a:endParaRPr>
          </a:p>
        </p:txBody>
      </p:sp>
      <p:sp>
        <p:nvSpPr>
          <p:cNvPr id="436" name="Google Shape;436;p10: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21854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2" name="Google Shape;442;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2: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7000"/>
              </a:lnSpc>
              <a:spcBef>
                <a:spcPts val="0"/>
              </a:spcBef>
              <a:spcAft>
                <a:spcPts val="0"/>
              </a:spcAft>
              <a:buNone/>
            </a:pPr>
            <a:r>
              <a:rPr lang="en-US" dirty="0">
                <a:solidFill>
                  <a:srgbClr val="000000"/>
                </a:solidFill>
              </a:rPr>
              <a:t>Introduction &amp; Motivations </a:t>
            </a:r>
            <a:endParaRPr dirty="0">
              <a:solidFill>
                <a:srgbClr val="000000"/>
              </a:solidFill>
            </a:endParaRPr>
          </a:p>
          <a:p>
            <a:pPr marL="215900" lvl="0" indent="0" algn="l" rtl="0">
              <a:lnSpc>
                <a:spcPct val="107000"/>
              </a:lnSpc>
              <a:spcBef>
                <a:spcPts val="799"/>
              </a:spcBef>
              <a:spcAft>
                <a:spcPts val="0"/>
              </a:spcAft>
              <a:buNone/>
            </a:pPr>
            <a:endParaRPr dirty="0">
              <a:solidFill>
                <a:srgbClr val="000000"/>
              </a:solidFill>
            </a:endParaRPr>
          </a:p>
          <a:p>
            <a:pPr marL="215900" lvl="0" indent="0" algn="l" rtl="0">
              <a:lnSpc>
                <a:spcPct val="107000"/>
              </a:lnSpc>
              <a:spcBef>
                <a:spcPts val="799"/>
              </a:spcBef>
              <a:spcAft>
                <a:spcPts val="0"/>
              </a:spcAft>
              <a:buNone/>
            </a:pPr>
            <a:r>
              <a:rPr lang="en-US" dirty="0">
                <a:solidFill>
                  <a:srgbClr val="000000"/>
                </a:solidFill>
              </a:rPr>
              <a:t>You should introduce yourselves, and the project. You should introduce your project from a business perspective: what questions were you trying to answer with your data?</a:t>
            </a:r>
            <a:endParaRPr dirty="0"/>
          </a:p>
          <a:p>
            <a:pPr marL="215900" lvl="0" indent="0" algn="l" rtl="0">
              <a:lnSpc>
                <a:spcPct val="107000"/>
              </a:lnSpc>
              <a:spcBef>
                <a:spcPts val="799"/>
              </a:spcBef>
              <a:spcAft>
                <a:spcPts val="0"/>
              </a:spcAft>
              <a:buNone/>
            </a:pPr>
            <a:endParaRPr dirty="0">
              <a:solidFill>
                <a:srgbClr val="000000"/>
              </a:solidFill>
            </a:endParaRPr>
          </a:p>
          <a:p>
            <a:pPr marL="215900" lvl="0" indent="0" algn="l" rtl="0">
              <a:lnSpc>
                <a:spcPct val="107000"/>
              </a:lnSpc>
              <a:spcBef>
                <a:spcPts val="799"/>
              </a:spcBef>
              <a:spcAft>
                <a:spcPts val="0"/>
              </a:spcAft>
              <a:buNone/>
            </a:pPr>
            <a:r>
              <a:rPr lang="en-US" dirty="0">
                <a:solidFill>
                  <a:srgbClr val="000000"/>
                </a:solidFill>
              </a:rPr>
              <a:t>Introduction gives an excellent overview of the presentation and introduction to speakers. Introduction provides an outstanding explanation of the goals of the project and the motivations underlying the choice of dataset.</a:t>
            </a:r>
          </a:p>
          <a:p>
            <a:pPr marL="215900" lvl="0" indent="0" algn="l" rtl="0">
              <a:lnSpc>
                <a:spcPct val="107000"/>
              </a:lnSpc>
              <a:spcBef>
                <a:spcPts val="799"/>
              </a:spcBef>
              <a:spcAft>
                <a:spcPts val="0"/>
              </a:spcAft>
              <a:buNone/>
            </a:pPr>
            <a:endParaRPr lang="en-GB" sz="1800" b="0" strike="noStrike" dirty="0">
              <a:solidFill>
                <a:srgbClr val="000000"/>
              </a:solidFill>
              <a:latin typeface="Arial"/>
              <a:ea typeface="Arial"/>
              <a:cs typeface="Arial"/>
              <a:sym typeface="Arial"/>
            </a:endParaRPr>
          </a:p>
          <a:p>
            <a:pPr marL="215900" lvl="0" indent="0" algn="l" rtl="0">
              <a:lnSpc>
                <a:spcPct val="107000"/>
              </a:lnSpc>
              <a:spcBef>
                <a:spcPts val="799"/>
              </a:spcBef>
              <a:spcAft>
                <a:spcPts val="0"/>
              </a:spcAft>
              <a:buNone/>
            </a:pPr>
            <a:r>
              <a:rPr lang="en-GB" sz="2800" b="0" i="0" dirty="0">
                <a:solidFill>
                  <a:srgbClr val="1F1F1F"/>
                </a:solidFill>
                <a:effectLst/>
                <a:latin typeface="Google Sans"/>
              </a:rPr>
              <a:t>When someone claims a loan on their car insurance, it means that they are taking out a loan using their car insurance as collateral. This means that the person's car insurance policy will be used as a guarantee that the loan will be repaid. The loan can be used for a variety of purposes, such as fixing a car that is damaged in an accident, replacing a car that is stolen, or paying for medical bills that are related to a car accident.</a:t>
            </a:r>
            <a:endParaRPr lang="en-GB" sz="1800" b="0" strike="noStrike" dirty="0">
              <a:solidFill>
                <a:srgbClr val="000000"/>
              </a:solidFill>
              <a:latin typeface="Arial"/>
              <a:ea typeface="Arial"/>
              <a:cs typeface="Arial"/>
              <a:sym typeface="Arial"/>
            </a:endParaRPr>
          </a:p>
        </p:txBody>
      </p:sp>
      <p:sp>
        <p:nvSpPr>
          <p:cNvPr id="376" name="Google Shape;376;p2: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0000"/>
              </a:lnSpc>
              <a:spcBef>
                <a:spcPts val="0"/>
              </a:spcBef>
              <a:spcAft>
                <a:spcPts val="0"/>
              </a:spcAft>
              <a:buClr>
                <a:schemeClr val="dk1"/>
              </a:buClr>
              <a:buSzPts val="1200"/>
              <a:buFont typeface="Arial"/>
              <a:buNone/>
            </a:pPr>
            <a:endParaRPr sz="1200" b="0" strike="noStrike">
              <a:solidFill>
                <a:srgbClr val="000000"/>
              </a:solidFill>
              <a:latin typeface="Calibri"/>
              <a:ea typeface="Calibri"/>
              <a:cs typeface="Calibri"/>
              <a:sym typeface="Calibri"/>
            </a:endParaRPr>
          </a:p>
        </p:txBody>
      </p:sp>
      <p:sp>
        <p:nvSpPr>
          <p:cNvPr id="383" name="Google Shape;383;p3: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0000"/>
              </a:lnSpc>
              <a:spcBef>
                <a:spcPts val="0"/>
              </a:spcBef>
              <a:spcAft>
                <a:spcPts val="0"/>
              </a:spcAft>
              <a:buClr>
                <a:schemeClr val="dk1"/>
              </a:buClr>
              <a:buSzPts val="1200"/>
              <a:buFont typeface="Arial"/>
              <a:buNone/>
            </a:pPr>
            <a:endParaRPr sz="1200" b="0" strike="noStrike">
              <a:solidFill>
                <a:srgbClr val="000000"/>
              </a:solidFill>
              <a:latin typeface="Calibri"/>
              <a:ea typeface="Calibri"/>
              <a:cs typeface="Calibri"/>
              <a:sym typeface="Calibri"/>
            </a:endParaRPr>
          </a:p>
        </p:txBody>
      </p:sp>
      <p:sp>
        <p:nvSpPr>
          <p:cNvPr id="383" name="Google Shape;383;p3: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1680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Outstanding practical data skills are demonstrated. Examples include strong skills in any of Python/Pandas, MongoDB, SQL, Power BI, AI/ML. Demonstration of skills in any technology relevant to data engineering will be considered.</a:t>
            </a:r>
            <a:endParaRPr/>
          </a:p>
        </p:txBody>
      </p:sp>
      <p:sp>
        <p:nvSpPr>
          <p:cNvPr id="412" name="Google Shape;412;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sz="1400" b="0" strike="noStrike">
                <a:solidFill>
                  <a:srgbClr val="000000"/>
                </a:solidFill>
                <a:latin typeface="Times New Roman"/>
                <a:ea typeface="Times New Roman"/>
                <a:cs typeface="Times New Roman"/>
                <a:sym typeface="Times New Roman"/>
              </a:rPr>
              <a:t>5</a:t>
            </a:fld>
            <a:endParaRPr sz="14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p4: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7000"/>
              </a:lnSpc>
              <a:spcBef>
                <a:spcPts val="0"/>
              </a:spcBef>
              <a:spcAft>
                <a:spcPts val="0"/>
              </a:spcAft>
              <a:buNone/>
            </a:pPr>
            <a:r>
              <a:rPr lang="en-US" dirty="0">
                <a:solidFill>
                  <a:srgbClr val="000000"/>
                </a:solidFill>
              </a:rPr>
              <a:t>Outline the chosen dataset in terms of its size, nature, and limitations. You may wish to discuss any points that arose during data cleaning. If you combined data from multiple sources, you should discuss how the data was combined.</a:t>
            </a:r>
            <a:endParaRPr dirty="0"/>
          </a:p>
        </p:txBody>
      </p:sp>
      <p:sp>
        <p:nvSpPr>
          <p:cNvPr id="391" name="Google Shape;391;p4: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215900" lvl="0" indent="0" algn="l" rtl="0">
              <a:lnSpc>
                <a:spcPct val="100000"/>
              </a:lnSpc>
              <a:spcBef>
                <a:spcPts val="0"/>
              </a:spcBef>
              <a:spcAft>
                <a:spcPts val="0"/>
              </a:spcAft>
              <a:buClr>
                <a:schemeClr val="dk1"/>
              </a:buClr>
              <a:buSzPts val="1200"/>
              <a:buFont typeface="Arial"/>
              <a:buNone/>
            </a:pPr>
            <a:r>
              <a:rPr lang="en-GB" b="0" i="0" dirty="0">
                <a:solidFill>
                  <a:srgbClr val="1F1F1F"/>
                </a:solidFill>
                <a:effectLst/>
                <a:latin typeface="Google Sans"/>
              </a:rPr>
              <a:t>Storing and managing data</a:t>
            </a:r>
          </a:p>
          <a:p>
            <a:pPr marL="215900" lvl="0" indent="0" algn="l" rtl="0">
              <a:lnSpc>
                <a:spcPct val="100000"/>
              </a:lnSpc>
              <a:spcBef>
                <a:spcPts val="0"/>
              </a:spcBef>
              <a:spcAft>
                <a:spcPts val="0"/>
              </a:spcAft>
              <a:buClr>
                <a:schemeClr val="dk1"/>
              </a:buClr>
              <a:buSzPts val="1200"/>
              <a:buFont typeface="Arial"/>
              <a:buNone/>
            </a:pPr>
            <a:r>
              <a:rPr lang="en-GB" b="0" i="0" dirty="0" err="1">
                <a:solidFill>
                  <a:srgbClr val="1F1F1F"/>
                </a:solidFill>
                <a:effectLst/>
                <a:latin typeface="Google Sans"/>
              </a:rPr>
              <a:t>Analyzing</a:t>
            </a:r>
            <a:r>
              <a:rPr lang="en-GB" b="0" i="0" dirty="0">
                <a:solidFill>
                  <a:srgbClr val="1F1F1F"/>
                </a:solidFill>
                <a:effectLst/>
                <a:latin typeface="Google Sans"/>
              </a:rPr>
              <a:t> data -  easy to maintain data</a:t>
            </a:r>
            <a:endParaRPr sz="1200" b="0" strike="noStrike" dirty="0">
              <a:solidFill>
                <a:srgbClr val="000000"/>
              </a:solidFill>
              <a:latin typeface="Calibri"/>
              <a:ea typeface="Calibri"/>
              <a:cs typeface="Calibri"/>
              <a:sym typeface="Calibri"/>
            </a:endParaRPr>
          </a:p>
        </p:txBody>
      </p:sp>
      <p:sp>
        <p:nvSpPr>
          <p:cNvPr id="383" name="Google Shape;383;p3:notes"/>
          <p:cNvSpPr txBox="1">
            <a:spLocks noGrp="1"/>
          </p:cNvSpPr>
          <p:nvPr>
            <p:ph type="sldNum" idx="12"/>
          </p:nvPr>
        </p:nvSpPr>
        <p:spPr>
          <a:xfrm>
            <a:off x="3884760" y="8685360"/>
            <a:ext cx="2971080" cy="45792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2584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Outstanding practical data skills are demonstrated. Examples include strong skills in any of Python/Pandas, MongoDB, SQL, Power BI, AI/ML. Demonstration of skills in any technology relevant to data engineering will be considered.</a:t>
            </a:r>
            <a:endParaRPr/>
          </a:p>
        </p:txBody>
      </p:sp>
      <p:sp>
        <p:nvSpPr>
          <p:cNvPr id="412" name="Google Shape;412;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sz="1400" b="0" strike="noStrike">
                <a:solidFill>
                  <a:srgbClr val="000000"/>
                </a:solidFill>
                <a:latin typeface="Times New Roman"/>
                <a:ea typeface="Times New Roman"/>
                <a:cs typeface="Times New Roman"/>
                <a:sym typeface="Times New Roman"/>
              </a:rPr>
              <a:t>7</a:t>
            </a:fld>
            <a:endParaRPr sz="1400" b="0" strike="noStrik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1511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Outstanding practical data skills are demonstrated. Examples include strong skills in any of Python/Pandas, MongoDB, SQL, Power BI, AI/ML. Demonstration of skills in any technology relevant to data engineering will be considered.</a:t>
            </a:r>
            <a:endParaRPr/>
          </a:p>
        </p:txBody>
      </p:sp>
      <p:sp>
        <p:nvSpPr>
          <p:cNvPr id="412" name="Google Shape;412;p7:notes"/>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sz="1400" b="0" strike="noStrike">
                <a:solidFill>
                  <a:srgbClr val="000000"/>
                </a:solidFill>
                <a:latin typeface="Times New Roman"/>
                <a:ea typeface="Times New Roman"/>
                <a:cs typeface="Times New Roman"/>
                <a:sym typeface="Times New Roman"/>
              </a:rPr>
              <a:t>10</a:t>
            </a:fld>
            <a:endParaRPr sz="1400" b="0" strike="noStrik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83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3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6"/>
        <p:cNvGrpSpPr/>
        <p:nvPr/>
      </p:nvGrpSpPr>
      <p:grpSpPr>
        <a:xfrm>
          <a:off x="0" y="0"/>
          <a:ext cx="0" cy="0"/>
          <a:chOff x="0" y="0"/>
          <a:chExt cx="0" cy="0"/>
        </a:xfrm>
      </p:grpSpPr>
      <p:sp>
        <p:nvSpPr>
          <p:cNvPr id="87" name="Google Shape;87;p35"/>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8"/>
        <p:cNvGrpSpPr/>
        <p:nvPr/>
      </p:nvGrpSpPr>
      <p:grpSpPr>
        <a:xfrm>
          <a:off x="0" y="0"/>
          <a:ext cx="0" cy="0"/>
          <a:chOff x="0" y="0"/>
          <a:chExt cx="0" cy="0"/>
        </a:xfrm>
      </p:grpSpPr>
      <p:sp>
        <p:nvSpPr>
          <p:cNvPr id="89" name="Google Shape;8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3"/>
        <p:cNvGrpSpPr/>
        <p:nvPr/>
      </p:nvGrpSpPr>
      <p:grpSpPr>
        <a:xfrm>
          <a:off x="0" y="0"/>
          <a:ext cx="0" cy="0"/>
          <a:chOff x="0" y="0"/>
          <a:chExt cx="0" cy="0"/>
        </a:xfrm>
      </p:grpSpPr>
      <p:sp>
        <p:nvSpPr>
          <p:cNvPr id="94" name="Google Shape;94;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8"/>
        <p:cNvGrpSpPr/>
        <p:nvPr/>
      </p:nvGrpSpPr>
      <p:grpSpPr>
        <a:xfrm>
          <a:off x="0" y="0"/>
          <a:ext cx="0" cy="0"/>
          <a:chOff x="0" y="0"/>
          <a:chExt cx="0" cy="0"/>
        </a:xfrm>
      </p:grpSpPr>
      <p:sp>
        <p:nvSpPr>
          <p:cNvPr id="99" name="Google Shape;99;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3"/>
        <p:cNvGrpSpPr/>
        <p:nvPr/>
      </p:nvGrpSpPr>
      <p:grpSpPr>
        <a:xfrm>
          <a:off x="0" y="0"/>
          <a:ext cx="0" cy="0"/>
          <a:chOff x="0" y="0"/>
          <a:chExt cx="0" cy="0"/>
        </a:xfrm>
      </p:grpSpPr>
      <p:sp>
        <p:nvSpPr>
          <p:cNvPr id="104" name="Google Shape;104;p3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3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7"/>
        <p:cNvGrpSpPr/>
        <p:nvPr/>
      </p:nvGrpSpPr>
      <p:grpSpPr>
        <a:xfrm>
          <a:off x="0" y="0"/>
          <a:ext cx="0" cy="0"/>
          <a:chOff x="0" y="0"/>
          <a:chExt cx="0" cy="0"/>
        </a:xfrm>
      </p:grpSpPr>
      <p:sp>
        <p:nvSpPr>
          <p:cNvPr id="108" name="Google Shape;108;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4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4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4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4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0"/>
        <p:cNvGrpSpPr/>
        <p:nvPr/>
      </p:nvGrpSpPr>
      <p:grpSpPr>
        <a:xfrm>
          <a:off x="0" y="0"/>
          <a:ext cx="0" cy="0"/>
          <a:chOff x="0" y="0"/>
          <a:chExt cx="0" cy="0"/>
        </a:xfrm>
      </p:grpSpPr>
      <p:sp>
        <p:nvSpPr>
          <p:cNvPr id="131" name="Google Shape;131;p1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3"/>
        <p:cNvGrpSpPr/>
        <p:nvPr/>
      </p:nvGrpSpPr>
      <p:grpSpPr>
        <a:xfrm>
          <a:off x="0" y="0"/>
          <a:ext cx="0" cy="0"/>
          <a:chOff x="0" y="0"/>
          <a:chExt cx="0" cy="0"/>
        </a:xfrm>
      </p:grpSpPr>
      <p:sp>
        <p:nvSpPr>
          <p:cNvPr id="134" name="Google Shape;134;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4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36" name="Google Shape;136;p42"/>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2"/>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8"/>
        <p:cNvGrpSpPr/>
        <p:nvPr/>
      </p:nvGrpSpPr>
      <p:grpSpPr>
        <a:xfrm>
          <a:off x="0" y="0"/>
          <a:ext cx="0" cy="0"/>
          <a:chOff x="0" y="0"/>
          <a:chExt cx="0" cy="0"/>
        </a:xfrm>
      </p:grpSpPr>
      <p:sp>
        <p:nvSpPr>
          <p:cNvPr id="139" name="Google Shape;139;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4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43"/>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3"/>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3"/>
        <p:cNvGrpSpPr/>
        <p:nvPr/>
      </p:nvGrpSpPr>
      <p:grpSpPr>
        <a:xfrm>
          <a:off x="0" y="0"/>
          <a:ext cx="0" cy="0"/>
          <a:chOff x="0" y="0"/>
          <a:chExt cx="0" cy="0"/>
        </a:xfrm>
      </p:grpSpPr>
      <p:sp>
        <p:nvSpPr>
          <p:cNvPr id="144" name="Google Shape;144;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4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44"/>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4"/>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5"/>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5"/>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1"/>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3"/>
        <p:cNvGrpSpPr/>
        <p:nvPr/>
      </p:nvGrpSpPr>
      <p:grpSpPr>
        <a:xfrm>
          <a:off x="0" y="0"/>
          <a:ext cx="0" cy="0"/>
          <a:chOff x="0" y="0"/>
          <a:chExt cx="0" cy="0"/>
        </a:xfrm>
      </p:grpSpPr>
      <p:sp>
        <p:nvSpPr>
          <p:cNvPr id="154" name="Google Shape;154;p46"/>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55" name="Google Shape;155;p46"/>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6"/>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57"/>
        <p:cNvGrpSpPr/>
        <p:nvPr/>
      </p:nvGrpSpPr>
      <p:grpSpPr>
        <a:xfrm>
          <a:off x="0" y="0"/>
          <a:ext cx="0" cy="0"/>
          <a:chOff x="0" y="0"/>
          <a:chExt cx="0" cy="0"/>
        </a:xfrm>
      </p:grpSpPr>
      <p:sp>
        <p:nvSpPr>
          <p:cNvPr id="158" name="Google Shape;158;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4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4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4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7"/>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4"/>
        <p:cNvGrpSpPr/>
        <p:nvPr/>
      </p:nvGrpSpPr>
      <p:grpSpPr>
        <a:xfrm>
          <a:off x="0" y="0"/>
          <a:ext cx="0" cy="0"/>
          <a:chOff x="0" y="0"/>
          <a:chExt cx="0" cy="0"/>
        </a:xfrm>
      </p:grpSpPr>
      <p:sp>
        <p:nvSpPr>
          <p:cNvPr id="165" name="Google Shape;165;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4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48"/>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8"/>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8"/>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1"/>
        <p:cNvGrpSpPr/>
        <p:nvPr/>
      </p:nvGrpSpPr>
      <p:grpSpPr>
        <a:xfrm>
          <a:off x="0" y="0"/>
          <a:ext cx="0" cy="0"/>
          <a:chOff x="0" y="0"/>
          <a:chExt cx="0" cy="0"/>
        </a:xfrm>
      </p:grpSpPr>
      <p:sp>
        <p:nvSpPr>
          <p:cNvPr id="172" name="Google Shape;172;p4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4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4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9"/>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49"/>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9"/>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8"/>
        <p:cNvGrpSpPr/>
        <p:nvPr/>
      </p:nvGrpSpPr>
      <p:grpSpPr>
        <a:xfrm>
          <a:off x="0" y="0"/>
          <a:ext cx="0" cy="0"/>
          <a:chOff x="0" y="0"/>
          <a:chExt cx="0" cy="0"/>
        </a:xfrm>
      </p:grpSpPr>
      <p:sp>
        <p:nvSpPr>
          <p:cNvPr id="179" name="Google Shape;179;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50"/>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50"/>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50"/>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50"/>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4"/>
        <p:cNvGrpSpPr/>
        <p:nvPr/>
      </p:nvGrpSpPr>
      <p:grpSpPr>
        <a:xfrm>
          <a:off x="0" y="0"/>
          <a:ext cx="0" cy="0"/>
          <a:chOff x="0" y="0"/>
          <a:chExt cx="0" cy="0"/>
        </a:xfrm>
      </p:grpSpPr>
      <p:sp>
        <p:nvSpPr>
          <p:cNvPr id="185" name="Google Shape;185;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5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51"/>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51"/>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51"/>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2"/>
        <p:cNvGrpSpPr/>
        <p:nvPr/>
      </p:nvGrpSpPr>
      <p:grpSpPr>
        <a:xfrm>
          <a:off x="0" y="0"/>
          <a:ext cx="0" cy="0"/>
          <a:chOff x="0" y="0"/>
          <a:chExt cx="0" cy="0"/>
        </a:xfrm>
      </p:grpSpPr>
      <p:sp>
        <p:nvSpPr>
          <p:cNvPr id="193" name="Google Shape;19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2"/>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52"/>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52"/>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52"/>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52"/>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52"/>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0" name="Google Shape;200;p52"/>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2"/>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1"/>
        <p:cNvGrpSpPr/>
        <p:nvPr/>
      </p:nvGrpSpPr>
      <p:grpSpPr>
        <a:xfrm>
          <a:off x="0" y="0"/>
          <a:ext cx="0" cy="0"/>
          <a:chOff x="0" y="0"/>
          <a:chExt cx="0" cy="0"/>
        </a:xfrm>
      </p:grpSpPr>
      <p:sp>
        <p:nvSpPr>
          <p:cNvPr id="212" name="Google Shape;212;p19"/>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19"/>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4"/>
        <p:cNvGrpSpPr/>
        <p:nvPr/>
      </p:nvGrpSpPr>
      <p:grpSpPr>
        <a:xfrm>
          <a:off x="0" y="0"/>
          <a:ext cx="0" cy="0"/>
          <a:chOff x="0" y="0"/>
          <a:chExt cx="0" cy="0"/>
        </a:xfrm>
      </p:grpSpPr>
      <p:sp>
        <p:nvSpPr>
          <p:cNvPr id="215" name="Google Shape;215;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5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17" name="Google Shape;217;p53"/>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3"/>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9"/>
        <p:cNvGrpSpPr/>
        <p:nvPr/>
      </p:nvGrpSpPr>
      <p:grpSpPr>
        <a:xfrm>
          <a:off x="0" y="0"/>
          <a:ext cx="0" cy="0"/>
          <a:chOff x="0" y="0"/>
          <a:chExt cx="0" cy="0"/>
        </a:xfrm>
      </p:grpSpPr>
      <p:sp>
        <p:nvSpPr>
          <p:cNvPr id="220" name="Google Shape;220;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54"/>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4"/>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4"/>
        <p:cNvGrpSpPr/>
        <p:nvPr/>
      </p:nvGrpSpPr>
      <p:grpSpPr>
        <a:xfrm>
          <a:off x="0" y="0"/>
          <a:ext cx="0" cy="0"/>
          <a:chOff x="0" y="0"/>
          <a:chExt cx="0" cy="0"/>
        </a:xfrm>
      </p:grpSpPr>
      <p:sp>
        <p:nvSpPr>
          <p:cNvPr id="225" name="Google Shape;225;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5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5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55"/>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55"/>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0"/>
        <p:cNvGrpSpPr/>
        <p:nvPr/>
      </p:nvGrpSpPr>
      <p:grpSpPr>
        <a:xfrm>
          <a:off x="0" y="0"/>
          <a:ext cx="0" cy="0"/>
          <a:chOff x="0" y="0"/>
          <a:chExt cx="0" cy="0"/>
        </a:xfrm>
      </p:grpSpPr>
      <p:sp>
        <p:nvSpPr>
          <p:cNvPr id="231" name="Google Shape;231;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56"/>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6"/>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4"/>
        <p:cNvGrpSpPr/>
        <p:nvPr/>
      </p:nvGrpSpPr>
      <p:grpSpPr>
        <a:xfrm>
          <a:off x="0" y="0"/>
          <a:ext cx="0" cy="0"/>
          <a:chOff x="0" y="0"/>
          <a:chExt cx="0" cy="0"/>
        </a:xfrm>
      </p:grpSpPr>
      <p:sp>
        <p:nvSpPr>
          <p:cNvPr id="235" name="Google Shape;235;p5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36" name="Google Shape;236;p5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57"/>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8"/>
        <p:cNvGrpSpPr/>
        <p:nvPr/>
      </p:nvGrpSpPr>
      <p:grpSpPr>
        <a:xfrm>
          <a:off x="0" y="0"/>
          <a:ext cx="0" cy="0"/>
          <a:chOff x="0" y="0"/>
          <a:chExt cx="0" cy="0"/>
        </a:xfrm>
      </p:grpSpPr>
      <p:sp>
        <p:nvSpPr>
          <p:cNvPr id="239" name="Google Shape;239;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5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5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5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58"/>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58"/>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45"/>
        <p:cNvGrpSpPr/>
        <p:nvPr/>
      </p:nvGrpSpPr>
      <p:grpSpPr>
        <a:xfrm>
          <a:off x="0" y="0"/>
          <a:ext cx="0" cy="0"/>
          <a:chOff x="0" y="0"/>
          <a:chExt cx="0" cy="0"/>
        </a:xfrm>
      </p:grpSpPr>
      <p:sp>
        <p:nvSpPr>
          <p:cNvPr id="246" name="Google Shape;246;p5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5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5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5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59"/>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59"/>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2"/>
        <p:cNvGrpSpPr/>
        <p:nvPr/>
      </p:nvGrpSpPr>
      <p:grpSpPr>
        <a:xfrm>
          <a:off x="0" y="0"/>
          <a:ext cx="0" cy="0"/>
          <a:chOff x="0" y="0"/>
          <a:chExt cx="0" cy="0"/>
        </a:xfrm>
      </p:grpSpPr>
      <p:sp>
        <p:nvSpPr>
          <p:cNvPr id="253" name="Google Shape;253;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4" name="Google Shape;254;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6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6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60"/>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60"/>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59"/>
        <p:cNvGrpSpPr/>
        <p:nvPr/>
      </p:nvGrpSpPr>
      <p:grpSpPr>
        <a:xfrm>
          <a:off x="0" y="0"/>
          <a:ext cx="0" cy="0"/>
          <a:chOff x="0" y="0"/>
          <a:chExt cx="0" cy="0"/>
        </a:xfrm>
      </p:grpSpPr>
      <p:sp>
        <p:nvSpPr>
          <p:cNvPr id="260" name="Google Shape;260;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6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6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61"/>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61"/>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5"/>
        <p:cNvGrpSpPr/>
        <p:nvPr/>
      </p:nvGrpSpPr>
      <p:grpSpPr>
        <a:xfrm>
          <a:off x="0" y="0"/>
          <a:ext cx="0" cy="0"/>
          <a:chOff x="0" y="0"/>
          <a:chExt cx="0" cy="0"/>
        </a:xfrm>
      </p:grpSpPr>
      <p:sp>
        <p:nvSpPr>
          <p:cNvPr id="266" name="Google Shape;266;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6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6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62"/>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62"/>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73"/>
        <p:cNvGrpSpPr/>
        <p:nvPr/>
      </p:nvGrpSpPr>
      <p:grpSpPr>
        <a:xfrm>
          <a:off x="0" y="0"/>
          <a:ext cx="0" cy="0"/>
          <a:chOff x="0" y="0"/>
          <a:chExt cx="0" cy="0"/>
        </a:xfrm>
      </p:grpSpPr>
      <p:sp>
        <p:nvSpPr>
          <p:cNvPr id="274" name="Google Shape;274;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6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6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6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6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6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0" name="Google Shape;280;p6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1" name="Google Shape;281;p63"/>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63"/>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1pPr>
            <a:lvl2pPr marL="0" lvl="1"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2pPr>
            <a:lvl3pPr marL="0" lvl="2"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3pPr>
            <a:lvl4pPr marL="0" lvl="3"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4pPr>
            <a:lvl5pPr marL="0" lvl="4"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5pPr>
            <a:lvl6pPr marL="0" lvl="5"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6pPr>
            <a:lvl7pPr marL="0" lvl="6"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7pPr>
            <a:lvl8pPr marL="0" lvl="7"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8pPr>
            <a:lvl9pPr marL="0" lvl="8" indent="0" algn="r">
              <a:lnSpc>
                <a:spcPct val="100000"/>
              </a:lnSpc>
              <a:spcBef>
                <a:spcPts val="0"/>
              </a:spcBef>
              <a:buClr>
                <a:srgbClr val="FFFFFF"/>
              </a:buClr>
              <a:buSzPts val="1200"/>
              <a:buFont typeface="Open Sans"/>
              <a:buNone/>
              <a:defRPr sz="1200" b="1"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0"/>
        <p:cNvGrpSpPr/>
        <p:nvPr/>
      </p:nvGrpSpPr>
      <p:grpSpPr>
        <a:xfrm>
          <a:off x="0" y="0"/>
          <a:ext cx="0" cy="0"/>
          <a:chOff x="0" y="0"/>
          <a:chExt cx="0" cy="0"/>
        </a:xfrm>
      </p:grpSpPr>
      <p:sp>
        <p:nvSpPr>
          <p:cNvPr id="291" name="Google Shape;291;p65"/>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65"/>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3"/>
        <p:cNvGrpSpPr/>
        <p:nvPr/>
      </p:nvGrpSpPr>
      <p:grpSpPr>
        <a:xfrm>
          <a:off x="0" y="0"/>
          <a:ext cx="0" cy="0"/>
          <a:chOff x="0" y="0"/>
          <a:chExt cx="0" cy="0"/>
        </a:xfrm>
      </p:grpSpPr>
      <p:sp>
        <p:nvSpPr>
          <p:cNvPr id="294" name="Google Shape;29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96" name="Google Shape;296;p66"/>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66"/>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98"/>
        <p:cNvGrpSpPr/>
        <p:nvPr/>
      </p:nvGrpSpPr>
      <p:grpSpPr>
        <a:xfrm>
          <a:off x="0" y="0"/>
          <a:ext cx="0" cy="0"/>
          <a:chOff x="0" y="0"/>
          <a:chExt cx="0" cy="0"/>
        </a:xfrm>
      </p:grpSpPr>
      <p:sp>
        <p:nvSpPr>
          <p:cNvPr id="299" name="Google Shape;299;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0" name="Google Shape;300;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1" name="Google Shape;301;p67"/>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67"/>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5" name="Google Shape;305;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68"/>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68"/>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9"/>
        <p:cNvGrpSpPr/>
        <p:nvPr/>
      </p:nvGrpSpPr>
      <p:grpSpPr>
        <a:xfrm>
          <a:off x="0" y="0"/>
          <a:ext cx="0" cy="0"/>
          <a:chOff x="0" y="0"/>
          <a:chExt cx="0" cy="0"/>
        </a:xfrm>
      </p:grpSpPr>
      <p:sp>
        <p:nvSpPr>
          <p:cNvPr id="310" name="Google Shape;310;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69"/>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69"/>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3"/>
        <p:cNvGrpSpPr/>
        <p:nvPr/>
      </p:nvGrpSpPr>
      <p:grpSpPr>
        <a:xfrm>
          <a:off x="0" y="0"/>
          <a:ext cx="0" cy="0"/>
          <a:chOff x="0" y="0"/>
          <a:chExt cx="0" cy="0"/>
        </a:xfrm>
      </p:grpSpPr>
      <p:sp>
        <p:nvSpPr>
          <p:cNvPr id="314" name="Google Shape;314;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15" name="Google Shape;315;p70"/>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70"/>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7"/>
        <p:cNvGrpSpPr/>
        <p:nvPr/>
      </p:nvGrpSpPr>
      <p:grpSpPr>
        <a:xfrm>
          <a:off x="0" y="0"/>
          <a:ext cx="0" cy="0"/>
          <a:chOff x="0" y="0"/>
          <a:chExt cx="0" cy="0"/>
        </a:xfrm>
      </p:grpSpPr>
      <p:sp>
        <p:nvSpPr>
          <p:cNvPr id="318" name="Google Shape;31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71"/>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1"/>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4"/>
        <p:cNvGrpSpPr/>
        <p:nvPr/>
      </p:nvGrpSpPr>
      <p:grpSpPr>
        <a:xfrm>
          <a:off x="0" y="0"/>
          <a:ext cx="0" cy="0"/>
          <a:chOff x="0" y="0"/>
          <a:chExt cx="0" cy="0"/>
        </a:xfrm>
      </p:grpSpPr>
      <p:sp>
        <p:nvSpPr>
          <p:cNvPr id="325" name="Google Shape;325;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6" name="Google Shape;326;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72"/>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72"/>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1"/>
        <p:cNvGrpSpPr/>
        <p:nvPr/>
      </p:nvGrpSpPr>
      <p:grpSpPr>
        <a:xfrm>
          <a:off x="0" y="0"/>
          <a:ext cx="0" cy="0"/>
          <a:chOff x="0" y="0"/>
          <a:chExt cx="0" cy="0"/>
        </a:xfrm>
      </p:grpSpPr>
      <p:sp>
        <p:nvSpPr>
          <p:cNvPr id="332" name="Google Shape;332;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73"/>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73"/>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38"/>
        <p:cNvGrpSpPr/>
        <p:nvPr/>
      </p:nvGrpSpPr>
      <p:grpSpPr>
        <a:xfrm>
          <a:off x="0" y="0"/>
          <a:ext cx="0" cy="0"/>
          <a:chOff x="0" y="0"/>
          <a:chExt cx="0" cy="0"/>
        </a:xfrm>
      </p:grpSpPr>
      <p:sp>
        <p:nvSpPr>
          <p:cNvPr id="339" name="Google Shape;339;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0" name="Google Shape;340;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74"/>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74"/>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44"/>
        <p:cNvGrpSpPr/>
        <p:nvPr/>
      </p:nvGrpSpPr>
      <p:grpSpPr>
        <a:xfrm>
          <a:off x="0" y="0"/>
          <a:ext cx="0" cy="0"/>
          <a:chOff x="0" y="0"/>
          <a:chExt cx="0" cy="0"/>
        </a:xfrm>
      </p:grpSpPr>
      <p:sp>
        <p:nvSpPr>
          <p:cNvPr id="345" name="Google Shape;345;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7" name="Google Shape;347;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8" name="Google Shape;348;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9" name="Google Shape;349;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75"/>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1" name="Google Shape;351;p75"/>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2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52"/>
        <p:cNvGrpSpPr/>
        <p:nvPr/>
      </p:nvGrpSpPr>
      <p:grpSpPr>
        <a:xfrm>
          <a:off x="0" y="0"/>
          <a:ext cx="0" cy="0"/>
          <a:chOff x="0" y="0"/>
          <a:chExt cx="0" cy="0"/>
        </a:xfrm>
      </p:grpSpPr>
      <p:sp>
        <p:nvSpPr>
          <p:cNvPr id="353" name="Google Shape;35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4" name="Google Shape;35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5" name="Google Shape;35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6" name="Google Shape;35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8" name="Google Shape;35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9" name="Google Shape;35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0" name="Google Shape;360;p76"/>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Clr>
                <a:srgbClr val="8D92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76"/>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1pPr>
            <a:lvl2pPr marL="0" lvl="1"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2pPr>
            <a:lvl3pPr marL="0" lvl="2"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3pPr>
            <a:lvl4pPr marL="0" lvl="3"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4pPr>
            <a:lvl5pPr marL="0" lvl="4"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5pPr>
            <a:lvl6pPr marL="0" lvl="5"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6pPr>
            <a:lvl7pPr marL="0" lvl="6"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7pPr>
            <a:lvl8pPr marL="0" lvl="7"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8pPr>
            <a:lvl9pPr marL="0" lvl="8" indent="0" algn="r">
              <a:lnSpc>
                <a:spcPct val="100000"/>
              </a:lnSpc>
              <a:spcBef>
                <a:spcPts val="0"/>
              </a:spcBef>
              <a:buClr>
                <a:srgbClr val="8D92FF"/>
              </a:buClr>
              <a:buSzPts val="1200"/>
              <a:buFont typeface="Open Sans"/>
              <a:buNone/>
              <a:defRPr sz="1200" b="1"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43FFF"/>
            </a:gs>
            <a:gs pos="100000">
              <a:srgbClr val="FF9022"/>
            </a:gs>
          </a:gsLst>
          <a:lin ang="2700000" scaled="0"/>
        </a:gradFill>
        <a:effectLst/>
      </p:bgPr>
    </p:bg>
    <p:spTree>
      <p:nvGrpSpPr>
        <p:cNvPr id="1" name="Shape 9"/>
        <p:cNvGrpSpPr/>
        <p:nvPr/>
      </p:nvGrpSpPr>
      <p:grpSpPr>
        <a:xfrm>
          <a:off x="0" y="0"/>
          <a:ext cx="0" cy="0"/>
          <a:chOff x="0" y="0"/>
          <a:chExt cx="0" cy="0"/>
        </a:xfrm>
      </p:grpSpPr>
      <p:cxnSp>
        <p:nvCxnSpPr>
          <p:cNvPr id="10" name="Google Shape;10;p12"/>
          <p:cNvCxnSpPr/>
          <p:nvPr/>
        </p:nvCxnSpPr>
        <p:spPr>
          <a:xfrm>
            <a:off x="1301040" y="3496320"/>
            <a:ext cx="720" cy="3353400"/>
          </a:xfrm>
          <a:prstGeom prst="straightConnector1">
            <a:avLst/>
          </a:prstGeom>
          <a:noFill/>
          <a:ln w="25400" cap="sq" cmpd="sng">
            <a:solidFill>
              <a:srgbClr val="FFFFFF"/>
            </a:solidFill>
            <a:prstDash val="solid"/>
            <a:bevel/>
            <a:headEnd type="none" w="sm" len="sm"/>
            <a:tailEnd type="none" w="sm" len="sm"/>
          </a:ln>
        </p:spPr>
      </p:cxnSp>
      <p:sp>
        <p:nvSpPr>
          <p:cNvPr id="11" name="Google Shape;11;p12"/>
          <p:cNvSpPr/>
          <p:nvPr/>
        </p:nvSpPr>
        <p:spPr>
          <a:xfrm>
            <a:off x="8217720" y="2973960"/>
            <a:ext cx="90360" cy="90360"/>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2" name="Google Shape;12;p12"/>
          <p:cNvSpPr/>
          <p:nvPr/>
        </p:nvSpPr>
        <p:spPr>
          <a:xfrm>
            <a:off x="7859160" y="2744640"/>
            <a:ext cx="138240" cy="138240"/>
          </a:xfrm>
          <a:custGeom>
            <a:avLst/>
            <a:gdLst/>
            <a:ahLst/>
            <a:cxnLst/>
            <a:rect l="l" t="t" r="r" b="b"/>
            <a:pathLst>
              <a:path w="139038" h="139038" extrusionOk="0">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3" name="Google Shape;13;p12"/>
          <p:cNvSpPr/>
          <p:nvPr/>
        </p:nvSpPr>
        <p:spPr>
          <a:xfrm>
            <a:off x="7843320" y="3198240"/>
            <a:ext cx="127080" cy="127080"/>
          </a:xfrm>
          <a:custGeom>
            <a:avLst/>
            <a:gdLst/>
            <a:ahLst/>
            <a:cxnLst/>
            <a:rect l="l" t="t" r="r" b="b"/>
            <a:pathLst>
              <a:path w="127713" h="127713" extrusionOk="0">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4" name="Google Shape;14;p12"/>
          <p:cNvSpPr txBox="1">
            <a:spLocks noGrp="1"/>
          </p:cNvSpPr>
          <p:nvPr>
            <p:ph type="title"/>
          </p:nvPr>
        </p:nvSpPr>
        <p:spPr>
          <a:xfrm>
            <a:off x="839880" y="365040"/>
            <a:ext cx="10514880" cy="132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243FFF"/>
            </a:gs>
            <a:gs pos="100000">
              <a:srgbClr val="FF9022"/>
            </a:gs>
          </a:gsLst>
          <a:lin ang="2700000" scaled="0"/>
        </a:gradFill>
        <a:effectLst/>
      </p:bgPr>
    </p:bg>
    <p:spTree>
      <p:nvGrpSpPr>
        <p:cNvPr id="1" name="Shape 64"/>
        <p:cNvGrpSpPr/>
        <p:nvPr/>
      </p:nvGrpSpPr>
      <p:grpSpPr>
        <a:xfrm>
          <a:off x="0" y="0"/>
          <a:ext cx="0" cy="0"/>
          <a:chOff x="0" y="0"/>
          <a:chExt cx="0" cy="0"/>
        </a:xfrm>
      </p:grpSpPr>
      <p:sp>
        <p:nvSpPr>
          <p:cNvPr id="65" name="Google Shape;65;p14"/>
          <p:cNvSpPr/>
          <p:nvPr/>
        </p:nvSpPr>
        <p:spPr>
          <a:xfrm>
            <a:off x="10772280" y="3054240"/>
            <a:ext cx="90360" cy="90360"/>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66" name="Google Shape;66;p14"/>
          <p:cNvSpPr/>
          <p:nvPr/>
        </p:nvSpPr>
        <p:spPr>
          <a:xfrm>
            <a:off x="10724400" y="2515680"/>
            <a:ext cx="138240" cy="138240"/>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67" name="Google Shape;67;p14"/>
          <p:cNvSpPr/>
          <p:nvPr/>
        </p:nvSpPr>
        <p:spPr>
          <a:xfrm>
            <a:off x="11025000" y="2787480"/>
            <a:ext cx="127080" cy="127080"/>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68" name="Google Shape;68;p14"/>
          <p:cNvSpPr/>
          <p:nvPr/>
        </p:nvSpPr>
        <p:spPr>
          <a:xfrm>
            <a:off x="1261800" y="2633400"/>
            <a:ext cx="150840" cy="150840"/>
          </a:xfrm>
          <a:custGeom>
            <a:avLst/>
            <a:gdLst/>
            <a:ahLst/>
            <a:cxnLst/>
            <a:rect l="l" t="t" r="r" b="b"/>
            <a:pathLst>
              <a:path w="151536" h="151536" extrusionOk="0">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69" name="Google Shape;69;p14"/>
          <p:cNvSpPr/>
          <p:nvPr/>
        </p:nvSpPr>
        <p:spPr>
          <a:xfrm>
            <a:off x="1064160" y="3083400"/>
            <a:ext cx="95040" cy="95040"/>
          </a:xfrm>
          <a:custGeom>
            <a:avLst/>
            <a:gdLst/>
            <a:ahLst/>
            <a:cxnLst/>
            <a:rect l="l" t="t" r="r" b="b"/>
            <a:pathLst>
              <a:path w="95759" h="95759" extrusionOk="0">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70" name="Google Shape;70;p14"/>
          <p:cNvSpPr/>
          <p:nvPr/>
        </p:nvSpPr>
        <p:spPr>
          <a:xfrm>
            <a:off x="1413360" y="3492720"/>
            <a:ext cx="108000" cy="108000"/>
          </a:xfrm>
          <a:custGeom>
            <a:avLst/>
            <a:gdLst/>
            <a:ahLst/>
            <a:cxnLst/>
            <a:rect l="l" t="t" r="r" b="b"/>
            <a:pathLst>
              <a:path w="108625" h="108625" extrusionOk="0">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71" name="Google Shape;71;p14"/>
          <p:cNvSpPr txBox="1">
            <a:spLocks noGrp="1"/>
          </p:cNvSpPr>
          <p:nvPr>
            <p:ph type="title"/>
          </p:nvPr>
        </p:nvSpPr>
        <p:spPr>
          <a:xfrm>
            <a:off x="839880" y="365040"/>
            <a:ext cx="10514880" cy="132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243FFF"/>
            </a:gs>
            <a:gs pos="100000">
              <a:srgbClr val="FF9022"/>
            </a:gs>
          </a:gsLst>
          <a:lin ang="8100000" scaled="0"/>
        </a:gradFill>
        <a:effectLst/>
      </p:bgPr>
    </p:bg>
    <p:spTree>
      <p:nvGrpSpPr>
        <p:cNvPr id="1" name="Shape 121"/>
        <p:cNvGrpSpPr/>
        <p:nvPr/>
      </p:nvGrpSpPr>
      <p:grpSpPr>
        <a:xfrm>
          <a:off x="0" y="0"/>
          <a:ext cx="0" cy="0"/>
          <a:chOff x="0" y="0"/>
          <a:chExt cx="0" cy="0"/>
        </a:xfrm>
      </p:grpSpPr>
      <p:cxnSp>
        <p:nvCxnSpPr>
          <p:cNvPr id="122" name="Google Shape;122;p16"/>
          <p:cNvCxnSpPr/>
          <p:nvPr/>
        </p:nvCxnSpPr>
        <p:spPr>
          <a:xfrm>
            <a:off x="856080" y="3502800"/>
            <a:ext cx="720" cy="3346920"/>
          </a:xfrm>
          <a:prstGeom prst="straightConnector1">
            <a:avLst/>
          </a:prstGeom>
          <a:noFill/>
          <a:ln w="25400" cap="sq" cmpd="sng">
            <a:solidFill>
              <a:srgbClr val="FFFFFF"/>
            </a:solidFill>
            <a:prstDash val="solid"/>
            <a:bevel/>
            <a:headEnd type="none" w="sm" len="sm"/>
            <a:tailEnd type="none" w="sm" len="sm"/>
          </a:ln>
        </p:spPr>
      </p:cxnSp>
      <p:sp>
        <p:nvSpPr>
          <p:cNvPr id="123" name="Google Shape;123;p16"/>
          <p:cNvSpPr/>
          <p:nvPr/>
        </p:nvSpPr>
        <p:spPr>
          <a:xfrm>
            <a:off x="4745520" y="2760120"/>
            <a:ext cx="90360" cy="90360"/>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24" name="Google Shape;124;p16"/>
          <p:cNvSpPr/>
          <p:nvPr/>
        </p:nvSpPr>
        <p:spPr>
          <a:xfrm>
            <a:off x="4386600" y="2531160"/>
            <a:ext cx="138240" cy="138240"/>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25" name="Google Shape;125;p16"/>
          <p:cNvSpPr/>
          <p:nvPr/>
        </p:nvSpPr>
        <p:spPr>
          <a:xfrm>
            <a:off x="1670040" y="6031440"/>
            <a:ext cx="127080" cy="127080"/>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126" name="Google Shape;126;p16"/>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marR="0" lvl="0" algn="ctr" rtl="0">
              <a:lnSpc>
                <a:spcPct val="100000"/>
              </a:lnSpc>
              <a:spcBef>
                <a:spcPts val="0"/>
              </a:spcBef>
              <a:spcAft>
                <a:spcPts val="0"/>
              </a:spcAft>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7" name="Google Shape;127;p16"/>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marR="0" lvl="0"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1pPr>
            <a:lvl2pPr marL="0" marR="0" lvl="1"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2pPr>
            <a:lvl3pPr marL="0" marR="0" lvl="2"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3pPr>
            <a:lvl4pPr marL="0" marR="0" lvl="3"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4pPr>
            <a:lvl5pPr marL="0" marR="0" lvl="4"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5pPr>
            <a:lvl6pPr marL="0" marR="0" lvl="5"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6pPr>
            <a:lvl7pPr marL="0" marR="0" lvl="6"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7pPr>
            <a:lvl8pPr marL="0" marR="0" lvl="7"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8pPr>
            <a:lvl9pPr marL="0" marR="0" lvl="8"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128" name="Google Shape;128;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Google Shape;129;p1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243FFF"/>
            </a:gs>
            <a:gs pos="100000">
              <a:srgbClr val="FF9022"/>
            </a:gs>
          </a:gsLst>
          <a:lin ang="8100000" scaled="0"/>
        </a:gradFill>
        <a:effectLst/>
      </p:bgPr>
    </p:bg>
    <p:spTree>
      <p:nvGrpSpPr>
        <p:cNvPr id="1" name="Shape 202"/>
        <p:cNvGrpSpPr/>
        <p:nvPr/>
      </p:nvGrpSpPr>
      <p:grpSpPr>
        <a:xfrm>
          <a:off x="0" y="0"/>
          <a:ext cx="0" cy="0"/>
          <a:chOff x="0" y="0"/>
          <a:chExt cx="0" cy="0"/>
        </a:xfrm>
      </p:grpSpPr>
      <p:sp>
        <p:nvSpPr>
          <p:cNvPr id="203" name="Google Shape;203;p18"/>
          <p:cNvSpPr/>
          <p:nvPr/>
        </p:nvSpPr>
        <p:spPr>
          <a:xfrm>
            <a:off x="1472400" y="1859400"/>
            <a:ext cx="138240" cy="138240"/>
          </a:xfrm>
          <a:custGeom>
            <a:avLst/>
            <a:gdLst/>
            <a:ahLst/>
            <a:cxnLst/>
            <a:rect l="l" t="t" r="r" b="b"/>
            <a:pathLst>
              <a:path w="139039" h="139039" extrusionOk="0">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204" name="Google Shape;204;p18"/>
          <p:cNvSpPr/>
          <p:nvPr/>
        </p:nvSpPr>
        <p:spPr>
          <a:xfrm>
            <a:off x="2014560" y="3146760"/>
            <a:ext cx="127080" cy="127080"/>
          </a:xfrm>
          <a:custGeom>
            <a:avLst/>
            <a:gdLst/>
            <a:ahLst/>
            <a:cxnLst/>
            <a:rect l="l" t="t" r="r" b="b"/>
            <a:pathLst>
              <a:path w="127714" h="127714" extrusionOk="0">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sp>
        <p:nvSpPr>
          <p:cNvPr id="205" name="Google Shape;205;p18"/>
          <p:cNvSpPr/>
          <p:nvPr/>
        </p:nvSpPr>
        <p:spPr>
          <a:xfrm>
            <a:off x="5405040" y="4508280"/>
            <a:ext cx="90360" cy="90360"/>
          </a:xfrm>
          <a:custGeom>
            <a:avLst/>
            <a:gdLst/>
            <a:ahLst/>
            <a:cxnLst/>
            <a:rect l="l" t="t" r="r" b="b"/>
            <a:pathLst>
              <a:path w="91138" h="91138" extrusionOk="0">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Open Sans"/>
              <a:ea typeface="Open Sans"/>
              <a:cs typeface="Open Sans"/>
              <a:sym typeface="Open Sans"/>
            </a:endParaRPr>
          </a:p>
        </p:txBody>
      </p:sp>
      <p:cxnSp>
        <p:nvCxnSpPr>
          <p:cNvPr id="206" name="Google Shape;206;p18"/>
          <p:cNvCxnSpPr/>
          <p:nvPr/>
        </p:nvCxnSpPr>
        <p:spPr>
          <a:xfrm>
            <a:off x="856080" y="3502800"/>
            <a:ext cx="720" cy="3346920"/>
          </a:xfrm>
          <a:prstGeom prst="straightConnector1">
            <a:avLst/>
          </a:prstGeom>
          <a:noFill/>
          <a:ln w="25400" cap="sq" cmpd="sng">
            <a:solidFill>
              <a:srgbClr val="FFFFFF"/>
            </a:solidFill>
            <a:prstDash val="solid"/>
            <a:bevel/>
            <a:headEnd type="none" w="sm" len="sm"/>
            <a:tailEnd type="none" w="sm" len="sm"/>
          </a:ln>
        </p:spPr>
      </p:cxnSp>
      <p:sp>
        <p:nvSpPr>
          <p:cNvPr id="207" name="Google Shape;207;p18"/>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lvl1pPr marR="0" lvl="0" algn="ctr" rtl="0">
              <a:lnSpc>
                <a:spcPct val="100000"/>
              </a:lnSpc>
              <a:spcBef>
                <a:spcPts val="0"/>
              </a:spcBef>
              <a:spcAft>
                <a:spcPts val="0"/>
              </a:spcAft>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8" name="Google Shape;208;p18"/>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lvl1pPr marL="0" marR="0" lvl="0"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1pPr>
            <a:lvl2pPr marL="0" marR="0" lvl="1"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2pPr>
            <a:lvl3pPr marL="0" marR="0" lvl="2"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3pPr>
            <a:lvl4pPr marL="0" marR="0" lvl="3"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4pPr>
            <a:lvl5pPr marL="0" marR="0" lvl="4"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5pPr>
            <a:lvl6pPr marL="0" marR="0" lvl="5"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6pPr>
            <a:lvl7pPr marL="0" marR="0" lvl="6"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7pPr>
            <a:lvl8pPr marL="0" marR="0" lvl="7"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8pPr>
            <a:lvl9pPr marL="0" marR="0" lvl="8" indent="0" algn="r" rtl="0">
              <a:lnSpc>
                <a:spcPct val="100000"/>
              </a:lnSpc>
              <a:spcBef>
                <a:spcPts val="0"/>
              </a:spcBef>
              <a:buClr>
                <a:srgbClr val="FFFFFF"/>
              </a:buClr>
              <a:buSzPts val="1200"/>
              <a:buFont typeface="Open Sans"/>
              <a:buNone/>
              <a:defRPr sz="1200" b="1" i="0" u="none" strike="noStrike" cap="none">
                <a:solidFill>
                  <a:srgbClr val="FFFF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209" name="Google Shape;209;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0" name="Google Shape;210;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3"/>
        <p:cNvGrpSpPr/>
        <p:nvPr/>
      </p:nvGrpSpPr>
      <p:grpSpPr>
        <a:xfrm>
          <a:off x="0" y="0"/>
          <a:ext cx="0" cy="0"/>
          <a:chOff x="0" y="0"/>
          <a:chExt cx="0" cy="0"/>
        </a:xfrm>
      </p:grpSpPr>
      <p:cxnSp>
        <p:nvCxnSpPr>
          <p:cNvPr id="284" name="Google Shape;284;p64"/>
          <p:cNvCxnSpPr/>
          <p:nvPr/>
        </p:nvCxnSpPr>
        <p:spPr>
          <a:xfrm>
            <a:off x="11585880" y="3619080"/>
            <a:ext cx="720" cy="3239640"/>
          </a:xfrm>
          <a:prstGeom prst="straightConnector1">
            <a:avLst/>
          </a:prstGeom>
          <a:noFill/>
          <a:ln w="25400" cap="sq" cmpd="sng">
            <a:solidFill>
              <a:srgbClr val="243FFF"/>
            </a:solidFill>
            <a:prstDash val="solid"/>
            <a:bevel/>
            <a:headEnd type="none" w="sm" len="sm"/>
            <a:tailEnd type="none" w="sm" len="sm"/>
          </a:ln>
        </p:spPr>
      </p:cxnSp>
      <p:sp>
        <p:nvSpPr>
          <p:cNvPr id="285" name="Google Shape;285;p64"/>
          <p:cNvSpPr/>
          <p:nvPr/>
        </p:nvSpPr>
        <p:spPr>
          <a:xfrm>
            <a:off x="0" y="0"/>
            <a:ext cx="5779080" cy="6857280"/>
          </a:xfrm>
          <a:prstGeom prst="rect">
            <a:avLst/>
          </a:prstGeom>
          <a:gradFill>
            <a:gsLst>
              <a:gs pos="0">
                <a:srgbClr val="243FFF"/>
              </a:gs>
              <a:gs pos="100000">
                <a:srgbClr val="FF9022"/>
              </a:gs>
            </a:gsLst>
            <a:lin ang="27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86" name="Google Shape;286;p64"/>
          <p:cNvSpPr txBox="1">
            <a:spLocks noGrp="1"/>
          </p:cNvSpPr>
          <p:nvPr>
            <p:ph type="ftr" idx="11"/>
          </p:nvPr>
        </p:nvSpPr>
        <p:spPr>
          <a:xfrm rot="-5400000">
            <a:off x="9811440" y="1591560"/>
            <a:ext cx="3547080" cy="364320"/>
          </a:xfrm>
          <a:prstGeom prst="rect">
            <a:avLst/>
          </a:prstGeom>
          <a:noFill/>
          <a:ln>
            <a:noFill/>
          </a:ln>
        </p:spPr>
        <p:txBody>
          <a:bodyPr spcFirstLastPara="1" wrap="square" lIns="90000" tIns="45000" rIns="90000" bIns="45000" anchor="ctr" anchorCtr="0">
            <a:noAutofit/>
          </a:bodyPr>
          <a:lstStyle>
            <a:lvl1pPr marR="0" lvl="0" algn="ctr" rtl="0">
              <a:lnSpc>
                <a:spcPct val="100000"/>
              </a:lnSpc>
              <a:spcBef>
                <a:spcPts val="0"/>
              </a:spcBef>
              <a:spcAft>
                <a:spcPts val="0"/>
              </a:spcAft>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7" name="Google Shape;287;p64"/>
          <p:cNvSpPr txBox="1">
            <a:spLocks noGrp="1"/>
          </p:cNvSpPr>
          <p:nvPr>
            <p:ph type="sldNum" idx="12"/>
          </p:nvPr>
        </p:nvSpPr>
        <p:spPr>
          <a:xfrm>
            <a:off x="8610480" y="6356520"/>
            <a:ext cx="2742480" cy="364320"/>
          </a:xfrm>
          <a:prstGeom prst="rect">
            <a:avLst/>
          </a:prstGeom>
          <a:noFill/>
          <a:ln>
            <a:noFill/>
          </a:ln>
        </p:spPr>
        <p:txBody>
          <a:bodyPr spcFirstLastPara="1" wrap="square" lIns="90000" tIns="45000" rIns="90000" bIns="45000" anchor="ctr" anchorCtr="0">
            <a:noAutofit/>
          </a:bodyPr>
          <a:lstStyle>
            <a:lvl1pPr marL="0" marR="0" lvl="0"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1pPr>
            <a:lvl2pPr marL="0" marR="0" lvl="1"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2pPr>
            <a:lvl3pPr marL="0" marR="0" lvl="2"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3pPr>
            <a:lvl4pPr marL="0" marR="0" lvl="3"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4pPr>
            <a:lvl5pPr marL="0" marR="0" lvl="4"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5pPr>
            <a:lvl6pPr marL="0" marR="0" lvl="5"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6pPr>
            <a:lvl7pPr marL="0" marR="0" lvl="6"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7pPr>
            <a:lvl8pPr marL="0" marR="0" lvl="7"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8pPr>
            <a:lvl9pPr marL="0" marR="0" lvl="8" indent="0" algn="r" rtl="0">
              <a:lnSpc>
                <a:spcPct val="100000"/>
              </a:lnSpc>
              <a:spcBef>
                <a:spcPts val="0"/>
              </a:spcBef>
              <a:buClr>
                <a:srgbClr val="8D92FF"/>
              </a:buClr>
              <a:buSzPts val="1200"/>
              <a:buFont typeface="Open Sans"/>
              <a:buNone/>
              <a:defRPr sz="1200" b="1" i="0" u="none" strike="noStrike" cap="none">
                <a:solidFill>
                  <a:srgbClr val="8D92FF"/>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288" name="Google Shape;288;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9" name="Google Shape;289;p6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
          <p:cNvSpPr txBox="1">
            <a:spLocks noGrp="1"/>
          </p:cNvSpPr>
          <p:nvPr>
            <p:ph type="title"/>
          </p:nvPr>
        </p:nvSpPr>
        <p:spPr>
          <a:xfrm>
            <a:off x="1298520" y="594360"/>
            <a:ext cx="6271920" cy="284292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rgbClr val="FFFFFF"/>
              </a:buClr>
              <a:buSzPct val="100000"/>
              <a:buFont typeface="Open Sans"/>
              <a:buNone/>
            </a:pPr>
            <a:r>
              <a:rPr lang="en-US" sz="5400" b="1" strike="noStrike" cap="none" dirty="0">
                <a:solidFill>
                  <a:srgbClr val="FFFFFF"/>
                </a:solidFill>
                <a:latin typeface="Open Sans"/>
                <a:ea typeface="Open Sans"/>
                <a:cs typeface="Open Sans"/>
                <a:sym typeface="Open Sans"/>
              </a:rPr>
              <a:t>CAPSTONE PROJECT: CAR INSURANCE LOAN DATA</a:t>
            </a:r>
            <a:endParaRPr sz="5400" b="0" strike="noStrike" dirty="0">
              <a:solidFill>
                <a:srgbClr val="000000"/>
              </a:solidFill>
              <a:latin typeface="Arial"/>
              <a:ea typeface="Arial"/>
              <a:cs typeface="Arial"/>
              <a:sym typeface="Arial"/>
            </a:endParaRPr>
          </a:p>
        </p:txBody>
      </p:sp>
      <p:sp>
        <p:nvSpPr>
          <p:cNvPr id="368" name="Google Shape;368;p1"/>
          <p:cNvSpPr txBox="1">
            <a:spLocks noGrp="1"/>
          </p:cNvSpPr>
          <p:nvPr>
            <p:ph type="subTitle" idx="4294967295"/>
          </p:nvPr>
        </p:nvSpPr>
        <p:spPr>
          <a:xfrm>
            <a:off x="1464990" y="4424220"/>
            <a:ext cx="5092560" cy="1839420"/>
          </a:xfrm>
          <a:prstGeom prst="rect">
            <a:avLst/>
          </a:prstGeom>
          <a:noFill/>
          <a:ln>
            <a:noFill/>
          </a:ln>
        </p:spPr>
        <p:txBody>
          <a:bodyPr spcFirstLastPara="1" wrap="square" lIns="0" tIns="0" rIns="0" bIns="0" anchor="t" anchorCtr="0">
            <a:noAutofit/>
          </a:bodyPr>
          <a:lstStyle/>
          <a:p>
            <a:pPr marL="285750" indent="-285750" algn="r">
              <a:lnSpc>
                <a:spcPct val="107000"/>
              </a:lnSpc>
              <a:spcBef>
                <a:spcPts val="0"/>
              </a:spcBef>
              <a:buClr>
                <a:srgbClr val="FFFFFF"/>
              </a:buClr>
              <a:buSzPts val="1800"/>
            </a:pPr>
            <a:r>
              <a:rPr lang="en-GB" sz="1600" b="0" i="0" u="none" strike="noStrike" cap="none" dirty="0">
                <a:solidFill>
                  <a:srgbClr val="FFFFFF"/>
                </a:solidFill>
                <a:latin typeface="Calibri"/>
                <a:ea typeface="Calibri"/>
                <a:cs typeface="Calibri"/>
                <a:sym typeface="Calibri"/>
              </a:rPr>
              <a:t>Using Data Analytics and Machine Learning to understand the attributes of a customer who would claim for a loan to pay their car insurance claim</a:t>
            </a:r>
            <a:r>
              <a:rPr lang="en-US" sz="1600" b="0" i="0" u="none" strike="noStrike" cap="none" dirty="0">
                <a:solidFill>
                  <a:srgbClr val="FFFFFF"/>
                </a:solidFill>
                <a:latin typeface="Calibri"/>
                <a:ea typeface="Calibri"/>
                <a:cs typeface="Calibri"/>
                <a:sym typeface="Calibri"/>
              </a:rPr>
              <a:t>. </a:t>
            </a:r>
          </a:p>
          <a:p>
            <a:pPr marL="0" indent="0" algn="r">
              <a:lnSpc>
                <a:spcPct val="107000"/>
              </a:lnSpc>
              <a:spcBef>
                <a:spcPts val="0"/>
              </a:spcBef>
              <a:buClr>
                <a:srgbClr val="FFFFFF"/>
              </a:buClr>
              <a:buSzPts val="1800"/>
              <a:buNone/>
            </a:pPr>
            <a:endParaRPr lang="en-US" sz="1600" dirty="0">
              <a:solidFill>
                <a:srgbClr val="FFFFFF"/>
              </a:solidFill>
              <a:latin typeface="Calibri"/>
              <a:cs typeface="Calibri"/>
            </a:endParaRPr>
          </a:p>
          <a:p>
            <a:pPr marL="342900" indent="-342900" algn="r">
              <a:lnSpc>
                <a:spcPct val="107000"/>
              </a:lnSpc>
              <a:spcBef>
                <a:spcPts val="0"/>
              </a:spcBef>
              <a:buClr>
                <a:srgbClr val="FFFFFF"/>
              </a:buClr>
              <a:buSzPts val="1800"/>
            </a:pPr>
            <a:r>
              <a:rPr lang="en-US" sz="1600" dirty="0">
                <a:solidFill>
                  <a:srgbClr val="FFFFFF"/>
                </a:solidFill>
                <a:latin typeface="Calibri"/>
                <a:cs typeface="Calibri"/>
              </a:rPr>
              <a:t>Explore the fascinating world of car insurance data analysis and uncover valuable insights into loan applications after accidents.</a:t>
            </a:r>
          </a:p>
          <a:p>
            <a:pPr marL="0" marR="0" lvl="0" indent="0" algn="r" rtl="0">
              <a:lnSpc>
                <a:spcPct val="107000"/>
              </a:lnSpc>
              <a:spcBef>
                <a:spcPts val="0"/>
              </a:spcBef>
              <a:spcAft>
                <a:spcPts val="0"/>
              </a:spcAft>
              <a:buClr>
                <a:srgbClr val="FFFFFF"/>
              </a:buClr>
              <a:buSzPts val="1800"/>
              <a:buFont typeface="Calibri"/>
              <a:buNone/>
            </a:pPr>
            <a:endParaRPr sz="1600" b="0" i="0" u="none" strike="noStrike" cap="none" dirty="0">
              <a:solidFill>
                <a:srgbClr val="000000"/>
              </a:solidFill>
              <a:latin typeface="Arial"/>
              <a:ea typeface="Arial"/>
              <a:cs typeface="Arial"/>
              <a:sym typeface="Arial"/>
            </a:endParaRPr>
          </a:p>
        </p:txBody>
      </p:sp>
      <p:pic>
        <p:nvPicPr>
          <p:cNvPr id="369" name="Google Shape;369;p1" descr="Programmer male with solid fill"/>
          <p:cNvPicPr preferRelativeResize="0"/>
          <p:nvPr/>
        </p:nvPicPr>
        <p:blipFill rotWithShape="1">
          <a:blip r:embed="rId3">
            <a:alphaModFix/>
          </a:blip>
          <a:srcRect/>
          <a:stretch/>
        </p:blipFill>
        <p:spPr>
          <a:xfrm>
            <a:off x="7560000" y="3813840"/>
            <a:ext cx="913680" cy="913680"/>
          </a:xfrm>
          <a:prstGeom prst="rect">
            <a:avLst/>
          </a:prstGeom>
          <a:noFill/>
          <a:ln>
            <a:noFill/>
          </a:ln>
        </p:spPr>
      </p:pic>
      <p:pic>
        <p:nvPicPr>
          <p:cNvPr id="370" name="Google Shape;370;p1" descr="Programmer male with solid fill"/>
          <p:cNvPicPr preferRelativeResize="0"/>
          <p:nvPr/>
        </p:nvPicPr>
        <p:blipFill rotWithShape="1">
          <a:blip r:embed="rId3">
            <a:alphaModFix/>
          </a:blip>
          <a:srcRect/>
          <a:stretch/>
        </p:blipFill>
        <p:spPr>
          <a:xfrm>
            <a:off x="6812640" y="3813840"/>
            <a:ext cx="913680" cy="913680"/>
          </a:xfrm>
          <a:prstGeom prst="rect">
            <a:avLst/>
          </a:prstGeom>
          <a:noFill/>
          <a:ln>
            <a:noFill/>
          </a:ln>
        </p:spPr>
      </p:pic>
      <p:sp>
        <p:nvSpPr>
          <p:cNvPr id="371" name="Google Shape;371;p1"/>
          <p:cNvSpPr/>
          <p:nvPr/>
        </p:nvSpPr>
        <p:spPr>
          <a:xfrm>
            <a:off x="8460000" y="4140000"/>
            <a:ext cx="3059640" cy="568440"/>
          </a:xfrm>
          <a:prstGeom prst="rect">
            <a:avLst/>
          </a:prstGeom>
          <a:noFill/>
          <a:ln>
            <a:noFill/>
          </a:ln>
        </p:spPr>
        <p:txBody>
          <a:bodyPr spcFirstLastPara="1" wrap="square" lIns="90000" tIns="45000" rIns="90000" bIns="45000" anchor="t" anchorCtr="0">
            <a:normAutofit/>
          </a:bodyPr>
          <a:lstStyle/>
          <a:p>
            <a:pPr marL="0" marR="0" lvl="0" indent="0" algn="r" rtl="0">
              <a:lnSpc>
                <a:spcPct val="107000"/>
              </a:lnSpc>
              <a:spcBef>
                <a:spcPts val="0"/>
              </a:spcBef>
              <a:spcAft>
                <a:spcPts val="0"/>
              </a:spcAft>
              <a:buNone/>
            </a:pPr>
            <a:r>
              <a:rPr lang="en-US" sz="1530" b="0" i="0" u="none" strike="noStrike" cap="none" dirty="0">
                <a:solidFill>
                  <a:srgbClr val="FFFFFF"/>
                </a:solidFill>
                <a:latin typeface="Calibri"/>
                <a:ea typeface="Calibri"/>
                <a:cs typeface="Calibri"/>
                <a:sym typeface="Calibri"/>
              </a:rPr>
              <a:t>By Ross Newton &amp; Abey Antony</a:t>
            </a:r>
            <a:endParaRPr sz="1530" b="0" i="0" u="none" strike="noStrike" cap="none" dirty="0">
              <a:solidFill>
                <a:srgbClr val="000000"/>
              </a:solidFill>
              <a:latin typeface="Arial"/>
              <a:ea typeface="Arial"/>
              <a:cs typeface="Arial"/>
              <a:sym typeface="Arial"/>
            </a:endParaRPr>
          </a:p>
        </p:txBody>
      </p:sp>
      <p:pic>
        <p:nvPicPr>
          <p:cNvPr id="372" name="Google Shape;372;p1" descr="Crash with solid fill"/>
          <p:cNvPicPr preferRelativeResize="0"/>
          <p:nvPr/>
        </p:nvPicPr>
        <p:blipFill rotWithShape="1">
          <a:blip r:embed="rId4">
            <a:alphaModFix/>
          </a:blip>
          <a:srcRect/>
          <a:stretch/>
        </p:blipFill>
        <p:spPr>
          <a:xfrm>
            <a:off x="9273600" y="205560"/>
            <a:ext cx="2492640" cy="24926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
          <p:cNvSpPr txBox="1">
            <a:spLocks noGrp="1"/>
          </p:cNvSpPr>
          <p:nvPr>
            <p:ph type="title" idx="4294967295"/>
          </p:nvPr>
        </p:nvSpPr>
        <p:spPr>
          <a:xfrm>
            <a:off x="3338004" y="97654"/>
            <a:ext cx="7698156" cy="2615759"/>
          </a:xfrm>
          <a:prstGeom prst="rect">
            <a:avLst/>
          </a:prstGeom>
          <a:noFill/>
          <a:ln>
            <a:noFill/>
          </a:ln>
        </p:spPr>
        <p:txBody>
          <a:bodyPr spcFirstLastPara="1" wrap="square" lIns="90000" tIns="45000" rIns="90000" bIns="45000" anchor="b" anchorCtr="0">
            <a:noAutofit/>
          </a:bodyPr>
          <a:lstStyle/>
          <a:p>
            <a:pPr algn="ctr">
              <a:buClr>
                <a:srgbClr val="FFFFFF"/>
              </a:buClr>
              <a:buSzPts val="6000"/>
            </a:pPr>
            <a:r>
              <a:rPr lang="en-US" sz="6000" b="1" dirty="0">
                <a:solidFill>
                  <a:srgbClr val="FFFFFF"/>
                </a:solidFill>
                <a:latin typeface="Open Sans"/>
                <a:ea typeface="Open Sans"/>
                <a:cs typeface="Open Sans"/>
                <a:sym typeface="Open Sans"/>
              </a:rPr>
              <a:t>INSIGHTS &amp; VISUALIZATION </a:t>
            </a:r>
            <a:br>
              <a:rPr lang="en-US" sz="6000" b="1" dirty="0">
                <a:latin typeface="Open Sans"/>
                <a:ea typeface="Open Sans"/>
                <a:cs typeface="Open Sans"/>
                <a:sym typeface="Open Sans"/>
              </a:rPr>
            </a:br>
            <a:r>
              <a:rPr lang="en-US" sz="6000" b="1" dirty="0">
                <a:solidFill>
                  <a:srgbClr val="FFFFFF"/>
                </a:solidFill>
                <a:latin typeface="Open Sans"/>
                <a:ea typeface="Open Sans"/>
                <a:cs typeface="Open Sans"/>
                <a:sym typeface="Open Sans"/>
              </a:rPr>
              <a:t> </a:t>
            </a:r>
            <a:endParaRPr lang="en-US" sz="6000" b="0" i="0" u="none" strike="noStrike" cap="none" dirty="0">
              <a:solidFill>
                <a:srgbClr val="000000"/>
              </a:solidFill>
              <a:latin typeface="Arial"/>
              <a:ea typeface="Arial"/>
              <a:cs typeface="Arial"/>
              <a:sym typeface="Arial"/>
            </a:endParaRPr>
          </a:p>
        </p:txBody>
      </p:sp>
      <p:sp>
        <p:nvSpPr>
          <p:cNvPr id="415" name="Google Shape;415;p7"/>
          <p:cNvSpPr txBox="1">
            <a:spLocks noGrp="1"/>
          </p:cNvSpPr>
          <p:nvPr>
            <p:ph type="body" idx="4294967295"/>
          </p:nvPr>
        </p:nvSpPr>
        <p:spPr>
          <a:xfrm>
            <a:off x="5203080" y="2148396"/>
            <a:ext cx="5833080" cy="4096164"/>
          </a:xfrm>
          <a:prstGeom prst="rect">
            <a:avLst/>
          </a:prstGeom>
          <a:noFill/>
          <a:ln>
            <a:noFill/>
          </a:ln>
        </p:spPr>
        <p:txBody>
          <a:bodyPr spcFirstLastPara="1" wrap="square" lIns="90000" tIns="45000" rIns="90000" bIns="45000" anchor="t" anchorCtr="0">
            <a:noAutofit/>
          </a:bodyPr>
          <a:lstStyle/>
          <a:p>
            <a:pPr marL="228600" indent="0" algn="r">
              <a:spcBef>
                <a:spcPts val="1001"/>
              </a:spcBef>
              <a:buClr>
                <a:srgbClr val="FFFFFF"/>
              </a:buClr>
              <a:buSzPts val="2000"/>
              <a:buNone/>
            </a:pPr>
            <a:r>
              <a:rPr lang="en-US" sz="5400" b="0" i="0" u="none" strike="noStrike" cap="none" dirty="0">
                <a:solidFill>
                  <a:srgbClr val="FFFFFF"/>
                </a:solidFill>
                <a:latin typeface="Calibri"/>
                <a:ea typeface="Calibri"/>
                <a:cs typeface="Calibri"/>
                <a:sym typeface="Calibri"/>
              </a:rPr>
              <a:t>Power BI </a:t>
            </a:r>
            <a:endParaRPr lang="en-US" sz="5400" dirty="0">
              <a:solidFill>
                <a:srgbClr val="000000"/>
              </a:solidFill>
              <a:ea typeface="Calibri"/>
            </a:endParaRPr>
          </a:p>
          <a:p>
            <a:pPr marL="228600" indent="0" algn="r">
              <a:spcBef>
                <a:spcPts val="1001"/>
              </a:spcBef>
              <a:buClr>
                <a:srgbClr val="FFFFFF"/>
              </a:buClr>
              <a:buSzPts val="2000"/>
              <a:buNone/>
            </a:pPr>
            <a:r>
              <a:rPr lang="en-US" sz="5400" dirty="0">
                <a:solidFill>
                  <a:schemeClr val="bg1"/>
                </a:solidFill>
                <a:latin typeface="Calibri"/>
                <a:ea typeface="Calibri"/>
                <a:cs typeface="Calibri"/>
                <a:sym typeface="Calibri"/>
              </a:rPr>
              <a:t>Python</a:t>
            </a:r>
            <a:r>
              <a:rPr lang="en-US" sz="5400" b="0" i="0" u="none" strike="noStrike" cap="none" dirty="0">
                <a:solidFill>
                  <a:srgbClr val="FFFFFF"/>
                </a:solidFill>
                <a:latin typeface="Calibri"/>
                <a:ea typeface="Calibri"/>
                <a:cs typeface="Calibri"/>
                <a:sym typeface="Calibri"/>
              </a:rPr>
              <a:t> </a:t>
            </a:r>
            <a:endParaRPr sz="5400" b="0" i="0" u="none" strike="noStrike" cap="none" dirty="0">
              <a:solidFill>
                <a:srgbClr val="000000"/>
              </a:solidFill>
              <a:latin typeface="Arial"/>
              <a:ea typeface="Arial"/>
              <a:cs typeface="Arial"/>
              <a:sym typeface="Arial"/>
            </a:endParaRPr>
          </a:p>
        </p:txBody>
      </p:sp>
      <p:sp>
        <p:nvSpPr>
          <p:cNvPr id="416" name="Google Shape;416;p7"/>
          <p:cNvSpPr/>
          <p:nvPr/>
        </p:nvSpPr>
        <p:spPr>
          <a:xfrm>
            <a:off x="1366560" y="2530080"/>
            <a:ext cx="3707280" cy="3707280"/>
          </a:xfrm>
          <a:custGeom>
            <a:avLst/>
            <a:gdLst/>
            <a:ahLst/>
            <a:cxnLst/>
            <a:rect l="l" t="t" r="r" b="b"/>
            <a:pathLst>
              <a:path w="3707972" h="3707971" extrusionOk="0">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7" name="Google Shape;417;p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p>
            <a:pPr marL="0" lvl="0" indent="0" algn="ctr" rtl="0">
              <a:lnSpc>
                <a:spcPct val="100000"/>
              </a:lnSpc>
              <a:spcBef>
                <a:spcPts val="0"/>
              </a:spcBef>
              <a:spcAft>
                <a:spcPts val="0"/>
              </a:spcAft>
              <a:buClr>
                <a:srgbClr val="FFFFFF"/>
              </a:buClr>
              <a:buSzPts val="1200"/>
              <a:buFont typeface="Open Sans"/>
              <a:buNone/>
            </a:pPr>
            <a:r>
              <a:rPr lang="en-US"/>
              <a:t>CAPSTONE PROJECT: CAR INSURANCE LOAN DATA</a:t>
            </a:r>
            <a:endParaRPr/>
          </a:p>
        </p:txBody>
      </p:sp>
    </p:spTree>
    <p:extLst>
      <p:ext uri="{BB962C8B-B14F-4D97-AF65-F5344CB8AC3E}">
        <p14:creationId xmlns:p14="http://schemas.microsoft.com/office/powerpoint/2010/main" val="10458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
          <p:cNvSpPr txBox="1">
            <a:spLocks noGrp="1"/>
          </p:cNvSpPr>
          <p:nvPr>
            <p:ph type="title" idx="4294967295"/>
          </p:nvPr>
        </p:nvSpPr>
        <p:spPr>
          <a:xfrm>
            <a:off x="3338004" y="97654"/>
            <a:ext cx="7698156" cy="1713391"/>
          </a:xfrm>
          <a:prstGeom prst="rect">
            <a:avLst/>
          </a:prstGeom>
          <a:noFill/>
          <a:ln>
            <a:noFill/>
          </a:ln>
        </p:spPr>
        <p:txBody>
          <a:bodyPr spcFirstLastPara="1" wrap="square" lIns="90000" tIns="45000" rIns="90000" bIns="45000" anchor="b" anchorCtr="0">
            <a:noAutofit/>
          </a:bodyPr>
          <a:lstStyle/>
          <a:p>
            <a:pPr marL="0" marR="0" lvl="0" indent="0" algn="ctr" rtl="0">
              <a:lnSpc>
                <a:spcPct val="90000"/>
              </a:lnSpc>
              <a:spcBef>
                <a:spcPts val="0"/>
              </a:spcBef>
              <a:spcAft>
                <a:spcPts val="0"/>
              </a:spcAft>
              <a:buClr>
                <a:srgbClr val="FFFFFF"/>
              </a:buClr>
              <a:buSzPts val="6000"/>
              <a:buFont typeface="Open Sans"/>
              <a:buNone/>
            </a:pPr>
            <a:r>
              <a:rPr lang="en-US" sz="6000" b="1" i="0" u="none" strike="noStrike" cap="none" dirty="0">
                <a:solidFill>
                  <a:srgbClr val="FFFFFF"/>
                </a:solidFill>
                <a:latin typeface="Open Sans"/>
                <a:ea typeface="Open Sans"/>
                <a:cs typeface="Open Sans"/>
                <a:sym typeface="Open Sans"/>
              </a:rPr>
              <a:t>MACHINE LE</a:t>
            </a:r>
            <a:r>
              <a:rPr lang="en-US" sz="6000" b="1" dirty="0">
                <a:solidFill>
                  <a:srgbClr val="FFFFFF"/>
                </a:solidFill>
                <a:latin typeface="Open Sans"/>
                <a:ea typeface="Open Sans"/>
                <a:cs typeface="Open Sans"/>
                <a:sym typeface="Open Sans"/>
              </a:rPr>
              <a:t>ARNING</a:t>
            </a:r>
            <a:endParaRPr lang="en-US" sz="6000" b="0" i="0" u="none" strike="noStrike" cap="none" dirty="0">
              <a:solidFill>
                <a:srgbClr val="000000"/>
              </a:solidFill>
              <a:latin typeface="Arial"/>
              <a:ea typeface="Arial"/>
              <a:cs typeface="Arial"/>
              <a:sym typeface="Arial"/>
            </a:endParaRPr>
          </a:p>
        </p:txBody>
      </p:sp>
      <p:sp>
        <p:nvSpPr>
          <p:cNvPr id="415" name="Google Shape;415;p7"/>
          <p:cNvSpPr txBox="1">
            <a:spLocks noGrp="1"/>
          </p:cNvSpPr>
          <p:nvPr>
            <p:ph type="body" idx="4294967295"/>
          </p:nvPr>
        </p:nvSpPr>
        <p:spPr>
          <a:xfrm>
            <a:off x="5073840" y="1811045"/>
            <a:ext cx="5962320" cy="4433515"/>
          </a:xfrm>
          <a:prstGeom prst="rect">
            <a:avLst/>
          </a:prstGeom>
          <a:noFill/>
          <a:ln>
            <a:noFill/>
          </a:ln>
        </p:spPr>
        <p:txBody>
          <a:bodyPr spcFirstLastPara="1" wrap="square" lIns="90000" tIns="45000" rIns="90000" bIns="45000" anchor="t" anchorCtr="0">
            <a:noAutofit/>
          </a:bodyPr>
          <a:lstStyle/>
          <a:p>
            <a:pPr marL="685800" indent="-457200">
              <a:spcBef>
                <a:spcPts val="1001"/>
              </a:spcBef>
              <a:buClr>
                <a:srgbClr val="FFFFFF"/>
              </a:buClr>
              <a:buSzPts val="2000"/>
            </a:pPr>
            <a:r>
              <a:rPr lang="en-GB" dirty="0">
                <a:solidFill>
                  <a:schemeClr val="bg1"/>
                </a:solidFill>
              </a:rPr>
              <a:t>Logistic Regression</a:t>
            </a:r>
          </a:p>
          <a:p>
            <a:pPr marL="685800" indent="-457200">
              <a:spcBef>
                <a:spcPts val="1001"/>
              </a:spcBef>
              <a:buClr>
                <a:srgbClr val="FFFFFF"/>
              </a:buClr>
              <a:buSzPts val="2000"/>
            </a:pPr>
            <a:r>
              <a:rPr lang="en-GB" dirty="0">
                <a:solidFill>
                  <a:schemeClr val="bg1"/>
                </a:solidFill>
              </a:rPr>
              <a:t>Decision Tree.</a:t>
            </a:r>
          </a:p>
          <a:p>
            <a:pPr marL="685800" indent="-457200">
              <a:spcBef>
                <a:spcPts val="1001"/>
              </a:spcBef>
              <a:buClr>
                <a:srgbClr val="FFFFFF"/>
              </a:buClr>
              <a:buSzPts val="2000"/>
            </a:pPr>
            <a:r>
              <a:rPr lang="en-GB" dirty="0">
                <a:solidFill>
                  <a:schemeClr val="bg1"/>
                </a:solidFill>
              </a:rPr>
              <a:t>K-Nearest </a:t>
            </a:r>
            <a:r>
              <a:rPr lang="en-GB" dirty="0" err="1">
                <a:solidFill>
                  <a:schemeClr val="bg1"/>
                </a:solidFill>
              </a:rPr>
              <a:t>Neighbors</a:t>
            </a:r>
            <a:r>
              <a:rPr lang="en-GB" dirty="0">
                <a:solidFill>
                  <a:schemeClr val="bg1"/>
                </a:solidFill>
              </a:rPr>
              <a:t> (KNN)</a:t>
            </a:r>
          </a:p>
          <a:p>
            <a:pPr marL="685800" indent="-457200">
              <a:spcBef>
                <a:spcPts val="1001"/>
              </a:spcBef>
              <a:buClr>
                <a:srgbClr val="FFFFFF"/>
              </a:buClr>
              <a:buSzPts val="2000"/>
            </a:pPr>
            <a:r>
              <a:rPr lang="en-GB" dirty="0">
                <a:solidFill>
                  <a:schemeClr val="bg1"/>
                </a:solidFill>
              </a:rPr>
              <a:t>Random Forest.</a:t>
            </a:r>
          </a:p>
          <a:p>
            <a:pPr marL="685800" indent="-457200">
              <a:spcBef>
                <a:spcPts val="1001"/>
              </a:spcBef>
              <a:buClr>
                <a:srgbClr val="FFFFFF"/>
              </a:buClr>
              <a:buSzPts val="2000"/>
            </a:pPr>
            <a:r>
              <a:rPr lang="en-GB" dirty="0" err="1">
                <a:solidFill>
                  <a:schemeClr val="bg1"/>
                </a:solidFill>
              </a:rPr>
              <a:t>XGBoost</a:t>
            </a:r>
            <a:r>
              <a:rPr lang="en-GB" dirty="0">
                <a:solidFill>
                  <a:schemeClr val="bg1"/>
                </a:solidFill>
              </a:rPr>
              <a:t> (Extreme Gradient Boosting)</a:t>
            </a:r>
          </a:p>
          <a:p>
            <a:pPr marL="228600" indent="0">
              <a:spcBef>
                <a:spcPts val="1001"/>
              </a:spcBef>
              <a:buClr>
                <a:srgbClr val="FFFFFF"/>
              </a:buClr>
              <a:buSzPts val="2000"/>
              <a:buNone/>
            </a:pPr>
            <a:endParaRPr sz="5400" b="0" i="0" u="none" strike="noStrike" cap="none" dirty="0">
              <a:solidFill>
                <a:schemeClr val="bg1"/>
              </a:solidFill>
              <a:sym typeface="Arial"/>
            </a:endParaRPr>
          </a:p>
        </p:txBody>
      </p:sp>
      <p:sp>
        <p:nvSpPr>
          <p:cNvPr id="416" name="Google Shape;416;p7"/>
          <p:cNvSpPr/>
          <p:nvPr/>
        </p:nvSpPr>
        <p:spPr>
          <a:xfrm>
            <a:off x="1366560" y="2530080"/>
            <a:ext cx="3707280" cy="3707280"/>
          </a:xfrm>
          <a:custGeom>
            <a:avLst/>
            <a:gdLst/>
            <a:ahLst/>
            <a:cxnLst/>
            <a:rect l="l" t="t" r="r" b="b"/>
            <a:pathLst>
              <a:path w="3707972" h="3707971" extrusionOk="0">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7" name="Google Shape;417;p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p>
            <a:pPr marL="0" lvl="0" indent="0" algn="ctr" rtl="0">
              <a:lnSpc>
                <a:spcPct val="100000"/>
              </a:lnSpc>
              <a:spcBef>
                <a:spcPts val="0"/>
              </a:spcBef>
              <a:spcAft>
                <a:spcPts val="0"/>
              </a:spcAft>
              <a:buClr>
                <a:srgbClr val="FFFFFF"/>
              </a:buClr>
              <a:buSzPts val="1200"/>
              <a:buFont typeface="Open Sans"/>
              <a:buNone/>
            </a:pPr>
            <a:r>
              <a:rPr lang="en-US"/>
              <a:t>CAPSTONE PROJECT: CAR INSURANCE LOAN DATA</a:t>
            </a:r>
            <a:endParaRPr/>
          </a:p>
        </p:txBody>
      </p:sp>
    </p:spTree>
    <p:extLst>
      <p:ext uri="{BB962C8B-B14F-4D97-AF65-F5344CB8AC3E}">
        <p14:creationId xmlns:p14="http://schemas.microsoft.com/office/powerpoint/2010/main" val="194648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
          <p:cNvSpPr txBox="1">
            <a:spLocks noGrp="1"/>
          </p:cNvSpPr>
          <p:nvPr>
            <p:ph type="title"/>
          </p:nvPr>
        </p:nvSpPr>
        <p:spPr>
          <a:xfrm>
            <a:off x="73080" y="184395"/>
            <a:ext cx="12117960" cy="1440787"/>
          </a:xfrm>
          <a:prstGeom prst="rect">
            <a:avLst/>
          </a:prstGeom>
          <a:noFill/>
          <a:ln>
            <a:noFill/>
          </a:ln>
        </p:spPr>
        <p:txBody>
          <a:bodyPr spcFirstLastPara="1" wrap="square" lIns="0" tIns="0" rIns="0" bIns="0" anchor="b" anchorCtr="0">
            <a:normAutofit fontScale="90000"/>
          </a:bodyPr>
          <a:lstStyle/>
          <a:p>
            <a:pPr marL="0" lvl="0" indent="0" algn="ctr" rtl="0">
              <a:lnSpc>
                <a:spcPct val="90000"/>
              </a:lnSpc>
              <a:spcBef>
                <a:spcPts val="0"/>
              </a:spcBef>
              <a:spcAft>
                <a:spcPts val="0"/>
              </a:spcAft>
              <a:buClr>
                <a:srgbClr val="FFFFFF"/>
              </a:buClr>
              <a:buSzPct val="100000"/>
              <a:buFont typeface="Open Sans"/>
              <a:buNone/>
            </a:pPr>
            <a:r>
              <a:rPr lang="en-US" sz="6000" b="1" cap="none" dirty="0">
                <a:solidFill>
                  <a:srgbClr val="FFFFFF"/>
                </a:solidFill>
                <a:latin typeface="Open Sans"/>
                <a:ea typeface="Open Sans"/>
                <a:cs typeface="Open Sans"/>
                <a:sym typeface="Open Sans"/>
              </a:rPr>
              <a:t>DISCUSSION OF TECHNOLOGIES IN DATA ENGINEERING</a:t>
            </a:r>
            <a:endParaRPr dirty="0"/>
          </a:p>
        </p:txBody>
      </p:sp>
      <p:sp>
        <p:nvSpPr>
          <p:cNvPr id="408" name="Google Shape;408;p6"/>
          <p:cNvSpPr txBox="1">
            <a:spLocks noGrp="1"/>
          </p:cNvSpPr>
          <p:nvPr>
            <p:ph type="subTitle" idx="4294967295"/>
          </p:nvPr>
        </p:nvSpPr>
        <p:spPr>
          <a:xfrm>
            <a:off x="1527120" y="1718498"/>
            <a:ext cx="9120869" cy="4919542"/>
          </a:xfrm>
          <a:prstGeom prst="rect">
            <a:avLst/>
          </a:prstGeom>
          <a:noFill/>
          <a:ln>
            <a:noFill/>
          </a:ln>
        </p:spPr>
        <p:txBody>
          <a:bodyPr spcFirstLastPara="1" wrap="square" lIns="0" tIns="0" rIns="0" bIns="0" anchor="t" anchorCtr="0">
            <a:normAutofit/>
          </a:bodyPr>
          <a:lstStyle/>
          <a:p>
            <a:pPr marL="342900" marR="0" lvl="0" indent="-342900" algn="l" rtl="0">
              <a:lnSpc>
                <a:spcPct val="80000"/>
              </a:lnSpc>
              <a:spcBef>
                <a:spcPts val="0"/>
              </a:spcBef>
              <a:spcAft>
                <a:spcPts val="0"/>
              </a:spcAft>
              <a:buClr>
                <a:srgbClr val="FFFFFF"/>
              </a:buClr>
              <a:buSzPts val="2400"/>
              <a:buFont typeface="Arial"/>
              <a:buChar char="•"/>
            </a:pPr>
            <a:endParaRPr lang="en-US" dirty="0">
              <a:solidFill>
                <a:schemeClr val="bg1"/>
              </a:solidFill>
            </a:endParaRPr>
          </a:p>
          <a:p>
            <a:pPr marL="342900" marR="0" lvl="0" indent="-342900" algn="l" rtl="0">
              <a:lnSpc>
                <a:spcPct val="80000"/>
              </a:lnSpc>
              <a:spcBef>
                <a:spcPts val="0"/>
              </a:spcBef>
              <a:spcAft>
                <a:spcPts val="0"/>
              </a:spcAft>
              <a:buClr>
                <a:srgbClr val="FFFFFF"/>
              </a:buClr>
              <a:buSzPts val="2400"/>
              <a:buFont typeface="Arial"/>
              <a:buChar char="•"/>
            </a:pPr>
            <a:endParaRPr lang="en-US" dirty="0">
              <a:solidFill>
                <a:schemeClr val="bg1"/>
              </a:solidFill>
            </a:endParaRPr>
          </a:p>
          <a:p>
            <a:pPr marL="342900" marR="0" lvl="0" indent="-342900" rtl="0">
              <a:lnSpc>
                <a:spcPct val="80000"/>
              </a:lnSpc>
              <a:spcBef>
                <a:spcPts val="0"/>
              </a:spcBef>
              <a:spcAft>
                <a:spcPts val="0"/>
              </a:spcAft>
              <a:buClr>
                <a:srgbClr val="FFFFFF"/>
              </a:buClr>
              <a:buSzPts val="2400"/>
              <a:buFont typeface="Arial"/>
              <a:buChar char="•"/>
            </a:pPr>
            <a:r>
              <a:rPr lang="en-US" dirty="0">
                <a:solidFill>
                  <a:schemeClr val="bg1"/>
                </a:solidFill>
              </a:rPr>
              <a:t>How could our pipeline be adapted using any data engineering technologies which we did not use?</a:t>
            </a:r>
          </a:p>
          <a:p>
            <a:pPr marL="342900" marR="0" lvl="0" indent="-342900" rtl="0">
              <a:lnSpc>
                <a:spcPct val="80000"/>
              </a:lnSpc>
              <a:spcBef>
                <a:spcPts val="0"/>
              </a:spcBef>
              <a:spcAft>
                <a:spcPts val="0"/>
              </a:spcAft>
              <a:buClr>
                <a:srgbClr val="FFFFFF"/>
              </a:buClr>
              <a:buSzPts val="2400"/>
              <a:buFont typeface="Arial"/>
              <a:buChar char="•"/>
            </a:pPr>
            <a:endParaRPr lang="en-US" dirty="0">
              <a:solidFill>
                <a:schemeClr val="bg1"/>
              </a:solidFill>
            </a:endParaRPr>
          </a:p>
          <a:p>
            <a:pPr marL="342900" marR="0" lvl="0" indent="-342900" rtl="0">
              <a:lnSpc>
                <a:spcPct val="80000"/>
              </a:lnSpc>
              <a:spcBef>
                <a:spcPts val="0"/>
              </a:spcBef>
              <a:spcAft>
                <a:spcPts val="0"/>
              </a:spcAft>
              <a:buClr>
                <a:srgbClr val="FFFFFF"/>
              </a:buClr>
              <a:buSzPts val="2400"/>
              <a:buFont typeface="Arial"/>
              <a:buChar char="•"/>
            </a:pPr>
            <a:r>
              <a:rPr lang="en-US" dirty="0">
                <a:solidFill>
                  <a:schemeClr val="bg1"/>
                </a:solidFill>
              </a:rPr>
              <a:t>Advantages and limitations, and any practical or business concerns that must be considered when using these technologies.</a:t>
            </a:r>
          </a:p>
          <a:p>
            <a:pPr marL="342900" marR="0" lvl="0" indent="-342900" algn="l" rtl="0">
              <a:lnSpc>
                <a:spcPct val="80000"/>
              </a:lnSpc>
              <a:spcBef>
                <a:spcPts val="0"/>
              </a:spcBef>
              <a:spcAft>
                <a:spcPts val="0"/>
              </a:spcAft>
              <a:buClr>
                <a:srgbClr val="FFFFFF"/>
              </a:buClr>
              <a:buSzPts val="2400"/>
              <a:buFont typeface="Arial"/>
              <a:buChar char="•"/>
            </a:pPr>
            <a:endParaRPr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0"/>
          <p:cNvSpPr txBox="1">
            <a:spLocks noGrp="1"/>
          </p:cNvSpPr>
          <p:nvPr>
            <p:ph type="title"/>
          </p:nvPr>
        </p:nvSpPr>
        <p:spPr>
          <a:xfrm>
            <a:off x="73080" y="64080"/>
            <a:ext cx="12117960" cy="116064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FFFFFF"/>
              </a:buClr>
              <a:buSzPts val="6000"/>
              <a:buFont typeface="Open Sans"/>
              <a:buNone/>
            </a:pPr>
            <a:r>
              <a:rPr lang="en-US" sz="6000" dirty="0">
                <a:solidFill>
                  <a:schemeClr val="bg1"/>
                </a:solidFill>
                <a:latin typeface="Calibri"/>
                <a:cs typeface="Calibri"/>
              </a:rPr>
              <a:t>CONCLUSION</a:t>
            </a:r>
            <a:endParaRPr lang="en-US" sz="6000" b="0" strike="noStrike" dirty="0">
              <a:solidFill>
                <a:schemeClr val="bg1"/>
              </a:solidFill>
              <a:latin typeface="Arial"/>
              <a:ea typeface="Arial"/>
              <a:cs typeface="Arial"/>
              <a:sym typeface="Arial"/>
            </a:endParaRPr>
          </a:p>
        </p:txBody>
      </p:sp>
      <p:sp>
        <p:nvSpPr>
          <p:cNvPr id="439" name="Google Shape;439;p10"/>
          <p:cNvSpPr txBox="1">
            <a:spLocks noGrp="1"/>
          </p:cNvSpPr>
          <p:nvPr>
            <p:ph type="subTitle" idx="4294967295"/>
          </p:nvPr>
        </p:nvSpPr>
        <p:spPr>
          <a:xfrm>
            <a:off x="1660123" y="1260000"/>
            <a:ext cx="9170633" cy="5412600"/>
          </a:xfrm>
          <a:prstGeom prst="rect">
            <a:avLst/>
          </a:prstGeom>
          <a:noFill/>
          <a:ln>
            <a:noFill/>
          </a:ln>
        </p:spPr>
        <p:txBody>
          <a:bodyPr spcFirstLastPara="1" wrap="square" lIns="0" tIns="0" rIns="0" bIns="0" anchor="t" anchorCtr="0">
            <a:normAutofit lnSpcReduction="10000"/>
          </a:bodyPr>
          <a:lstStyle/>
          <a:p>
            <a:pPr marL="0" indent="0">
              <a:spcBef>
                <a:spcPts val="0"/>
              </a:spcBef>
              <a:buClr>
                <a:srgbClr val="FFFFFF"/>
              </a:buClr>
              <a:buSzPts val="2400"/>
              <a:buNone/>
            </a:pPr>
            <a:r>
              <a:rPr lang="en-US" sz="3000" dirty="0">
                <a:solidFill>
                  <a:srgbClr val="FFFFFF"/>
                </a:solidFill>
                <a:latin typeface="Calibri"/>
                <a:cs typeface="Calibri"/>
              </a:rPr>
              <a:t>Summary: </a:t>
            </a:r>
          </a:p>
          <a:p>
            <a:pPr indent="-457200">
              <a:spcBef>
                <a:spcPts val="0"/>
              </a:spcBef>
              <a:buClr>
                <a:srgbClr val="FFFFFF"/>
              </a:buClr>
              <a:buSzPts val="2400"/>
              <a:buFont typeface="Arial" panose="020B0604020202020204" pitchFamily="34" charset="0"/>
              <a:buChar char="•"/>
            </a:pPr>
            <a:r>
              <a:rPr lang="en-US" sz="3000" dirty="0">
                <a:solidFill>
                  <a:srgbClr val="FFFFFF"/>
                </a:solidFill>
                <a:latin typeface="Calibri"/>
                <a:cs typeface="Calibri"/>
              </a:rPr>
              <a:t>The analysis of car insurance data provides valuable insights into customer behaviors. </a:t>
            </a:r>
          </a:p>
          <a:p>
            <a:pPr indent="-457200">
              <a:spcBef>
                <a:spcPts val="0"/>
              </a:spcBef>
              <a:buClr>
                <a:srgbClr val="FFFFFF"/>
              </a:buClr>
              <a:buSzPts val="2400"/>
              <a:buFont typeface="Arial" panose="020B0604020202020204" pitchFamily="34" charset="0"/>
              <a:buChar char="•"/>
            </a:pPr>
            <a:r>
              <a:rPr lang="en-US" sz="3000" dirty="0">
                <a:solidFill>
                  <a:srgbClr val="FFFFFF"/>
                </a:solidFill>
                <a:latin typeface="Calibri"/>
                <a:cs typeface="Calibri"/>
              </a:rPr>
              <a:t>Predictive modeling can effectively identify factors influencing customer insurance claims.</a:t>
            </a:r>
          </a:p>
          <a:p>
            <a:pPr indent="-457200">
              <a:spcBef>
                <a:spcPts val="0"/>
              </a:spcBef>
              <a:buClr>
                <a:srgbClr val="FFFFFF"/>
              </a:buClr>
              <a:buSzPts val="2400"/>
              <a:buFont typeface="Arial" panose="020B0604020202020204" pitchFamily="34" charset="0"/>
              <a:buChar char="•"/>
            </a:pPr>
            <a:endParaRPr lang="en-US" sz="3000" dirty="0">
              <a:solidFill>
                <a:srgbClr val="FFFFFF"/>
              </a:solidFill>
              <a:latin typeface="Calibri"/>
              <a:cs typeface="Calibri"/>
            </a:endParaRPr>
          </a:p>
          <a:p>
            <a:pPr marL="0" indent="0">
              <a:spcBef>
                <a:spcPts val="0"/>
              </a:spcBef>
              <a:buClr>
                <a:srgbClr val="FFFFFF"/>
              </a:buClr>
              <a:buSzPts val="2400"/>
              <a:buNone/>
            </a:pPr>
            <a:r>
              <a:rPr lang="en-US" sz="3000" dirty="0">
                <a:solidFill>
                  <a:srgbClr val="FFFFFF"/>
                </a:solidFill>
                <a:latin typeface="Calibri"/>
                <a:cs typeface="Calibri"/>
              </a:rPr>
              <a:t>Future Directions: </a:t>
            </a:r>
          </a:p>
          <a:p>
            <a:pPr indent="-457200">
              <a:spcBef>
                <a:spcPts val="0"/>
              </a:spcBef>
              <a:buClr>
                <a:srgbClr val="FFFFFF"/>
              </a:buClr>
              <a:buSzPts val="2400"/>
              <a:buFont typeface="Arial" panose="020B0604020202020204" pitchFamily="34" charset="0"/>
              <a:buChar char="•"/>
            </a:pPr>
            <a:r>
              <a:rPr lang="en-US" sz="3000" dirty="0">
                <a:solidFill>
                  <a:srgbClr val="FFFFFF"/>
                </a:solidFill>
                <a:latin typeface="Calibri"/>
                <a:cs typeface="Calibri"/>
              </a:rPr>
              <a:t>Continuously refine the predictive model with updated data and improved algorithms. </a:t>
            </a:r>
          </a:p>
          <a:p>
            <a:pPr indent="-457200">
              <a:spcBef>
                <a:spcPts val="0"/>
              </a:spcBef>
              <a:buClr>
                <a:srgbClr val="FFFFFF"/>
              </a:buClr>
              <a:buSzPts val="2400"/>
              <a:buFont typeface="Arial" panose="020B0604020202020204" pitchFamily="34" charset="0"/>
              <a:buChar char="•"/>
            </a:pPr>
            <a:r>
              <a:rPr lang="en-US" sz="3000" dirty="0">
                <a:solidFill>
                  <a:srgbClr val="FFFFFF"/>
                </a:solidFill>
                <a:latin typeface="Calibri"/>
                <a:cs typeface="Calibri"/>
              </a:rPr>
              <a:t>Explore deeper into customer </a:t>
            </a:r>
            <a:r>
              <a:rPr lang="en-US" sz="3000" dirty="0" err="1">
                <a:solidFill>
                  <a:srgbClr val="FFFFFF"/>
                </a:solidFill>
                <a:latin typeface="Calibri"/>
                <a:cs typeface="Calibri"/>
              </a:rPr>
              <a:t>behaviour</a:t>
            </a:r>
            <a:r>
              <a:rPr lang="en-US" sz="3000" dirty="0">
                <a:solidFill>
                  <a:srgbClr val="FFFFFF"/>
                </a:solidFill>
                <a:latin typeface="Calibri"/>
                <a:cs typeface="Calibri"/>
              </a:rPr>
              <a:t> patterns using advanced data analysis techniques. </a:t>
            </a:r>
          </a:p>
          <a:p>
            <a:pPr indent="-457200">
              <a:spcBef>
                <a:spcPts val="0"/>
              </a:spcBef>
              <a:buClr>
                <a:srgbClr val="FFFFFF"/>
              </a:buClr>
              <a:buSzPts val="2400"/>
              <a:buFont typeface="Arial" panose="020B0604020202020204" pitchFamily="34" charset="0"/>
              <a:buChar char="•"/>
            </a:pPr>
            <a:r>
              <a:rPr lang="en-US" sz="3000" dirty="0">
                <a:solidFill>
                  <a:srgbClr val="FFFFFF"/>
                </a:solidFill>
                <a:latin typeface="Calibri"/>
                <a:cs typeface="Calibri"/>
              </a:rPr>
              <a:t>Investigate the impact of external factors, such as driving habits and environmental conditions, on insurance claims.</a:t>
            </a:r>
            <a:endParaRPr sz="3000" dirty="0">
              <a:solidFill>
                <a:srgbClr val="FFFFFF"/>
              </a:solidFill>
              <a:latin typeface="Calibri"/>
              <a:cs typeface="Calibri"/>
              <a:sym typeface="Calibri"/>
            </a:endParaRPr>
          </a:p>
        </p:txBody>
      </p:sp>
    </p:spTree>
    <p:extLst>
      <p:ext uri="{BB962C8B-B14F-4D97-AF65-F5344CB8AC3E}">
        <p14:creationId xmlns:p14="http://schemas.microsoft.com/office/powerpoint/2010/main" val="419556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1"/>
          <p:cNvSpPr txBox="1">
            <a:spLocks noGrp="1"/>
          </p:cNvSpPr>
          <p:nvPr>
            <p:ph type="title" idx="4294967295"/>
          </p:nvPr>
        </p:nvSpPr>
        <p:spPr>
          <a:xfrm>
            <a:off x="5760720" y="585360"/>
            <a:ext cx="5275440" cy="2276280"/>
          </a:xfrm>
          <a:prstGeom prst="rect">
            <a:avLst/>
          </a:prstGeom>
          <a:noFill/>
          <a:ln>
            <a:noFill/>
          </a:ln>
        </p:spPr>
        <p:txBody>
          <a:bodyPr spcFirstLastPara="1" wrap="square" lIns="90000" tIns="45000" rIns="90000" bIns="45000" anchor="b" anchorCtr="0">
            <a:noAutofit/>
          </a:bodyPr>
          <a:lstStyle/>
          <a:p>
            <a:pPr marL="0" marR="0" lvl="0" indent="0" algn="r" rtl="0">
              <a:lnSpc>
                <a:spcPct val="90000"/>
              </a:lnSpc>
              <a:spcBef>
                <a:spcPts val="0"/>
              </a:spcBef>
              <a:spcAft>
                <a:spcPts val="0"/>
              </a:spcAft>
              <a:buClr>
                <a:srgbClr val="FFFFFF"/>
              </a:buClr>
              <a:buSzPts val="4800"/>
              <a:buFont typeface="Open Sans"/>
              <a:buNone/>
            </a:pPr>
            <a:r>
              <a:rPr lang="en-US" sz="4800" b="1" i="0" u="none" strike="noStrike" cap="none">
                <a:solidFill>
                  <a:srgbClr val="FFFFFF"/>
                </a:solidFill>
                <a:latin typeface="Open Sans"/>
                <a:ea typeface="Open Sans"/>
                <a:cs typeface="Open Sans"/>
                <a:sym typeface="Open Sans"/>
              </a:rPr>
              <a:t>THANK YOU</a:t>
            </a:r>
            <a:endParaRPr sz="4800" b="0" i="0" u="none" strike="noStrike" cap="none">
              <a:solidFill>
                <a:srgbClr val="000000"/>
              </a:solidFill>
              <a:latin typeface="Arial"/>
              <a:ea typeface="Arial"/>
              <a:cs typeface="Arial"/>
              <a:sym typeface="Arial"/>
            </a:endParaRPr>
          </a:p>
        </p:txBody>
      </p:sp>
      <p:sp>
        <p:nvSpPr>
          <p:cNvPr id="445" name="Google Shape;445;p11"/>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200"/>
              <a:buFont typeface="Open Sans"/>
              <a:buNone/>
            </a:pPr>
            <a:r>
              <a:rPr lang="en-US" sz="1200" b="1" i="0" u="none" strike="noStrike" cap="none">
                <a:solidFill>
                  <a:srgbClr val="FFFFFF"/>
                </a:solidFill>
                <a:latin typeface="Open Sans"/>
                <a:ea typeface="Open Sans"/>
                <a:cs typeface="Open Sans"/>
                <a:sym typeface="Open Sans"/>
              </a:rPr>
              <a:t>CAPSTONE PROJECT: CAR INSURANCE LOAN DATA</a:t>
            </a:r>
            <a:endParaRPr sz="1200" b="0" i="0" u="none" strike="noStrike" cap="none">
              <a:solidFill>
                <a:srgbClr val="000000"/>
              </a:solidFill>
              <a:latin typeface="Times New Roman"/>
              <a:ea typeface="Times New Roman"/>
              <a:cs typeface="Times New Roman"/>
              <a:sym typeface="Times New Roman"/>
            </a:endParaRPr>
          </a:p>
        </p:txBody>
      </p:sp>
      <p:sp>
        <p:nvSpPr>
          <p:cNvPr id="446" name="Google Shape;446;p11"/>
          <p:cNvSpPr/>
          <p:nvPr/>
        </p:nvSpPr>
        <p:spPr>
          <a:xfrm>
            <a:off x="1776960" y="407520"/>
            <a:ext cx="1951560" cy="1951560"/>
          </a:xfrm>
          <a:custGeom>
            <a:avLst/>
            <a:gdLst/>
            <a:ahLst/>
            <a:cxnLst/>
            <a:rect l="l" t="t" r="r" b="b"/>
            <a:pathLst>
              <a:path w="1952279" h="1952279" extrusionOk="0">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47" name="Google Shape;447;p11"/>
          <p:cNvSpPr/>
          <p:nvPr/>
        </p:nvSpPr>
        <p:spPr>
          <a:xfrm>
            <a:off x="3528360" y="1972440"/>
            <a:ext cx="2289240" cy="2272680"/>
          </a:xfrm>
          <a:custGeom>
            <a:avLst/>
            <a:gdLst/>
            <a:ahLst/>
            <a:cxnLst/>
            <a:rect l="l" t="t" r="r" b="b"/>
            <a:pathLst>
              <a:path w="2290065" h="2273502" extrusionOk="0">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a:blipFill rotWithShape="1">
            <a:blip r:embed="rId4">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48" name="Google Shape;448;p11"/>
          <p:cNvSpPr/>
          <p:nvPr/>
        </p:nvSpPr>
        <p:spPr>
          <a:xfrm>
            <a:off x="1092960" y="4019040"/>
            <a:ext cx="3853440" cy="2838240"/>
          </a:xfrm>
          <a:custGeom>
            <a:avLst/>
            <a:gdLst/>
            <a:ahLst/>
            <a:cxnLst/>
            <a:rect l="l" t="t" r="r" b="b"/>
            <a:pathLst>
              <a:path w="3854161" h="2839018" extrusionOk="0">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a:blipFill rotWithShape="1">
            <a:blip r:embed="rId5">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49" name="Google Shape;449;p11"/>
          <p:cNvSpPr txBox="1">
            <a:spLocks noGrp="1"/>
          </p:cNvSpPr>
          <p:nvPr>
            <p:ph type="body" idx="4294967295"/>
          </p:nvPr>
        </p:nvSpPr>
        <p:spPr>
          <a:xfrm>
            <a:off x="5760720" y="3127320"/>
            <a:ext cx="5275440" cy="1123920"/>
          </a:xfrm>
          <a:prstGeom prst="rect">
            <a:avLst/>
          </a:prstGeom>
          <a:noFill/>
          <a:ln>
            <a:noFill/>
          </a:ln>
        </p:spPr>
        <p:txBody>
          <a:bodyPr spcFirstLastPara="1" wrap="square" lIns="90000" tIns="45000" rIns="90000" bIns="45000" anchor="t" anchorCtr="0">
            <a:noAutofit/>
          </a:bodyPr>
          <a:lstStyle/>
          <a:p>
            <a:pPr marL="228600" marR="0" lvl="0" indent="0" algn="r" rtl="0">
              <a:lnSpc>
                <a:spcPct val="90000"/>
              </a:lnSpc>
              <a:spcBef>
                <a:spcPts val="0"/>
              </a:spcBef>
              <a:spcAft>
                <a:spcPts val="0"/>
              </a:spcAft>
              <a:buClr>
                <a:srgbClr val="FFFFFF"/>
              </a:buClr>
              <a:buSzPts val="1800"/>
              <a:buFont typeface="Arial"/>
              <a:buNone/>
            </a:pPr>
            <a:r>
              <a:rPr lang="en-US" sz="1800" b="0" i="0" u="none" strike="noStrike" cap="none" dirty="0">
                <a:solidFill>
                  <a:srgbClr val="FFFFFF"/>
                </a:solidFill>
                <a:latin typeface="Calibri"/>
                <a:ea typeface="Calibri"/>
                <a:cs typeface="Calibri"/>
                <a:sym typeface="Calibri"/>
              </a:rPr>
              <a:t>Ross Newton &amp; Abey Antony</a:t>
            </a:r>
            <a:endParaRPr sz="1800" b="0" i="0" u="none" strike="noStrike" cap="none" dirty="0">
              <a:solidFill>
                <a:srgbClr val="000000"/>
              </a:solidFill>
              <a:latin typeface="Arial"/>
              <a:ea typeface="Arial"/>
              <a:cs typeface="Arial"/>
              <a:sym typeface="Arial"/>
            </a:endParaRPr>
          </a:p>
        </p:txBody>
      </p:sp>
      <p:sp>
        <p:nvSpPr>
          <p:cNvPr id="450" name="Google Shape;450;p11"/>
          <p:cNvSpPr/>
          <p:nvPr/>
        </p:nvSpPr>
        <p:spPr>
          <a:xfrm>
            <a:off x="5579640" y="4386240"/>
            <a:ext cx="3118680" cy="2462040"/>
          </a:xfrm>
          <a:custGeom>
            <a:avLst/>
            <a:gdLst/>
            <a:ahLst/>
            <a:cxnLst/>
            <a:rect l="l" t="t" r="r" b="b"/>
            <a:pathLst>
              <a:path w="3119293" h="2462810" extrusionOk="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a:blipFill rotWithShape="1">
            <a:blip r:embed="rId6">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
          <p:cNvSpPr txBox="1">
            <a:spLocks noGrp="1"/>
          </p:cNvSpPr>
          <p:nvPr>
            <p:ph type="title"/>
          </p:nvPr>
        </p:nvSpPr>
        <p:spPr>
          <a:xfrm>
            <a:off x="73080" y="64080"/>
            <a:ext cx="12117960" cy="116064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FFFFFF"/>
              </a:buClr>
              <a:buSzPts val="6000"/>
              <a:buFont typeface="Open Sans"/>
              <a:buNone/>
            </a:pPr>
            <a:r>
              <a:rPr lang="en-US" sz="6000" b="1" cap="none" dirty="0">
                <a:solidFill>
                  <a:srgbClr val="FFFFFF"/>
                </a:solidFill>
                <a:latin typeface="Open Sans"/>
                <a:ea typeface="Open Sans"/>
                <a:cs typeface="Open Sans"/>
                <a:sym typeface="Open Sans"/>
              </a:rPr>
              <a:t>INTRODUCTION</a:t>
            </a:r>
            <a:endParaRPr sz="6000" b="0" strike="noStrike" dirty="0">
              <a:solidFill>
                <a:srgbClr val="000000"/>
              </a:solidFill>
              <a:latin typeface="Arial"/>
              <a:ea typeface="Arial"/>
              <a:cs typeface="Arial"/>
              <a:sym typeface="Arial"/>
            </a:endParaRPr>
          </a:p>
        </p:txBody>
      </p:sp>
      <p:sp>
        <p:nvSpPr>
          <p:cNvPr id="379" name="Google Shape;379;p2"/>
          <p:cNvSpPr txBox="1">
            <a:spLocks noGrp="1"/>
          </p:cNvSpPr>
          <p:nvPr>
            <p:ph type="subTitle" idx="4294967295"/>
          </p:nvPr>
        </p:nvSpPr>
        <p:spPr>
          <a:xfrm>
            <a:off x="1527120" y="1225440"/>
            <a:ext cx="9143280" cy="5412600"/>
          </a:xfrm>
          <a:prstGeom prst="rect">
            <a:avLst/>
          </a:prstGeom>
          <a:noFill/>
          <a:ln>
            <a:noFill/>
          </a:ln>
        </p:spPr>
        <p:txBody>
          <a:bodyPr spcFirstLastPara="1" wrap="square" lIns="0" tIns="0" rIns="0" bIns="0" anchor="t" anchorCtr="0">
            <a:normAutofit/>
          </a:bodyPr>
          <a:lstStyle/>
          <a:p>
            <a:pPr marL="342900" marR="0" lvl="0" indent="-342900" algn="l" rtl="0">
              <a:lnSpc>
                <a:spcPct val="97000"/>
              </a:lnSpc>
              <a:spcBef>
                <a:spcPts val="1800"/>
              </a:spcBef>
              <a:spcAft>
                <a:spcPts val="0"/>
              </a:spcAft>
              <a:buClr>
                <a:srgbClr val="FFFFFF"/>
              </a:buClr>
              <a:buSzPts val="2400"/>
              <a:buFont typeface="Arial"/>
              <a:buChar char="•"/>
            </a:pPr>
            <a:r>
              <a:rPr lang="en-US" sz="2400" b="1" i="0" u="none" strike="noStrike" cap="none" dirty="0">
                <a:solidFill>
                  <a:srgbClr val="FFFFFF"/>
                </a:solidFill>
                <a:latin typeface="Open Sans"/>
                <a:ea typeface="Open Sans"/>
                <a:cs typeface="Open Sans"/>
                <a:sym typeface="Open Sans"/>
              </a:rPr>
              <a:t>Why we selected this dataset?</a:t>
            </a:r>
            <a:endParaRPr lang="en-US" b="1"/>
          </a:p>
          <a:p>
            <a:pPr marL="342900" indent="-342900">
              <a:lnSpc>
                <a:spcPct val="97000"/>
              </a:lnSpc>
              <a:spcBef>
                <a:spcPts val="1800"/>
              </a:spcBef>
              <a:buClr>
                <a:srgbClr val="FFFFFF"/>
              </a:buClr>
              <a:buSzPts val="2400"/>
            </a:pPr>
            <a:r>
              <a:rPr lang="en-GB" sz="2400" dirty="0">
                <a:solidFill>
                  <a:srgbClr val="FFFFFF"/>
                </a:solidFill>
                <a:latin typeface="Open Sans"/>
                <a:ea typeface="Open Sans"/>
                <a:cs typeface="Open Sans"/>
              </a:rPr>
              <a:t>We chose this dataset because we have a keen interest in understanding customer behaviour and the factors that contribute to car insurance loan claims. </a:t>
            </a:r>
          </a:p>
          <a:p>
            <a:pPr marL="342900" indent="-342900">
              <a:lnSpc>
                <a:spcPct val="97000"/>
              </a:lnSpc>
              <a:spcBef>
                <a:spcPts val="1800"/>
              </a:spcBef>
              <a:buClr>
                <a:srgbClr val="FFFFFF"/>
              </a:buClr>
              <a:buSzPts val="2400"/>
            </a:pPr>
            <a:r>
              <a:rPr lang="en-GB" sz="2400" dirty="0">
                <a:solidFill>
                  <a:srgbClr val="FFFFFF"/>
                </a:solidFill>
                <a:latin typeface="Open Sans"/>
                <a:ea typeface="Open Sans"/>
                <a:cs typeface="Open Sans"/>
              </a:rPr>
              <a:t>By analysing this data, we aim to demonstrate our ability to add value in this domain.</a:t>
            </a:r>
            <a:endParaRPr lang="en-GB"/>
          </a:p>
          <a:p>
            <a:pPr marL="342900" lvl="0" indent="-342900">
              <a:lnSpc>
                <a:spcPct val="97000"/>
              </a:lnSpc>
              <a:spcBef>
                <a:spcPts val="1800"/>
              </a:spcBef>
              <a:buClr>
                <a:srgbClr val="FFFFFF"/>
              </a:buClr>
              <a:buSzPts val="2400"/>
            </a:pPr>
            <a:r>
              <a:rPr lang="en-GB" sz="2400" b="1" dirty="0">
                <a:solidFill>
                  <a:schemeClr val="bg1"/>
                </a:solidFill>
              </a:rPr>
              <a:t>What does it mean when someone claims a loan on their car insurance?</a:t>
            </a:r>
            <a:endParaRPr sz="2400" b="1" i="0" u="none" strike="noStrike" cap="none"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
          <p:cNvSpPr txBox="1">
            <a:spLocks noGrp="1"/>
          </p:cNvSpPr>
          <p:nvPr>
            <p:ph type="title"/>
          </p:nvPr>
        </p:nvSpPr>
        <p:spPr>
          <a:xfrm>
            <a:off x="73080" y="64080"/>
            <a:ext cx="12117960" cy="116064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FFFFFF"/>
              </a:buClr>
              <a:buSzPts val="6000"/>
              <a:buFont typeface="Open Sans"/>
              <a:buNone/>
            </a:pPr>
            <a:r>
              <a:rPr lang="en-US" sz="6000" b="1" strike="noStrike" cap="none" dirty="0">
                <a:solidFill>
                  <a:srgbClr val="FFFFFF"/>
                </a:solidFill>
                <a:latin typeface="Open Sans"/>
                <a:ea typeface="Open Sans"/>
                <a:cs typeface="Open Sans"/>
                <a:sym typeface="Open Sans"/>
              </a:rPr>
              <a:t>QUESTIONS AND HYPOTHESES</a:t>
            </a:r>
            <a:endParaRPr sz="6000" b="0" strike="noStrike" dirty="0">
              <a:solidFill>
                <a:srgbClr val="000000"/>
              </a:solidFill>
              <a:latin typeface="Arial"/>
              <a:ea typeface="Arial"/>
              <a:cs typeface="Arial"/>
              <a:sym typeface="Arial"/>
            </a:endParaRPr>
          </a:p>
        </p:txBody>
      </p:sp>
      <p:sp>
        <p:nvSpPr>
          <p:cNvPr id="386" name="Google Shape;386;p3"/>
          <p:cNvSpPr txBox="1">
            <a:spLocks noGrp="1"/>
          </p:cNvSpPr>
          <p:nvPr>
            <p:ph type="subTitle" idx="4294967295"/>
          </p:nvPr>
        </p:nvSpPr>
        <p:spPr>
          <a:xfrm>
            <a:off x="1476360" y="1260000"/>
            <a:ext cx="9143280" cy="5412600"/>
          </a:xfrm>
          <a:prstGeom prst="rect">
            <a:avLst/>
          </a:prstGeom>
          <a:noFill/>
          <a:ln>
            <a:noFill/>
          </a:ln>
        </p:spPr>
        <p:txBody>
          <a:bodyPr spcFirstLastPara="1" wrap="square" lIns="0" tIns="0" rIns="0" bIns="0" anchor="t" anchorCtr="0">
            <a:normAutofit lnSpcReduction="10000"/>
          </a:bodyPr>
          <a:lstStyle/>
          <a:p>
            <a:pPr marL="342900" marR="0" lvl="0" indent="-342900" algn="l" rtl="0">
              <a:lnSpc>
                <a:spcPct val="107000"/>
              </a:lnSpc>
              <a:spcBef>
                <a:spcPts val="1800"/>
              </a:spcBef>
              <a:spcAft>
                <a:spcPts val="0"/>
              </a:spcAft>
              <a:buClr>
                <a:srgbClr val="FFFFFF"/>
              </a:buClr>
              <a:buSzPct val="100000"/>
              <a:buFont typeface="Calibri"/>
              <a:buAutoNum type="arabicPeriod"/>
            </a:pPr>
            <a:r>
              <a:rPr lang="en-US" sz="2400" b="0" i="0" u="none" strike="noStrike" cap="none" dirty="0">
                <a:solidFill>
                  <a:srgbClr val="FFFFFF"/>
                </a:solidFill>
                <a:latin typeface="Calibri"/>
                <a:ea typeface="Calibri"/>
                <a:cs typeface="Calibri"/>
                <a:sym typeface="Calibri"/>
              </a:rPr>
              <a:t>What attributes of the customer most impact whether they are going to claim for a loan?</a:t>
            </a:r>
            <a:endParaRPr sz="2400" b="0" i="0" u="none" strike="noStrike" cap="none" dirty="0">
              <a:solidFill>
                <a:srgbClr val="000000"/>
              </a:solidFill>
              <a:latin typeface="Arial"/>
              <a:ea typeface="Arial"/>
              <a:cs typeface="Arial"/>
              <a:sym typeface="Arial"/>
            </a:endParaRPr>
          </a:p>
          <a:p>
            <a:pPr marL="342900" marR="0" lvl="0" indent="-342900" algn="l" rtl="0">
              <a:lnSpc>
                <a:spcPct val="107000"/>
              </a:lnSpc>
              <a:spcBef>
                <a:spcPts val="1800"/>
              </a:spcBef>
              <a:spcAft>
                <a:spcPts val="0"/>
              </a:spcAft>
              <a:buClr>
                <a:srgbClr val="FFFFFF"/>
              </a:buClr>
              <a:buSzPct val="100000"/>
              <a:buFont typeface="Arial"/>
              <a:buAutoNum type="arabicPeriod"/>
            </a:pPr>
            <a:r>
              <a:rPr lang="en-US" sz="2400" b="0" i="0" u="none" strike="noStrike" cap="none" dirty="0">
                <a:solidFill>
                  <a:srgbClr val="FFFFFF"/>
                </a:solidFill>
                <a:latin typeface="Calibri"/>
                <a:ea typeface="Calibri"/>
                <a:cs typeface="Calibri"/>
                <a:sym typeface="Calibri"/>
              </a:rPr>
              <a:t>Is gender of a driver correlated with whether the driver submits a claim for a loan or not? (Are male drivers more likely to submit a loan claim than females or vice versa?)</a:t>
            </a:r>
            <a:endParaRPr sz="2400" b="0" i="0" u="none" strike="noStrike" cap="none" dirty="0">
              <a:solidFill>
                <a:srgbClr val="000000"/>
              </a:solidFill>
              <a:latin typeface="Arial"/>
              <a:ea typeface="Arial"/>
              <a:cs typeface="Arial"/>
              <a:sym typeface="Arial"/>
            </a:endParaRPr>
          </a:p>
          <a:p>
            <a:pPr marL="342900" marR="0" lvl="0" indent="-342900" algn="l" rtl="0">
              <a:lnSpc>
                <a:spcPct val="107000"/>
              </a:lnSpc>
              <a:spcBef>
                <a:spcPts val="1800"/>
              </a:spcBef>
              <a:spcAft>
                <a:spcPts val="0"/>
              </a:spcAft>
              <a:buClr>
                <a:srgbClr val="FFFFFF"/>
              </a:buClr>
              <a:buSzPct val="100000"/>
              <a:buFont typeface="Arial"/>
              <a:buAutoNum type="arabicPeriod"/>
            </a:pPr>
            <a:r>
              <a:rPr lang="en-US" sz="2400" b="0" i="0" u="none" strike="noStrike" cap="none" dirty="0">
                <a:solidFill>
                  <a:srgbClr val="FFFFFF"/>
                </a:solidFill>
                <a:latin typeface="Calibri"/>
                <a:ea typeface="Calibri"/>
                <a:cs typeface="Calibri"/>
                <a:sym typeface="Calibri"/>
              </a:rPr>
              <a:t>Are drivers in a lower income class and lower education are more likely to use a loan to pay for car insurance ?</a:t>
            </a:r>
            <a:endParaRPr sz="2400" b="0" i="0" u="none" strike="noStrike" cap="none" dirty="0">
              <a:solidFill>
                <a:srgbClr val="000000"/>
              </a:solidFill>
              <a:latin typeface="Arial"/>
              <a:ea typeface="Arial"/>
              <a:cs typeface="Arial"/>
              <a:sym typeface="Arial"/>
            </a:endParaRPr>
          </a:p>
          <a:p>
            <a:pPr marL="342900" marR="0" lvl="0" indent="-342900" algn="l" rtl="0">
              <a:lnSpc>
                <a:spcPct val="107000"/>
              </a:lnSpc>
              <a:spcBef>
                <a:spcPts val="1800"/>
              </a:spcBef>
              <a:spcAft>
                <a:spcPts val="0"/>
              </a:spcAft>
              <a:buClr>
                <a:srgbClr val="FFFFFF"/>
              </a:buClr>
              <a:buSzPct val="100000"/>
              <a:buFont typeface="Arial"/>
              <a:buAutoNum type="arabicPeriod"/>
            </a:pPr>
            <a:r>
              <a:rPr lang="en-US" sz="2400" b="0" i="0" u="none" strike="noStrike" cap="none" dirty="0">
                <a:solidFill>
                  <a:srgbClr val="FFFFFF"/>
                </a:solidFill>
                <a:latin typeface="Calibri"/>
                <a:ea typeface="Calibri"/>
                <a:cs typeface="Calibri"/>
                <a:sym typeface="Calibri"/>
              </a:rPr>
              <a:t>Are younger drivers are more likely to use a loan to pay for car insurance claims than older drivers ?</a:t>
            </a:r>
            <a:endParaRPr sz="2400" b="0" i="0" u="none" strike="noStrike" cap="none" dirty="0">
              <a:solidFill>
                <a:srgbClr val="000000"/>
              </a:solidFill>
              <a:latin typeface="Arial"/>
              <a:ea typeface="Arial"/>
              <a:cs typeface="Arial"/>
              <a:sym typeface="Arial"/>
            </a:endParaRPr>
          </a:p>
          <a:p>
            <a:pPr marL="342900" marR="0" lvl="0" indent="-342900" algn="l" rtl="0">
              <a:lnSpc>
                <a:spcPct val="107000"/>
              </a:lnSpc>
              <a:spcBef>
                <a:spcPts val="1800"/>
              </a:spcBef>
              <a:spcAft>
                <a:spcPts val="0"/>
              </a:spcAft>
              <a:buClr>
                <a:srgbClr val="FFFFFF"/>
              </a:buClr>
              <a:buSzPct val="100000"/>
              <a:buFont typeface="Arial"/>
              <a:buAutoNum type="arabicPeriod"/>
            </a:pPr>
            <a:r>
              <a:rPr lang="en-US" sz="2400" b="0" i="0" u="none" strike="noStrike" cap="none" dirty="0">
                <a:solidFill>
                  <a:srgbClr val="FFFFFF"/>
                </a:solidFill>
                <a:latin typeface="Calibri"/>
                <a:ea typeface="Calibri"/>
                <a:cs typeface="Calibri"/>
                <a:sym typeface="Calibri"/>
              </a:rPr>
              <a:t>Are people with past accidents, DUIs and speeding violations are more likely to claim for a loan on their car insurance?</a:t>
            </a:r>
            <a:endParaRPr sz="2400" b="0" i="0" u="none" strike="noStrike" cap="none" dirty="0">
              <a:solidFill>
                <a:srgbClr val="000000"/>
              </a:solidFill>
              <a:latin typeface="Arial"/>
              <a:ea typeface="Arial"/>
              <a:cs typeface="Arial"/>
              <a:sym typeface="Arial"/>
            </a:endParaRPr>
          </a:p>
        </p:txBody>
      </p:sp>
      <p:pic>
        <p:nvPicPr>
          <p:cNvPr id="387" name="Google Shape;387;p3" descr="Badge Question Mark with solid fill"/>
          <p:cNvPicPr preferRelativeResize="0"/>
          <p:nvPr/>
        </p:nvPicPr>
        <p:blipFill rotWithShape="1">
          <a:blip r:embed="rId3">
            <a:alphaModFix/>
          </a:blip>
          <a:srcRect/>
          <a:stretch/>
        </p:blipFill>
        <p:spPr>
          <a:xfrm>
            <a:off x="10746720" y="5412600"/>
            <a:ext cx="1444680" cy="14446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 name="Picture 2">
            <a:extLst>
              <a:ext uri="{FF2B5EF4-FFF2-40B4-BE49-F238E27FC236}">
                <a16:creationId xmlns:a16="http://schemas.microsoft.com/office/drawing/2014/main" id="{695E333F-6D8C-4323-A9DC-2AFB12A4E119}"/>
              </a:ext>
            </a:extLst>
          </p:cNvPr>
          <p:cNvPicPr>
            <a:picLocks noChangeAspect="1"/>
          </p:cNvPicPr>
          <p:nvPr/>
        </p:nvPicPr>
        <p:blipFill rotWithShape="1">
          <a:blip r:embed="rId3"/>
          <a:srcRect r="404" b="9091"/>
          <a:stretch/>
        </p:blipFill>
        <p:spPr>
          <a:xfrm>
            <a:off x="787026" y="1811192"/>
            <a:ext cx="10634370" cy="4878310"/>
          </a:xfrm>
          <a:prstGeom prst="rect">
            <a:avLst/>
          </a:prstGeom>
        </p:spPr>
      </p:pic>
      <p:sp>
        <p:nvSpPr>
          <p:cNvPr id="6" name="Google Shape;378;p2">
            <a:extLst>
              <a:ext uri="{FF2B5EF4-FFF2-40B4-BE49-F238E27FC236}">
                <a16:creationId xmlns:a16="http://schemas.microsoft.com/office/drawing/2014/main" id="{CF4048F7-613D-4C14-9E1B-A9FE225808E0}"/>
              </a:ext>
            </a:extLst>
          </p:cNvPr>
          <p:cNvSpPr txBox="1">
            <a:spLocks noGrp="1"/>
          </p:cNvSpPr>
          <p:nvPr>
            <p:ph type="title"/>
          </p:nvPr>
        </p:nvSpPr>
        <p:spPr>
          <a:xfrm>
            <a:off x="-57261" y="-76288"/>
            <a:ext cx="12186027" cy="1791022"/>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rgbClr val="FFFFFF"/>
              </a:buClr>
              <a:buSzPts val="6000"/>
              <a:buFont typeface="Open Sans"/>
              <a:buNone/>
            </a:pPr>
            <a:r>
              <a:rPr lang="en-GB" sz="6000" b="1" strike="noStrike" dirty="0">
                <a:solidFill>
                  <a:schemeClr val="bg1"/>
                </a:solidFill>
                <a:latin typeface="Arial"/>
                <a:ea typeface="Arial"/>
                <a:cs typeface="Arial"/>
                <a:sym typeface="Arial"/>
              </a:rPr>
              <a:t>DATA ANALYSIS &amp; PREDICTIVE MODELLING PROCESS</a:t>
            </a:r>
            <a:endParaRPr lang="en-GB" sz="6000" b="1" strike="noStrike" dirty="0">
              <a:solidFill>
                <a:schemeClr val="bg1"/>
              </a:solidFill>
              <a:latin typeface="Arial"/>
              <a:ea typeface="Arial"/>
              <a:cs typeface="Arial"/>
            </a:endParaRPr>
          </a:p>
        </p:txBody>
      </p:sp>
    </p:spTree>
    <p:extLst>
      <p:ext uri="{BB962C8B-B14F-4D97-AF65-F5344CB8AC3E}">
        <p14:creationId xmlns:p14="http://schemas.microsoft.com/office/powerpoint/2010/main" val="56557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
          <p:cNvSpPr txBox="1">
            <a:spLocks noGrp="1"/>
          </p:cNvSpPr>
          <p:nvPr>
            <p:ph type="title" idx="4294967295"/>
          </p:nvPr>
        </p:nvSpPr>
        <p:spPr>
          <a:xfrm>
            <a:off x="5203080" y="585360"/>
            <a:ext cx="5833080" cy="2276280"/>
          </a:xfrm>
          <a:prstGeom prst="rect">
            <a:avLst/>
          </a:prstGeom>
          <a:noFill/>
          <a:ln>
            <a:noFill/>
          </a:ln>
        </p:spPr>
        <p:txBody>
          <a:bodyPr spcFirstLastPara="1" wrap="square" lIns="90000" tIns="45000" rIns="90000" bIns="45000" anchor="b" anchorCtr="0">
            <a:noAutofit/>
          </a:bodyPr>
          <a:lstStyle/>
          <a:p>
            <a:pPr algn="r">
              <a:buClr>
                <a:srgbClr val="FFFFFF"/>
              </a:buClr>
              <a:buSzPts val="6000"/>
              <a:buFont typeface="Open Sans"/>
            </a:pPr>
            <a:r>
              <a:rPr lang="en-US" sz="6000" b="1" dirty="0">
                <a:solidFill>
                  <a:srgbClr val="FFFFFF"/>
                </a:solidFill>
                <a:latin typeface="Open Sans"/>
                <a:ea typeface="Open Sans"/>
                <a:cs typeface="Open Sans"/>
                <a:sym typeface="Open Sans"/>
              </a:rPr>
              <a:t>PROCESSING THE</a:t>
            </a:r>
            <a:r>
              <a:rPr lang="en-US" sz="6000" b="1" i="0" u="none" strike="noStrike" cap="none" dirty="0">
                <a:solidFill>
                  <a:srgbClr val="FFFFFF"/>
                </a:solidFill>
                <a:latin typeface="Open Sans"/>
                <a:ea typeface="Open Sans"/>
                <a:cs typeface="Open Sans"/>
                <a:sym typeface="Open Sans"/>
              </a:rPr>
              <a:t> DATA</a:t>
            </a:r>
            <a:endParaRPr lang="en-US" sz="6000" b="0" i="0" u="none" strike="noStrike" cap="none" dirty="0">
              <a:solidFill>
                <a:srgbClr val="000000"/>
              </a:solidFill>
              <a:latin typeface="Arial"/>
              <a:ea typeface="Arial"/>
              <a:cs typeface="Arial"/>
            </a:endParaRPr>
          </a:p>
        </p:txBody>
      </p:sp>
      <p:sp>
        <p:nvSpPr>
          <p:cNvPr id="415" name="Google Shape;415;p7"/>
          <p:cNvSpPr txBox="1">
            <a:spLocks noGrp="1"/>
          </p:cNvSpPr>
          <p:nvPr>
            <p:ph type="body" idx="4294967295"/>
          </p:nvPr>
        </p:nvSpPr>
        <p:spPr>
          <a:xfrm>
            <a:off x="5203080" y="3127320"/>
            <a:ext cx="5833080" cy="3117240"/>
          </a:xfrm>
          <a:prstGeom prst="rect">
            <a:avLst/>
          </a:prstGeom>
          <a:noFill/>
          <a:ln>
            <a:noFill/>
          </a:ln>
        </p:spPr>
        <p:txBody>
          <a:bodyPr spcFirstLastPara="1" wrap="square" lIns="90000" tIns="45000" rIns="90000" bIns="45000" anchor="t" anchorCtr="0">
            <a:noAutofit/>
          </a:bodyPr>
          <a:lstStyle/>
          <a:p>
            <a:pPr marL="228600" marR="0" lvl="0" indent="0" algn="r" rtl="0">
              <a:lnSpc>
                <a:spcPct val="90000"/>
              </a:lnSpc>
              <a:spcBef>
                <a:spcPts val="0"/>
              </a:spcBef>
              <a:spcAft>
                <a:spcPts val="0"/>
              </a:spcAft>
              <a:buClr>
                <a:srgbClr val="FFFFFF"/>
              </a:buClr>
              <a:buSzPts val="2000"/>
              <a:buFont typeface="Arial"/>
              <a:buNone/>
            </a:pPr>
            <a:r>
              <a:rPr lang="en-US" sz="3600" b="0" i="0" u="none" strike="noStrike" cap="none" dirty="0">
                <a:solidFill>
                  <a:srgbClr val="FFFFFF"/>
                </a:solidFill>
                <a:latin typeface="Calibri"/>
                <a:ea typeface="Calibri"/>
                <a:cs typeface="Calibri"/>
                <a:sym typeface="Calibri"/>
              </a:rPr>
              <a:t>Python/Pandas  </a:t>
            </a:r>
            <a:endParaRPr sz="3600" b="0" i="0" u="none" strike="noStrike" cap="none" dirty="0">
              <a:solidFill>
                <a:srgbClr val="000000"/>
              </a:solidFill>
              <a:latin typeface="Arial"/>
              <a:ea typeface="Arial"/>
              <a:cs typeface="Arial"/>
              <a:sym typeface="Arial"/>
            </a:endParaRPr>
          </a:p>
          <a:p>
            <a:pPr marL="228600" marR="0" lvl="0" indent="0" algn="r" rtl="0">
              <a:lnSpc>
                <a:spcPct val="90000"/>
              </a:lnSpc>
              <a:spcBef>
                <a:spcPts val="1001"/>
              </a:spcBef>
              <a:spcAft>
                <a:spcPts val="0"/>
              </a:spcAft>
              <a:buClr>
                <a:srgbClr val="FFFFFF"/>
              </a:buClr>
              <a:buSzPts val="2000"/>
              <a:buFont typeface="Arial"/>
              <a:buNone/>
            </a:pPr>
            <a:r>
              <a:rPr lang="en-GB" sz="3600" b="0" i="0" u="none" strike="noStrike" cap="none" dirty="0">
                <a:solidFill>
                  <a:srgbClr val="FFFFFF"/>
                </a:solidFill>
                <a:latin typeface="Calibri"/>
                <a:ea typeface="Calibri"/>
                <a:cs typeface="Calibri"/>
                <a:sym typeface="Calibri"/>
              </a:rPr>
              <a:t> </a:t>
            </a:r>
            <a:endParaRPr sz="3600" b="0" i="0" u="none" strike="noStrike" cap="none" dirty="0">
              <a:solidFill>
                <a:srgbClr val="000000"/>
              </a:solidFill>
              <a:latin typeface="Arial"/>
              <a:ea typeface="Arial"/>
              <a:cs typeface="Arial"/>
              <a:sym typeface="Arial"/>
            </a:endParaRPr>
          </a:p>
          <a:p>
            <a:pPr marL="228600" marR="0" lvl="0" indent="0" algn="r" rtl="0">
              <a:lnSpc>
                <a:spcPct val="90000"/>
              </a:lnSpc>
              <a:spcBef>
                <a:spcPts val="1001"/>
              </a:spcBef>
              <a:spcAft>
                <a:spcPts val="0"/>
              </a:spcAft>
              <a:buClr>
                <a:srgbClr val="FFFFFF"/>
              </a:buClr>
              <a:buSzPts val="2000"/>
              <a:buFont typeface="Arial"/>
              <a:buNone/>
            </a:pPr>
            <a:endParaRPr sz="2000" b="0" i="0" u="none" strike="noStrike" cap="none" dirty="0">
              <a:solidFill>
                <a:srgbClr val="000000"/>
              </a:solidFill>
              <a:latin typeface="Arial"/>
              <a:ea typeface="Arial"/>
              <a:cs typeface="Arial"/>
              <a:sym typeface="Arial"/>
            </a:endParaRPr>
          </a:p>
        </p:txBody>
      </p:sp>
      <p:sp>
        <p:nvSpPr>
          <p:cNvPr id="416" name="Google Shape;416;p7"/>
          <p:cNvSpPr/>
          <p:nvPr/>
        </p:nvSpPr>
        <p:spPr>
          <a:xfrm>
            <a:off x="1366560" y="2530080"/>
            <a:ext cx="3707280" cy="3707280"/>
          </a:xfrm>
          <a:custGeom>
            <a:avLst/>
            <a:gdLst/>
            <a:ahLst/>
            <a:cxnLst/>
            <a:rect l="l" t="t" r="r" b="b"/>
            <a:pathLst>
              <a:path w="3707972" h="3707971" extrusionOk="0">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7" name="Google Shape;417;p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p>
            <a:pPr marL="0" lvl="0" indent="0" algn="ctr" rtl="0">
              <a:lnSpc>
                <a:spcPct val="100000"/>
              </a:lnSpc>
              <a:spcBef>
                <a:spcPts val="0"/>
              </a:spcBef>
              <a:spcAft>
                <a:spcPts val="0"/>
              </a:spcAft>
              <a:buClr>
                <a:srgbClr val="FFFFFF"/>
              </a:buClr>
              <a:buSzPts val="1200"/>
              <a:buFont typeface="Open Sans"/>
              <a:buNone/>
            </a:pPr>
            <a:r>
              <a:rPr lang="en-US"/>
              <a:t>CAPSTONE PROJECT: CAR INSURANCE LOAN DATA</a:t>
            </a:r>
            <a:endParaRPr/>
          </a:p>
        </p:txBody>
      </p:sp>
      <p:sp>
        <p:nvSpPr>
          <p:cNvPr id="418" name="Google Shape;418;p7"/>
          <p:cNvSpPr txBox="1">
            <a:spLocks noGrp="1"/>
          </p:cNvSpPr>
          <p:nvPr>
            <p:ph type="sldNum" idx="12"/>
          </p:nvPr>
        </p:nvSpPr>
        <p:spPr>
          <a:xfrm>
            <a:off x="8610480" y="201240"/>
            <a:ext cx="2742480" cy="364320"/>
          </a:xfrm>
          <a:prstGeom prst="rect">
            <a:avLst/>
          </a:prstGeom>
          <a:noFill/>
          <a:ln>
            <a:noFill/>
          </a:ln>
        </p:spPr>
        <p:txBody>
          <a:bodyPr spcFirstLastPara="1" wrap="square" lIns="90000" tIns="45000" rIns="90000" bIns="45000" anchor="ctr" anchorCtr="0">
            <a:noAutofit/>
          </a:bodyPr>
          <a:lstStyle/>
          <a:p>
            <a:pPr marL="0" lvl="0" indent="0" algn="r" rtl="0">
              <a:lnSpc>
                <a:spcPct val="100000"/>
              </a:lnSpc>
              <a:spcBef>
                <a:spcPts val="0"/>
              </a:spcBef>
              <a:spcAft>
                <a:spcPts val="0"/>
              </a:spcAft>
              <a:buClr>
                <a:srgbClr val="FFFFFF"/>
              </a:buClr>
              <a:buSzPts val="1200"/>
              <a:buFont typeface="Open Sans"/>
              <a:buNone/>
            </a:pPr>
            <a:fld id="{00000000-1234-1234-1234-123412341234}" type="slidenum">
              <a:rPr lang="en-US" sz="1200" b="1" strike="noStrike" cap="none">
                <a:solidFill>
                  <a:srgbClr val="FFFFFF"/>
                </a:solidFill>
                <a:latin typeface="Open Sans"/>
                <a:ea typeface="Open Sans"/>
                <a:cs typeface="Open Sans"/>
                <a:sym typeface="Open Sans"/>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
          <p:cNvSpPr txBox="1">
            <a:spLocks noGrp="1"/>
          </p:cNvSpPr>
          <p:nvPr>
            <p:ph type="title"/>
          </p:nvPr>
        </p:nvSpPr>
        <p:spPr>
          <a:xfrm>
            <a:off x="73080" y="64080"/>
            <a:ext cx="12117960" cy="116064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FFFFFF"/>
              </a:buClr>
              <a:buSzPts val="6000"/>
              <a:buFont typeface="Open Sans"/>
              <a:buNone/>
            </a:pPr>
            <a:r>
              <a:rPr lang="en-US" sz="6000" b="1" cap="none" dirty="0">
                <a:solidFill>
                  <a:srgbClr val="FFFFFF"/>
                </a:solidFill>
                <a:latin typeface="Open Sans"/>
                <a:ea typeface="Open Sans"/>
                <a:cs typeface="Open Sans"/>
                <a:sym typeface="Open Sans"/>
              </a:rPr>
              <a:t>DATASET OVERVIEW</a:t>
            </a:r>
            <a:endParaRPr sz="6000" b="1" strike="noStrike" cap="none" dirty="0">
              <a:solidFill>
                <a:srgbClr val="FFFFFF"/>
              </a:solidFill>
              <a:latin typeface="Open Sans"/>
              <a:ea typeface="Open Sans"/>
              <a:cs typeface="Open Sans"/>
              <a:sym typeface="Open Sans"/>
            </a:endParaRPr>
          </a:p>
        </p:txBody>
      </p:sp>
      <p:sp>
        <p:nvSpPr>
          <p:cNvPr id="394" name="Google Shape;394;p4"/>
          <p:cNvSpPr txBox="1">
            <a:spLocks noGrp="1"/>
          </p:cNvSpPr>
          <p:nvPr>
            <p:ph type="subTitle" idx="4294967295"/>
          </p:nvPr>
        </p:nvSpPr>
        <p:spPr>
          <a:xfrm>
            <a:off x="1527120" y="1260000"/>
            <a:ext cx="9143280" cy="5400776"/>
          </a:xfrm>
          <a:prstGeom prst="rect">
            <a:avLst/>
          </a:prstGeom>
          <a:noFill/>
          <a:ln>
            <a:noFill/>
          </a:ln>
        </p:spPr>
        <p:txBody>
          <a:bodyPr spcFirstLastPara="1" wrap="square" lIns="0" tIns="0" rIns="0" bIns="0" anchor="t" anchorCtr="0">
            <a:normAutofit/>
          </a:bodyPr>
          <a:lstStyle/>
          <a:p>
            <a:pPr indent="-457200">
              <a:spcBef>
                <a:spcPts val="0"/>
              </a:spcBef>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Quality</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Distribution</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Anomalies</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Completeness</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Consistency</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Accuracy</a:t>
            </a:r>
          </a:p>
          <a:p>
            <a:pPr marR="0" lvl="0" indent="-457200" rtl="0">
              <a:lnSpc>
                <a:spcPct val="90000"/>
              </a:lnSpc>
              <a:spcBef>
                <a:spcPts val="1001"/>
              </a:spcBef>
              <a:spcAft>
                <a:spcPts val="0"/>
              </a:spcAft>
              <a:buClr>
                <a:srgbClr val="FFFFFF"/>
              </a:buClr>
              <a:buSzPts val="2400"/>
              <a:buFont typeface="Arial" panose="020B0604020202020204" pitchFamily="34" charset="0"/>
              <a:buChar char="•"/>
            </a:pPr>
            <a:r>
              <a:rPr lang="en-GB" sz="3200" dirty="0">
                <a:solidFill>
                  <a:srgbClr val="FFFFFF"/>
                </a:solidFill>
                <a:latin typeface="Calibri"/>
                <a:ea typeface="Calibri"/>
                <a:cs typeface="Calibri"/>
              </a:rPr>
              <a:t>Relevance</a:t>
            </a:r>
          </a:p>
          <a:p>
            <a:pPr marL="0" marR="0" lvl="0" indent="0" algn="l" rtl="0">
              <a:lnSpc>
                <a:spcPct val="90000"/>
              </a:lnSpc>
              <a:spcBef>
                <a:spcPts val="1001"/>
              </a:spcBef>
              <a:spcAft>
                <a:spcPts val="0"/>
              </a:spcAft>
              <a:buClr>
                <a:srgbClr val="FFFFFF"/>
              </a:buClr>
              <a:buSzPts val="2400"/>
              <a:buNone/>
            </a:pPr>
            <a:endParaRPr dirty="0"/>
          </a:p>
          <a:p>
            <a:pPr marL="342900" marR="0" lvl="0" indent="-342900" algn="l" rtl="0">
              <a:lnSpc>
                <a:spcPct val="90000"/>
              </a:lnSpc>
              <a:spcBef>
                <a:spcPts val="1001"/>
              </a:spcBef>
              <a:spcAft>
                <a:spcPts val="0"/>
              </a:spcAft>
              <a:buClr>
                <a:srgbClr val="FFFFFF"/>
              </a:buClr>
              <a:buSzPts val="2400"/>
              <a:buFont typeface="Arial"/>
              <a:buChar char="•"/>
            </a:pPr>
            <a:endParaRPr sz="2400" b="0" i="0" u="none" strike="noStrike" cap="none" dirty="0">
              <a:solidFill>
                <a:srgbClr val="FFFFFF"/>
              </a:solidFill>
              <a:latin typeface="Calibri"/>
              <a:ea typeface="Calibri"/>
              <a:cs typeface="Calibri"/>
              <a:sym typeface="Calibri"/>
            </a:endParaRPr>
          </a:p>
          <a:p>
            <a:pPr marL="342900" marR="0" lvl="0" indent="-190500" algn="l" rtl="0">
              <a:lnSpc>
                <a:spcPct val="90000"/>
              </a:lnSpc>
              <a:spcBef>
                <a:spcPts val="1001"/>
              </a:spcBef>
              <a:spcAft>
                <a:spcPts val="0"/>
              </a:spcAft>
              <a:buClr>
                <a:schemeClr val="dk1"/>
              </a:buClr>
              <a:buSzPts val="2400"/>
              <a:buFont typeface="Arial"/>
              <a:buNone/>
            </a:pPr>
            <a:endParaRPr sz="2400" b="0" i="0" u="none" strike="noStrike" cap="none" dirty="0">
              <a:solidFill>
                <a:srgbClr val="FFFFFF"/>
              </a:solidFill>
              <a:latin typeface="Calibri"/>
              <a:ea typeface="Calibri"/>
              <a:cs typeface="Calibri"/>
              <a:sym typeface="Calibri"/>
            </a:endParaRPr>
          </a:p>
          <a:p>
            <a:pPr marL="342900" marR="0" lvl="0" indent="-190500" algn="l" rtl="0">
              <a:lnSpc>
                <a:spcPct val="90000"/>
              </a:lnSpc>
              <a:spcBef>
                <a:spcPts val="1001"/>
              </a:spcBef>
              <a:spcAft>
                <a:spcPts val="0"/>
              </a:spcAft>
              <a:buClr>
                <a:schemeClr val="dk1"/>
              </a:buClr>
              <a:buSzPts val="2400"/>
              <a:buFont typeface="Arial"/>
              <a:buNone/>
            </a:pPr>
            <a:endParaRPr sz="2400" b="0" i="0" u="none" strike="noStrike" cap="none"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animEffect transition="in" filter="fade">
                                      <p:cBhvr>
                                        <p:cTn id="7" dur="500"/>
                                        <p:tgtEl>
                                          <p:spTgt spid="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4">
                                            <p:txEl>
                                              <p:pRg st="1" end="1"/>
                                            </p:txEl>
                                          </p:spTgt>
                                        </p:tgtEl>
                                        <p:attrNameLst>
                                          <p:attrName>style.visibility</p:attrName>
                                        </p:attrNameLst>
                                      </p:cBhvr>
                                      <p:to>
                                        <p:strVal val="visible"/>
                                      </p:to>
                                    </p:set>
                                    <p:animEffect transition="in" filter="fade">
                                      <p:cBhvr>
                                        <p:cTn id="12" dur="500"/>
                                        <p:tgtEl>
                                          <p:spTgt spid="3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4">
                                            <p:txEl>
                                              <p:pRg st="2" end="2"/>
                                            </p:txEl>
                                          </p:spTgt>
                                        </p:tgtEl>
                                        <p:attrNameLst>
                                          <p:attrName>style.visibility</p:attrName>
                                        </p:attrNameLst>
                                      </p:cBhvr>
                                      <p:to>
                                        <p:strVal val="visible"/>
                                      </p:to>
                                    </p:set>
                                    <p:animEffect transition="in" filter="fade">
                                      <p:cBhvr>
                                        <p:cTn id="17" dur="500"/>
                                        <p:tgtEl>
                                          <p:spTgt spid="3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4">
                                            <p:txEl>
                                              <p:pRg st="3" end="3"/>
                                            </p:txEl>
                                          </p:spTgt>
                                        </p:tgtEl>
                                        <p:attrNameLst>
                                          <p:attrName>style.visibility</p:attrName>
                                        </p:attrNameLst>
                                      </p:cBhvr>
                                      <p:to>
                                        <p:strVal val="visible"/>
                                      </p:to>
                                    </p:set>
                                    <p:animEffect transition="in" filter="fade">
                                      <p:cBhvr>
                                        <p:cTn id="22" dur="500"/>
                                        <p:tgtEl>
                                          <p:spTgt spid="3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4">
                                            <p:txEl>
                                              <p:pRg st="4" end="4"/>
                                            </p:txEl>
                                          </p:spTgt>
                                        </p:tgtEl>
                                        <p:attrNameLst>
                                          <p:attrName>style.visibility</p:attrName>
                                        </p:attrNameLst>
                                      </p:cBhvr>
                                      <p:to>
                                        <p:strVal val="visible"/>
                                      </p:to>
                                    </p:set>
                                    <p:animEffect transition="in" filter="fade">
                                      <p:cBhvr>
                                        <p:cTn id="27" dur="500"/>
                                        <p:tgtEl>
                                          <p:spTgt spid="3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4">
                                            <p:txEl>
                                              <p:pRg st="5" end="5"/>
                                            </p:txEl>
                                          </p:spTgt>
                                        </p:tgtEl>
                                        <p:attrNameLst>
                                          <p:attrName>style.visibility</p:attrName>
                                        </p:attrNameLst>
                                      </p:cBhvr>
                                      <p:to>
                                        <p:strVal val="visible"/>
                                      </p:to>
                                    </p:set>
                                    <p:animEffect transition="in" filter="fade">
                                      <p:cBhvr>
                                        <p:cTn id="32" dur="500"/>
                                        <p:tgtEl>
                                          <p:spTgt spid="3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4">
                                            <p:txEl>
                                              <p:pRg st="6" end="6"/>
                                            </p:txEl>
                                          </p:spTgt>
                                        </p:tgtEl>
                                        <p:attrNameLst>
                                          <p:attrName>style.visibility</p:attrName>
                                        </p:attrNameLst>
                                      </p:cBhvr>
                                      <p:to>
                                        <p:strVal val="visible"/>
                                      </p:to>
                                    </p:set>
                                    <p:animEffect transition="in" filter="fade">
                                      <p:cBhvr>
                                        <p:cTn id="37" dur="500"/>
                                        <p:tgtEl>
                                          <p:spTgt spid="3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
          <p:cNvSpPr txBox="1">
            <a:spLocks noGrp="1"/>
          </p:cNvSpPr>
          <p:nvPr>
            <p:ph type="title"/>
          </p:nvPr>
        </p:nvSpPr>
        <p:spPr>
          <a:xfrm>
            <a:off x="73080" y="64080"/>
            <a:ext cx="12117960" cy="1160640"/>
          </a:xfrm>
          <a:prstGeom prst="rect">
            <a:avLst/>
          </a:prstGeom>
          <a:noFill/>
          <a:ln>
            <a:noFill/>
          </a:ln>
        </p:spPr>
        <p:txBody>
          <a:bodyPr spcFirstLastPara="1" wrap="square" lIns="0" tIns="0" rIns="0" bIns="0" anchor="b" anchorCtr="0">
            <a:normAutofit/>
          </a:bodyPr>
          <a:lstStyle/>
          <a:p>
            <a:pPr algn="ctr">
              <a:buClr>
                <a:srgbClr val="FFFFFF"/>
              </a:buClr>
              <a:buSzPts val="6000"/>
            </a:pPr>
            <a:r>
              <a:rPr lang="en-US" sz="6000" b="1" dirty="0">
                <a:solidFill>
                  <a:srgbClr val="FFFFFF"/>
                </a:solidFill>
                <a:latin typeface="Open Sans"/>
                <a:ea typeface="Open Sans"/>
                <a:cs typeface="Open Sans"/>
                <a:sym typeface="Open Sans"/>
              </a:rPr>
              <a:t>DATABASE STORAGE</a:t>
            </a:r>
            <a:endParaRPr sz="6000" b="0" strike="noStrike" dirty="0">
              <a:solidFill>
                <a:srgbClr val="000000"/>
              </a:solidFill>
              <a:latin typeface="Arial"/>
              <a:ea typeface="Arial"/>
              <a:cs typeface="Arial"/>
              <a:sym typeface="Arial"/>
            </a:endParaRPr>
          </a:p>
        </p:txBody>
      </p:sp>
      <p:sp>
        <p:nvSpPr>
          <p:cNvPr id="386" name="Google Shape;386;p3"/>
          <p:cNvSpPr txBox="1">
            <a:spLocks noGrp="1"/>
          </p:cNvSpPr>
          <p:nvPr>
            <p:ph type="subTitle" idx="4294967295"/>
          </p:nvPr>
        </p:nvSpPr>
        <p:spPr>
          <a:xfrm>
            <a:off x="1476360" y="1260000"/>
            <a:ext cx="9143280" cy="5412600"/>
          </a:xfrm>
          <a:prstGeom prst="rect">
            <a:avLst/>
          </a:prstGeom>
          <a:noFill/>
          <a:ln>
            <a:noFill/>
          </a:ln>
        </p:spPr>
        <p:txBody>
          <a:bodyPr spcFirstLastPara="1" wrap="square" lIns="0" tIns="0" rIns="0" bIns="0" anchor="t" anchorCtr="0">
            <a:normAutofit/>
          </a:bodyPr>
          <a:lstStyle/>
          <a:p>
            <a:pPr indent="-457200">
              <a:lnSpc>
                <a:spcPct val="107000"/>
              </a:lnSpc>
              <a:spcBef>
                <a:spcPts val="1800"/>
              </a:spcBef>
              <a:buClr>
                <a:srgbClr val="FFFFFF"/>
              </a:buClr>
              <a:buSzPct val="100000"/>
            </a:pPr>
            <a:r>
              <a:rPr lang="en-GB" dirty="0">
                <a:solidFill>
                  <a:schemeClr val="bg1"/>
                </a:solidFill>
              </a:rPr>
              <a:t>Why put the data into a database?</a:t>
            </a:r>
          </a:p>
          <a:p>
            <a:pPr indent="-457200">
              <a:lnSpc>
                <a:spcPct val="107000"/>
              </a:lnSpc>
              <a:spcBef>
                <a:spcPts val="1800"/>
              </a:spcBef>
              <a:buClr>
                <a:srgbClr val="FFFFFF"/>
              </a:buClr>
              <a:buSzPct val="100000"/>
            </a:pPr>
            <a:r>
              <a:rPr lang="en-GB" dirty="0">
                <a:solidFill>
                  <a:schemeClr val="bg1"/>
                </a:solidFill>
              </a:rPr>
              <a:t>Why are the tables normalised/split up?</a:t>
            </a:r>
          </a:p>
          <a:p>
            <a:pPr indent="-457200">
              <a:lnSpc>
                <a:spcPct val="107000"/>
              </a:lnSpc>
              <a:spcBef>
                <a:spcPts val="1800"/>
              </a:spcBef>
              <a:buClr>
                <a:srgbClr val="FFFFFF"/>
              </a:buClr>
              <a:buSzPct val="100000"/>
            </a:pPr>
            <a:r>
              <a:rPr lang="en-GB" dirty="0">
                <a:solidFill>
                  <a:schemeClr val="bg1"/>
                </a:solidFill>
              </a:rPr>
              <a:t>Database Relationship Types</a:t>
            </a:r>
          </a:p>
          <a:p>
            <a:pPr indent="-457200">
              <a:lnSpc>
                <a:spcPct val="107000"/>
              </a:lnSpc>
              <a:spcBef>
                <a:spcPts val="1800"/>
              </a:spcBef>
              <a:buClr>
                <a:srgbClr val="FFFFFF"/>
              </a:buClr>
              <a:buSzPct val="100000"/>
            </a:pPr>
            <a:endParaRPr b="0" i="0" u="none" strike="noStrike" cap="none" dirty="0">
              <a:solidFill>
                <a:schemeClr val="bg1"/>
              </a:solidFill>
              <a:sym typeface="Arial"/>
            </a:endParaRPr>
          </a:p>
        </p:txBody>
      </p:sp>
    </p:spTree>
    <p:extLst>
      <p:ext uri="{BB962C8B-B14F-4D97-AF65-F5344CB8AC3E}">
        <p14:creationId xmlns:p14="http://schemas.microsoft.com/office/powerpoint/2010/main" val="426825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
          <p:cNvSpPr txBox="1">
            <a:spLocks noGrp="1"/>
          </p:cNvSpPr>
          <p:nvPr>
            <p:ph type="title" idx="4294967295"/>
          </p:nvPr>
        </p:nvSpPr>
        <p:spPr>
          <a:xfrm>
            <a:off x="5203080" y="585360"/>
            <a:ext cx="5833080" cy="2276280"/>
          </a:xfrm>
          <a:prstGeom prst="rect">
            <a:avLst/>
          </a:prstGeom>
          <a:noFill/>
          <a:ln>
            <a:noFill/>
          </a:ln>
        </p:spPr>
        <p:txBody>
          <a:bodyPr spcFirstLastPara="1" wrap="square" lIns="90000" tIns="45000" rIns="90000" bIns="45000" anchor="b" anchorCtr="0">
            <a:noAutofit/>
          </a:bodyPr>
          <a:lstStyle/>
          <a:p>
            <a:pPr algn="r">
              <a:buClr>
                <a:srgbClr val="FFFFFF"/>
              </a:buClr>
              <a:buSzPts val="6000"/>
            </a:pPr>
            <a:r>
              <a:rPr lang="en-US" sz="6000" b="1" dirty="0">
                <a:solidFill>
                  <a:srgbClr val="FFFFFF"/>
                </a:solidFill>
                <a:latin typeface="Open Sans"/>
                <a:ea typeface="Open Sans"/>
                <a:cs typeface="Open Sans"/>
                <a:sym typeface="Open Sans"/>
              </a:rPr>
              <a:t>PROCESSING</a:t>
            </a:r>
            <a:r>
              <a:rPr lang="en-US" sz="6000" b="1" i="0" u="none" strike="noStrike" cap="none" dirty="0">
                <a:solidFill>
                  <a:srgbClr val="FFFFFF"/>
                </a:solidFill>
                <a:latin typeface="Open Sans"/>
                <a:ea typeface="Open Sans"/>
                <a:cs typeface="Open Sans"/>
                <a:sym typeface="Open Sans"/>
              </a:rPr>
              <a:t> </a:t>
            </a:r>
            <a:r>
              <a:rPr lang="en-US" sz="6000" b="1" dirty="0">
                <a:solidFill>
                  <a:srgbClr val="FFFFFF"/>
                </a:solidFill>
                <a:latin typeface="Open Sans"/>
                <a:ea typeface="Open Sans"/>
                <a:cs typeface="Open Sans"/>
                <a:sym typeface="Open Sans"/>
              </a:rPr>
              <a:t>THE </a:t>
            </a:r>
            <a:r>
              <a:rPr lang="en-US" sz="6000" b="1" i="0" u="none" strike="noStrike" cap="none" dirty="0">
                <a:solidFill>
                  <a:srgbClr val="FFFFFF"/>
                </a:solidFill>
                <a:latin typeface="Open Sans"/>
                <a:ea typeface="Open Sans"/>
                <a:cs typeface="Open Sans"/>
                <a:sym typeface="Open Sans"/>
              </a:rPr>
              <a:t>DATA</a:t>
            </a:r>
            <a:r>
              <a:rPr lang="en-US" sz="6000" b="1" dirty="0">
                <a:solidFill>
                  <a:srgbClr val="FFFFFF"/>
                </a:solidFill>
                <a:latin typeface="Open Sans"/>
                <a:ea typeface="Open Sans"/>
                <a:cs typeface="Open Sans"/>
                <a:sym typeface="Open Sans"/>
              </a:rPr>
              <a:t> FOR STORAGE</a:t>
            </a:r>
            <a:endParaRPr sz="6000" b="0" i="0" u="none" strike="noStrike" cap="none" dirty="0">
              <a:solidFill>
                <a:srgbClr val="000000"/>
              </a:solidFill>
              <a:latin typeface="Arial"/>
              <a:ea typeface="Arial"/>
              <a:cs typeface="Arial"/>
              <a:sym typeface="Arial"/>
            </a:endParaRPr>
          </a:p>
        </p:txBody>
      </p:sp>
      <p:sp>
        <p:nvSpPr>
          <p:cNvPr id="415" name="Google Shape;415;p7"/>
          <p:cNvSpPr txBox="1">
            <a:spLocks noGrp="1"/>
          </p:cNvSpPr>
          <p:nvPr>
            <p:ph type="body" idx="4294967295"/>
          </p:nvPr>
        </p:nvSpPr>
        <p:spPr>
          <a:xfrm>
            <a:off x="5203080" y="3127320"/>
            <a:ext cx="5833080" cy="3117240"/>
          </a:xfrm>
          <a:prstGeom prst="rect">
            <a:avLst/>
          </a:prstGeom>
          <a:noFill/>
          <a:ln>
            <a:noFill/>
          </a:ln>
        </p:spPr>
        <p:txBody>
          <a:bodyPr spcFirstLastPara="1" wrap="square" lIns="90000" tIns="45000" rIns="90000" bIns="45000" anchor="t" anchorCtr="0">
            <a:noAutofit/>
          </a:bodyPr>
          <a:lstStyle/>
          <a:p>
            <a:pPr marL="228600" marR="0" lvl="0" indent="0" algn="r" rtl="0">
              <a:lnSpc>
                <a:spcPct val="90000"/>
              </a:lnSpc>
              <a:spcBef>
                <a:spcPts val="0"/>
              </a:spcBef>
              <a:spcAft>
                <a:spcPts val="0"/>
              </a:spcAft>
              <a:buClr>
                <a:srgbClr val="FFFFFF"/>
              </a:buClr>
              <a:buSzPts val="2000"/>
              <a:buFont typeface="Arial"/>
              <a:buNone/>
            </a:pPr>
            <a:r>
              <a:rPr lang="en-US" sz="3600" b="0" i="0" u="none" strike="noStrike" cap="none" dirty="0">
                <a:solidFill>
                  <a:srgbClr val="FFFFFF"/>
                </a:solidFill>
                <a:latin typeface="Calibri"/>
                <a:ea typeface="Calibri"/>
                <a:cs typeface="Calibri"/>
                <a:sym typeface="Calibri"/>
              </a:rPr>
              <a:t>  </a:t>
            </a:r>
            <a:endParaRPr sz="3600" b="0" i="0" u="none" strike="noStrike" cap="none" dirty="0">
              <a:solidFill>
                <a:srgbClr val="000000"/>
              </a:solidFill>
              <a:latin typeface="Arial"/>
              <a:ea typeface="Arial"/>
              <a:cs typeface="Arial"/>
              <a:sym typeface="Arial"/>
            </a:endParaRPr>
          </a:p>
          <a:p>
            <a:pPr marL="228600" marR="0" lvl="0" indent="0" algn="r" rtl="0">
              <a:lnSpc>
                <a:spcPct val="90000"/>
              </a:lnSpc>
              <a:spcBef>
                <a:spcPts val="1001"/>
              </a:spcBef>
              <a:spcAft>
                <a:spcPts val="0"/>
              </a:spcAft>
              <a:buClr>
                <a:srgbClr val="FFFFFF"/>
              </a:buClr>
              <a:buSzPts val="2000"/>
              <a:buFont typeface="Arial"/>
              <a:buNone/>
            </a:pPr>
            <a:r>
              <a:rPr lang="en-US" sz="3600" b="0" i="0" u="none" strike="noStrike" cap="none" dirty="0">
                <a:solidFill>
                  <a:srgbClr val="FFFFFF"/>
                </a:solidFill>
                <a:latin typeface="Calibri"/>
                <a:ea typeface="Calibri"/>
                <a:cs typeface="Calibri"/>
                <a:sym typeface="Calibri"/>
              </a:rPr>
              <a:t>SQL </a:t>
            </a:r>
            <a:endParaRPr sz="3600" b="0" i="0" u="none" strike="noStrike" cap="none" dirty="0">
              <a:solidFill>
                <a:srgbClr val="000000"/>
              </a:solidFill>
              <a:latin typeface="Arial"/>
              <a:ea typeface="Arial"/>
              <a:cs typeface="Arial"/>
              <a:sym typeface="Arial"/>
            </a:endParaRPr>
          </a:p>
          <a:p>
            <a:pPr marL="228600" marR="0" lvl="0" indent="0" algn="r" rtl="0">
              <a:lnSpc>
                <a:spcPct val="90000"/>
              </a:lnSpc>
              <a:spcBef>
                <a:spcPts val="1001"/>
              </a:spcBef>
              <a:spcAft>
                <a:spcPts val="0"/>
              </a:spcAft>
              <a:buClr>
                <a:srgbClr val="FFFFFF"/>
              </a:buClr>
              <a:buSzPts val="2000"/>
              <a:buFont typeface="Arial"/>
              <a:buNone/>
            </a:pPr>
            <a:endParaRPr sz="2000" b="0" i="0" u="none" strike="noStrike" cap="none" dirty="0">
              <a:solidFill>
                <a:srgbClr val="000000"/>
              </a:solidFill>
              <a:latin typeface="Arial"/>
              <a:ea typeface="Arial"/>
              <a:cs typeface="Arial"/>
              <a:sym typeface="Arial"/>
            </a:endParaRPr>
          </a:p>
        </p:txBody>
      </p:sp>
      <p:sp>
        <p:nvSpPr>
          <p:cNvPr id="416" name="Google Shape;416;p7"/>
          <p:cNvSpPr/>
          <p:nvPr/>
        </p:nvSpPr>
        <p:spPr>
          <a:xfrm>
            <a:off x="1366560" y="2530080"/>
            <a:ext cx="3707280" cy="3707280"/>
          </a:xfrm>
          <a:custGeom>
            <a:avLst/>
            <a:gdLst/>
            <a:ahLst/>
            <a:cxnLst/>
            <a:rect l="l" t="t" r="r" b="b"/>
            <a:pathLst>
              <a:path w="3707972" h="3707971" extrusionOk="0">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17" name="Google Shape;417;p7"/>
          <p:cNvSpPr txBox="1">
            <a:spLocks noGrp="1"/>
          </p:cNvSpPr>
          <p:nvPr>
            <p:ph type="ftr" idx="11"/>
          </p:nvPr>
        </p:nvSpPr>
        <p:spPr>
          <a:xfrm rot="-5400000">
            <a:off x="-548280" y="1938960"/>
            <a:ext cx="2788200" cy="364320"/>
          </a:xfrm>
          <a:prstGeom prst="rect">
            <a:avLst/>
          </a:prstGeom>
          <a:noFill/>
          <a:ln>
            <a:noFill/>
          </a:ln>
        </p:spPr>
        <p:txBody>
          <a:bodyPr spcFirstLastPara="1" wrap="square" lIns="90000" tIns="45000" rIns="90000" bIns="45000" anchor="ctr" anchorCtr="0">
            <a:noAutofit/>
          </a:bodyPr>
          <a:lstStyle/>
          <a:p>
            <a:pPr marL="0" lvl="0" indent="0" algn="ctr" rtl="0">
              <a:lnSpc>
                <a:spcPct val="100000"/>
              </a:lnSpc>
              <a:spcBef>
                <a:spcPts val="0"/>
              </a:spcBef>
              <a:spcAft>
                <a:spcPts val="0"/>
              </a:spcAft>
              <a:buClr>
                <a:srgbClr val="FFFFFF"/>
              </a:buClr>
              <a:buSzPts val="1200"/>
              <a:buFont typeface="Open Sans"/>
              <a:buNone/>
            </a:pPr>
            <a:r>
              <a:rPr lang="en-US"/>
              <a:t>CAPSTONE PROJECT: CAR INSURANCE LOAN DATA</a:t>
            </a:r>
            <a:endParaRPr/>
          </a:p>
        </p:txBody>
      </p:sp>
    </p:spTree>
    <p:extLst>
      <p:ext uri="{BB962C8B-B14F-4D97-AF65-F5344CB8AC3E}">
        <p14:creationId xmlns:p14="http://schemas.microsoft.com/office/powerpoint/2010/main" val="273877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26F977-0ACD-A1D6-48AC-68ACF0E8B257}"/>
              </a:ext>
            </a:extLst>
          </p:cNvPr>
          <p:cNvPicPr>
            <a:picLocks noChangeAspect="1"/>
          </p:cNvPicPr>
          <p:nvPr/>
        </p:nvPicPr>
        <p:blipFill>
          <a:blip r:embed="rId2"/>
          <a:stretch>
            <a:fillRect/>
          </a:stretch>
        </p:blipFill>
        <p:spPr>
          <a:xfrm>
            <a:off x="1443228" y="1418243"/>
            <a:ext cx="9305544" cy="5064252"/>
          </a:xfrm>
          <a:prstGeom prst="rect">
            <a:avLst/>
          </a:prstGeom>
        </p:spPr>
      </p:pic>
      <p:sp>
        <p:nvSpPr>
          <p:cNvPr id="5" name="Google Shape;393;p4">
            <a:extLst>
              <a:ext uri="{FF2B5EF4-FFF2-40B4-BE49-F238E27FC236}">
                <a16:creationId xmlns:a16="http://schemas.microsoft.com/office/drawing/2014/main" id="{FB202585-9D1A-DDEC-BD6D-30FC9000B9A8}"/>
              </a:ext>
            </a:extLst>
          </p:cNvPr>
          <p:cNvSpPr txBox="1">
            <a:spLocks/>
          </p:cNvSpPr>
          <p:nvPr/>
        </p:nvSpPr>
        <p:spPr>
          <a:xfrm>
            <a:off x="73080" y="64080"/>
            <a:ext cx="12117960" cy="1160640"/>
          </a:xfrm>
          <a:prstGeom prst="rect">
            <a:avLst/>
          </a:prstGeom>
          <a:noFill/>
          <a:ln>
            <a:noFill/>
          </a:ln>
        </p:spPr>
        <p:txBody>
          <a:bodyPr spcFirstLastPara="1" wrap="square" lIns="0" tIns="0" rIns="0" bIns="0" anchor="b"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rgbClr val="FFFFFF"/>
              </a:buClr>
              <a:buSzPts val="6000"/>
            </a:pPr>
            <a:r>
              <a:rPr lang="en-US" sz="6000" b="1" dirty="0">
                <a:solidFill>
                  <a:srgbClr val="FFFFFF"/>
                </a:solidFill>
                <a:latin typeface="Open Sans"/>
                <a:ea typeface="Open Sans"/>
                <a:cs typeface="Open Sans"/>
                <a:sym typeface="Open Sans"/>
              </a:rPr>
              <a:t>ENTITY RELATIONSHIP DIAGRAM (ERD)</a:t>
            </a:r>
          </a:p>
        </p:txBody>
      </p:sp>
    </p:spTree>
    <p:extLst>
      <p:ext uri="{BB962C8B-B14F-4D97-AF65-F5344CB8AC3E}">
        <p14:creationId xmlns:p14="http://schemas.microsoft.com/office/powerpoint/2010/main" val="375960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radientUnivers">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TotalTime>
  <Words>1005</Words>
  <Application>Microsoft Office PowerPoint</Application>
  <PresentationFormat>Widescreen</PresentationFormat>
  <Paragraphs>113</Paragraphs>
  <Slides>14</Slides>
  <Notes>13</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GradientUnivers</vt:lpstr>
      <vt:lpstr>GradientUnivers</vt:lpstr>
      <vt:lpstr>GradientUnivers</vt:lpstr>
      <vt:lpstr>GradientUnivers</vt:lpstr>
      <vt:lpstr>GradientUnivers</vt:lpstr>
      <vt:lpstr>CAPSTONE PROJECT: CAR INSURANCE LOAN DATA</vt:lpstr>
      <vt:lpstr>INTRODUCTION</vt:lpstr>
      <vt:lpstr>QUESTIONS AND HYPOTHESES</vt:lpstr>
      <vt:lpstr>DATA ANALYSIS &amp; PREDICTIVE MODELLING PROCESS</vt:lpstr>
      <vt:lpstr>PROCESSING THE DATA</vt:lpstr>
      <vt:lpstr>DATASET OVERVIEW</vt:lpstr>
      <vt:lpstr>DATABASE STORAGE</vt:lpstr>
      <vt:lpstr>PROCESSING THE DATA FOR STORAGE</vt:lpstr>
      <vt:lpstr>PowerPoint Presentation</vt:lpstr>
      <vt:lpstr>INSIGHTS &amp; VISUALIZATION   </vt:lpstr>
      <vt:lpstr>MACHINE LEARNING</vt:lpstr>
      <vt:lpstr>DISCUSSION OF TECHNOLOGIES IN DATA ENGINEERING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 INSURANCE LOAN DATA</dc:title>
  <dc:creator>Newton, Ross</dc:creator>
  <cp:lastModifiedBy>Abey Antony</cp:lastModifiedBy>
  <cp:revision>96</cp:revision>
  <dcterms:created xsi:type="dcterms:W3CDTF">2023-11-02T15:26:49Z</dcterms:created>
  <dcterms:modified xsi:type="dcterms:W3CDTF">2023-12-07T16:43:28Z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Notes">
    <vt:i4>4</vt:i4>
  </property>
  <property fmtid="{D5CDD505-2E9C-101B-9397-08002B2CF9AE}" pid="5" name="PresentationFormat">
    <vt:lpwstr>Widescreen</vt:lpwstr>
  </property>
  <property fmtid="{D5CDD505-2E9C-101B-9397-08002B2CF9AE}" pid="6" name="Slides">
    <vt:i4>16</vt:i4>
  </property>
</Properties>
</file>