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1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74" r:id="rId10"/>
    <p:sldId id="271" r:id="rId11"/>
    <p:sldId id="263" r:id="rId12"/>
    <p:sldId id="265" r:id="rId13"/>
    <p:sldId id="264" r:id="rId14"/>
    <p:sldId id="266" r:id="rId15"/>
    <p:sldId id="267" r:id="rId16"/>
    <p:sldId id="273" r:id="rId17"/>
    <p:sldId id="268" r:id="rId18"/>
    <p:sldId id="272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59"/>
    <p:restoredTop sz="94712"/>
  </p:normalViewPr>
  <p:slideViewPr>
    <p:cSldViewPr snapToGrid="0" snapToObjects="1">
      <p:cViewPr varScale="1">
        <p:scale>
          <a:sx n="98" d="100"/>
          <a:sy n="98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56ED9-F5AB-DD4D-A62E-55E00D9B5117}" type="datetimeFigureOut">
              <a:rPr lang="en-US" smtClean="0"/>
              <a:t>7/16/15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10BEF-4CE9-6A4C-A491-75F4C10D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0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of an easy bug</a:t>
            </a:r>
            <a:r>
              <a:rPr lang="en-US" baseline="0" dirty="0" smtClean="0"/>
              <a:t> to find with </a:t>
            </a:r>
            <a:r>
              <a:rPr lang="en-US" baseline="0" dirty="0" err="1" smtClean="0"/>
              <a:t>FindBugs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Infinite recursion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S.toLower</a:t>
            </a:r>
            <a:r>
              <a:rPr lang="en-US" baseline="0" dirty="0" smtClean="0"/>
              <a:t>() where s is a to string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10BEF-4CE9-6A4C-A491-75F4C10D60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10BEF-4CE9-6A4C-A491-75F4C10D60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69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10BEF-4CE9-6A4C-A491-75F4C10D60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5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56A5D27-D294-F149-B8B7-612BFCF4564A}" type="datetime1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24C641E-459D-4E41-BF05-7BD1DD7A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0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0ECC-4857-1D48-B366-3C2C6D848DE5}" type="datetime1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641E-459D-4E41-BF05-7BD1DD7A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2240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C770ECC-4857-1D48-B366-3C2C6D848DE5}" type="datetime1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24C641E-459D-4E41-BF05-7BD1DD7A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6444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C770ECC-4857-1D48-B366-3C2C6D848DE5}" type="datetime1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24C641E-459D-4E41-BF05-7BD1DD7A8A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225576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C770ECC-4857-1D48-B366-3C2C6D848DE5}" type="datetime1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24C641E-459D-4E41-BF05-7BD1DD7A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1461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0ECC-4857-1D48-B366-3C2C6D848DE5}" type="datetime1">
              <a:rPr lang="en-US" smtClean="0"/>
              <a:t>7/16/15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641E-459D-4E41-BF05-7BD1DD7A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5453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0ECC-4857-1D48-B366-3C2C6D848DE5}" type="datetime1">
              <a:rPr lang="en-US" smtClean="0"/>
              <a:t>7/16/15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641E-459D-4E41-BF05-7BD1DD7A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860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7B52-B56F-974D-95C3-ECDDC21937DA}" type="datetime1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641E-459D-4E41-BF05-7BD1DD7A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36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63D3143-0C79-1246-A644-D6E87E3B61E9}" type="datetime1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24C641E-459D-4E41-BF05-7BD1DD7A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0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6818-F071-EA4D-8F5B-66DB142AE36D}" type="datetime1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641E-459D-4E41-BF05-7BD1DD7A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CD2A122-F4E0-0F46-BF3D-261AAC888208}" type="datetime1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24C641E-459D-4E41-BF05-7BD1DD7A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9EF7-A5F7-5640-A383-1F5B3AB1D423}" type="datetime1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641E-459D-4E41-BF05-7BD1DD7A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9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B130-C5F7-DB48-8657-4094177E6ECA}" type="datetime1">
              <a:rPr lang="en-US" smtClean="0"/>
              <a:t>7/16/15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641E-459D-4E41-BF05-7BD1DD7A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6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3E20-8492-DD4B-8C60-13944C64D04C}" type="datetime1">
              <a:rPr lang="en-US" smtClean="0"/>
              <a:t>7/16/15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641E-459D-4E41-BF05-7BD1DD7A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3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828F-4371-784D-B73D-3E46357B5B61}" type="datetime1">
              <a:rPr lang="en-US" smtClean="0"/>
              <a:t>7/16/15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641E-459D-4E41-BF05-7BD1DD7A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3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055D-8432-304D-9731-8180F1495BA1}" type="datetime1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641E-459D-4E41-BF05-7BD1DD7A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3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E189-BB26-504C-AE0B-47F4CFBFCF94}" type="datetime1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641E-459D-4E41-BF05-7BD1DD7A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1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70ECC-4857-1D48-B366-3C2C6D848DE5}" type="datetime1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C641E-459D-4E41-BF05-7BD1DD7A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Applying Static Analysis Techniques to Aid Clafer Modelers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Jordan A. Ross</a:t>
            </a:r>
          </a:p>
          <a:p>
            <a:r>
              <a:rPr lang="en-US" dirty="0" smtClean="0"/>
              <a:t>July 16</a:t>
            </a:r>
            <a:r>
              <a:rPr lang="en-US" baseline="30000" dirty="0" smtClean="0"/>
              <a:t>th</a:t>
            </a:r>
            <a:r>
              <a:rPr lang="en-US" dirty="0" smtClean="0"/>
              <a:t>,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641E-459D-4E41-BF05-7BD1DD7A8A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Static Analysis Would Work in Clafer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Clafer models are made up of two main entities:</a:t>
            </a:r>
          </a:p>
          <a:p>
            <a:pPr lvl="1"/>
            <a:r>
              <a:rPr lang="en-US" i="1" dirty="0" err="1" smtClean="0"/>
              <a:t>Clafers</a:t>
            </a:r>
            <a:endParaRPr lang="en-US" i="1" dirty="0" smtClean="0"/>
          </a:p>
          <a:p>
            <a:pPr lvl="2"/>
            <a:r>
              <a:rPr lang="en-US" dirty="0" smtClean="0"/>
              <a:t>Abstract – A </a:t>
            </a:r>
            <a:r>
              <a:rPr lang="en-US" i="1" dirty="0" smtClean="0"/>
              <a:t>type</a:t>
            </a:r>
            <a:r>
              <a:rPr lang="en-US" dirty="0" smtClean="0"/>
              <a:t> for a Clafer</a:t>
            </a:r>
          </a:p>
          <a:p>
            <a:pPr lvl="2"/>
            <a:r>
              <a:rPr lang="en-US" dirty="0" smtClean="0"/>
              <a:t>Concrete – A Clafer that will produce a concrete instance</a:t>
            </a:r>
          </a:p>
          <a:p>
            <a:pPr lvl="1"/>
            <a:r>
              <a:rPr lang="en-US" i="1" dirty="0" smtClean="0"/>
              <a:t>Constraints</a:t>
            </a:r>
            <a:endParaRPr lang="en-US" dirty="0" smtClean="0"/>
          </a:p>
          <a:p>
            <a:pPr lvl="2"/>
            <a:r>
              <a:rPr lang="en-US" dirty="0" smtClean="0"/>
              <a:t>These are given in square brackets</a:t>
            </a:r>
          </a:p>
          <a:p>
            <a:r>
              <a:rPr lang="en-US" dirty="0" smtClean="0"/>
              <a:t>Use explicit specifications to </a:t>
            </a:r>
            <a:r>
              <a:rPr lang="en-US" i="1" dirty="0" smtClean="0"/>
              <a:t>detect</a:t>
            </a:r>
            <a:r>
              <a:rPr lang="en-US" dirty="0" smtClean="0"/>
              <a:t> possible errors in the model.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641E-459D-4E41-BF05-7BD1DD7A8A9D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893479" y="1825625"/>
            <a:ext cx="2460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abstract </a:t>
            </a:r>
            <a:r>
              <a:rPr lang="en-US" dirty="0" smtClean="0"/>
              <a:t>Wheel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dirty="0" smtClean="0"/>
              <a:t>radius -&gt; integer</a:t>
            </a:r>
          </a:p>
          <a:p>
            <a:endParaRPr lang="en-US" b="1" dirty="0"/>
          </a:p>
          <a:p>
            <a:r>
              <a:rPr lang="en-US" dirty="0" err="1" smtClean="0"/>
              <a:t>frontWheel</a:t>
            </a:r>
            <a:r>
              <a:rPr lang="en-US" dirty="0" smtClean="0"/>
              <a:t> : Wheel</a:t>
            </a:r>
          </a:p>
          <a:p>
            <a:r>
              <a:rPr lang="en-US" dirty="0"/>
              <a:t> </a:t>
            </a:r>
            <a:r>
              <a:rPr lang="en-US" dirty="0" smtClean="0"/>
              <a:t>   [radius = 10]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0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541" y="1690688"/>
            <a:ext cx="7301259" cy="1941859"/>
          </a:xfrm>
        </p:spPr>
        <p:txBody>
          <a:bodyPr>
            <a:normAutofit/>
          </a:bodyPr>
          <a:lstStyle/>
          <a:p>
            <a:r>
              <a:rPr lang="en-US" dirty="0" smtClean="0"/>
              <a:t>Use statistical analysis to determine when a user may have forgotten a constraint.</a:t>
            </a:r>
          </a:p>
          <a:p>
            <a:r>
              <a:rPr lang="en-US" dirty="0" smtClean="0"/>
              <a:t>Traverse the AST to find the inheritance hierarchy.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641E-459D-4E41-BF05-7BD1DD7A8A9D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3214341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abstract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Node</a:t>
            </a:r>
          </a:p>
          <a:p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abstract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Edge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location -&gt; Node 2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length -&gt; 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integer</a:t>
            </a:r>
          </a:p>
          <a:p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abstract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SpecialEdge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: Edge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area -&gt; 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integer</a:t>
            </a:r>
          </a:p>
          <a:p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node1 : Node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node2 : Node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node3 : Node</a:t>
            </a:r>
          </a:p>
          <a:p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se1 :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SpecialEdge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[location = (l2, l3)]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[length = 1]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[area = 2]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se2 :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SpecialEdge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[location = (l1, l2)]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[length = 1]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[area = 3]</a:t>
            </a:r>
          </a:p>
        </p:txBody>
      </p:sp>
    </p:spTree>
    <p:extLst>
      <p:ext uri="{BB962C8B-B14F-4D97-AF65-F5344CB8AC3E}">
        <p14:creationId xmlns:p14="http://schemas.microsoft.com/office/powerpoint/2010/main" val="51393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241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276011"/>
            <a:ext cx="10515601" cy="1900952"/>
          </a:xfrm>
        </p:spPr>
        <p:txBody>
          <a:bodyPr/>
          <a:lstStyle/>
          <a:p>
            <a:r>
              <a:rPr lang="en-US" dirty="0" smtClean="0"/>
              <a:t>No statistical analysis since 99% of the time this is an error.</a:t>
            </a:r>
          </a:p>
          <a:p>
            <a:r>
              <a:rPr lang="en-US" dirty="0" smtClean="0"/>
              <a:t>Traverse each constraint expression to determine if this pattern is ever found.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641E-459D-4E41-BF05-7BD1DD7A8A9D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199" y="1690687"/>
            <a:ext cx="860043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abstract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Component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deployedTo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-&gt; Device</a:t>
            </a:r>
          </a:p>
          <a:p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abstract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Device</a:t>
            </a:r>
          </a:p>
          <a:p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abstract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Connector</a:t>
            </a:r>
          </a:p>
          <a:p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abstract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Command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sender -&gt; Component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receiver -&gt; Component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medium -&gt; Connector ?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[(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sender.deployedTo.ref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receiver.deployedTo.ref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 &lt;=&gt; no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this.medium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 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198" y="1690686"/>
            <a:ext cx="792717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abstract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Component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deployedTo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-&gt; Device</a:t>
            </a:r>
          </a:p>
          <a:p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abstract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Device</a:t>
            </a:r>
          </a:p>
          <a:p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abstract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Connector</a:t>
            </a:r>
          </a:p>
          <a:p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abstract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Command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sender -&gt; Component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receiver -&gt; Component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medium -&gt; Connector ?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[(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sender.deployedTo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receiver.deployedTo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 &lt;=&gt; no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this.medium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 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25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going to include in presentation for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641E-459D-4E41-BF05-7BD1DD7A8A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50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going to include in presentation for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641E-459D-4E41-BF05-7BD1DD7A8A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55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Clafer compiler is written in Haskell but generates an IR for a Java/</a:t>
            </a:r>
            <a:r>
              <a:rPr lang="en-US" dirty="0" err="1" smtClean="0"/>
              <a:t>Javascript</a:t>
            </a:r>
            <a:r>
              <a:rPr lang="en-US" dirty="0" smtClean="0"/>
              <a:t> backend.</a:t>
            </a:r>
          </a:p>
          <a:p>
            <a:r>
              <a:rPr lang="en-US" dirty="0" smtClean="0"/>
              <a:t>Existing Java library for parsing the AST generated by the backend.</a:t>
            </a:r>
          </a:p>
          <a:p>
            <a:r>
              <a:rPr lang="en-US" dirty="0" smtClean="0"/>
              <a:t>This tool implementation was done in Java.</a:t>
            </a:r>
          </a:p>
          <a:p>
            <a:r>
              <a:rPr lang="en-US" dirty="0" smtClean="0"/>
              <a:t>The AST was only traversed for pattern 1.</a:t>
            </a:r>
          </a:p>
          <a:p>
            <a:r>
              <a:rPr lang="en-US" dirty="0" smtClean="0"/>
              <a:t>The other patterns collected all constraints in the model and traversed the expressions using the visitor design pattern.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641E-459D-4E41-BF05-7BD1DD7A8A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Executed tool on 11 different size Clafer models.</a:t>
            </a:r>
          </a:p>
          <a:p>
            <a:pPr lvl="1"/>
            <a:r>
              <a:rPr lang="en-US" dirty="0" smtClean="0"/>
              <a:t>Models written by two different intermediate/advanced users.</a:t>
            </a:r>
          </a:p>
          <a:p>
            <a:r>
              <a:rPr lang="en-US" dirty="0" smtClean="0"/>
              <a:t>Classified warnings as false positives or not</a:t>
            </a:r>
          </a:p>
          <a:p>
            <a:pPr lvl="1"/>
            <a:r>
              <a:rPr lang="en-US" dirty="0" smtClean="0"/>
              <a:t>False positives were either </a:t>
            </a:r>
            <a:r>
              <a:rPr lang="en-US" b="1" i="1" dirty="0" smtClean="0"/>
              <a:t>true</a:t>
            </a:r>
            <a:r>
              <a:rPr lang="en-US" dirty="0" smtClean="0"/>
              <a:t> or implementation errors.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641E-459D-4E41-BF05-7BD1DD7A8A9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750846"/>
              </p:ext>
            </p:extLst>
          </p:nvPr>
        </p:nvGraphicFramePr>
        <p:xfrm>
          <a:off x="838200" y="1690691"/>
          <a:ext cx="10515600" cy="4583105"/>
        </p:xfrm>
        <a:graphic>
          <a:graphicData uri="http://schemas.openxmlformats.org/drawingml/2006/table">
            <a:tbl>
              <a:tblPr firstRow="1"/>
              <a:tblGrid>
                <a:gridCol w="3576102"/>
                <a:gridCol w="1156583"/>
                <a:gridCol w="1156583"/>
                <a:gridCol w="1156583"/>
                <a:gridCol w="1156583"/>
                <a:gridCol w="1156583"/>
                <a:gridCol w="1156583"/>
              </a:tblGrid>
              <a:tr h="34918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Model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Size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# Warning's Generated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0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Clafers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Constraints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Pattern 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Pattern 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Pattern 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Pattern 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Power Window Thesis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Software Architecture - 1st draft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Software Architecture - 2nd draft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Data Center Resource Allocation - ISAP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Data Center Resource Allocation - SSAP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Data Center Resource Allocation - TSAP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Data Center Resource Allocation - WSAP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Power Window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Power Window Old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Wire Routing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Zeller Paper Model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641E-459D-4E41-BF05-7BD1DD7A8A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3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413784"/>
              </p:ext>
            </p:extLst>
          </p:nvPr>
        </p:nvGraphicFramePr>
        <p:xfrm>
          <a:off x="175362" y="1954645"/>
          <a:ext cx="11862151" cy="3569332"/>
        </p:xfrm>
        <a:graphic>
          <a:graphicData uri="http://schemas.openxmlformats.org/drawingml/2006/table">
            <a:tbl>
              <a:tblPr/>
              <a:tblGrid>
                <a:gridCol w="3031301"/>
                <a:gridCol w="739036"/>
                <a:gridCol w="781302"/>
                <a:gridCol w="866505"/>
                <a:gridCol w="866505"/>
                <a:gridCol w="866505"/>
                <a:gridCol w="866505"/>
                <a:gridCol w="866505"/>
                <a:gridCol w="836036"/>
                <a:gridCol w="1275446"/>
                <a:gridCol w="866505"/>
              </a:tblGrid>
              <a:tr h="471977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Model</a:t>
                      </a:r>
                    </a:p>
                  </a:txBody>
                  <a:tcPr marL="11842" marR="11842" marT="11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# Warning's Generated</a:t>
                      </a:r>
                    </a:p>
                  </a:txBody>
                  <a:tcPr marL="11842" marR="11842" marT="11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# False Positives</a:t>
                      </a:r>
                    </a:p>
                  </a:txBody>
                  <a:tcPr marL="11842" marR="11842" marT="11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Classification of False Positives</a:t>
                      </a:r>
                    </a:p>
                  </a:txBody>
                  <a:tcPr marL="11842" marR="11842" marT="11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6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Pattern 1</a:t>
                      </a:r>
                    </a:p>
                  </a:txBody>
                  <a:tcPr marL="11842" marR="11842" marT="11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Pattern 2</a:t>
                      </a:r>
                    </a:p>
                  </a:txBody>
                  <a:tcPr marL="11842" marR="11842" marT="11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Pattern 3</a:t>
                      </a:r>
                    </a:p>
                  </a:txBody>
                  <a:tcPr marL="11842" marR="11842" marT="11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Pattern 4</a:t>
                      </a:r>
                    </a:p>
                  </a:txBody>
                  <a:tcPr marL="11842" marR="11842" marT="11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Pattern 1</a:t>
                      </a:r>
                    </a:p>
                  </a:txBody>
                  <a:tcPr marL="11842" marR="11842" marT="11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Pattern 2</a:t>
                      </a:r>
                    </a:p>
                  </a:txBody>
                  <a:tcPr marL="11842" marR="11842" marT="11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Pattern 3</a:t>
                      </a:r>
                    </a:p>
                  </a:txBody>
                  <a:tcPr marL="11842" marR="11842" marT="11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Pattern 4</a:t>
                      </a:r>
                    </a:p>
                  </a:txBody>
                  <a:tcPr marL="11842" marR="11842" marT="11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Incorrect Implementation</a:t>
                      </a:r>
                    </a:p>
                  </a:txBody>
                  <a:tcPr marL="11842" marR="11842" marT="11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True false positive</a:t>
                      </a:r>
                    </a:p>
                  </a:txBody>
                  <a:tcPr marL="11842" marR="11842" marT="11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Power Window Thesis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Software Architecture - 1st draft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Software Architecture - 2nd draft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Data Center Resource Allocation - ISAP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Data Center Resource Allocation - SSAP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Data Center Resource Allocation - TSAP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Data Center Resource Allocation - WSAP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Power Window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Power Window Old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Wire Routing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Zeller Paper Model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842" marR="11842" marT="11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641E-459D-4E41-BF05-7BD1DD7A8A9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4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&amp;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four patterns have been implemented.</a:t>
            </a:r>
          </a:p>
          <a:p>
            <a:r>
              <a:rPr lang="en-US" dirty="0" smtClean="0"/>
              <a:t>The missing constraint pattern generates the most warnings and not an unreasonable number of false positives.</a:t>
            </a:r>
          </a:p>
          <a:p>
            <a:pPr lvl="1"/>
            <a:r>
              <a:rPr lang="en-US" dirty="0" smtClean="0"/>
              <a:t>As Clafer models become larger a more sophisticated statistical analysis approach will need to be put in place.</a:t>
            </a:r>
          </a:p>
          <a:p>
            <a:r>
              <a:rPr lang="en-US" dirty="0" smtClean="0"/>
              <a:t>Patterns 3 &amp; 4 don’t have any warnings given the small selection of models that is available.</a:t>
            </a:r>
          </a:p>
          <a:p>
            <a:pPr lvl="1"/>
            <a:r>
              <a:rPr lang="en-US" dirty="0" smtClean="0"/>
              <a:t>More helpful in debugging of models and early stages of creating the model</a:t>
            </a:r>
          </a:p>
          <a:p>
            <a:r>
              <a:rPr lang="en-US" dirty="0" smtClean="0"/>
              <a:t>A bigger sample set and controlled study would need to be done to see if this analysis will benefit modelers.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641E-459D-4E41-BF05-7BD1DD7A8A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Static analysis techniques used in </a:t>
            </a:r>
            <a:r>
              <a:rPr lang="en-US" dirty="0" err="1" smtClean="0"/>
              <a:t>Coverity</a:t>
            </a:r>
            <a:r>
              <a:rPr lang="en-US" dirty="0" smtClean="0"/>
              <a:t> and </a:t>
            </a:r>
            <a:r>
              <a:rPr lang="en-US" dirty="0" err="1" smtClean="0"/>
              <a:t>FindBugs</a:t>
            </a:r>
            <a:endParaRPr lang="en-US" dirty="0" smtClean="0"/>
          </a:p>
          <a:p>
            <a:r>
              <a:rPr lang="en-US" dirty="0" smtClean="0"/>
              <a:t>Using Static Analysis for Clafer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Preliminary Results</a:t>
            </a:r>
          </a:p>
          <a:p>
            <a:r>
              <a:rPr lang="en-US" dirty="0" smtClean="0"/>
              <a:t>Preliminary 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641E-459D-4E41-BF05-7BD1DD7A8A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2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Modeling in Clafer is not always intuitive to users.</a:t>
            </a:r>
          </a:p>
          <a:p>
            <a:r>
              <a:rPr lang="en-US" dirty="0" smtClean="0"/>
              <a:t>Users can find themselves unaware that what they modeled is not what they intended.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Large number of instances generated makes it hard to “debug” or verify that the model is correct</a:t>
            </a:r>
            <a:r>
              <a:rPr lang="en-US" sz="2800" dirty="0" smtClean="0"/>
              <a:t>.</a:t>
            </a:r>
            <a:endParaRPr lang="en-US" dirty="0" smtClean="0"/>
          </a:p>
          <a:p>
            <a:r>
              <a:rPr lang="en-US" dirty="0" smtClean="0"/>
              <a:t>Consequences of incorrect models:</a:t>
            </a:r>
          </a:p>
          <a:p>
            <a:pPr lvl="1"/>
            <a:r>
              <a:rPr lang="en-US" dirty="0" smtClean="0"/>
              <a:t>Incorrect optimization =&gt; sub optimal implementation</a:t>
            </a:r>
          </a:p>
          <a:p>
            <a:pPr lvl="1"/>
            <a:r>
              <a:rPr lang="en-US" dirty="0" smtClean="0"/>
              <a:t>Degraded performance =&gt; search space might be larger than expected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641E-459D-4E41-BF05-7BD1DD7A8A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4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726" y="244444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How to Help Users Write Correct Models?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641E-459D-4E41-BF05-7BD1DD7A8A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8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Coverity</a:t>
            </a:r>
            <a:r>
              <a:rPr lang="en-US" dirty="0" smtClean="0"/>
              <a:t> and </a:t>
            </a:r>
            <a:r>
              <a:rPr lang="en-US" dirty="0" err="1" smtClean="0"/>
              <a:t>FindBugs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7701"/>
          </a:xfrm>
        </p:spPr>
        <p:txBody>
          <a:bodyPr>
            <a:normAutofit/>
          </a:bodyPr>
          <a:lstStyle/>
          <a:p>
            <a:r>
              <a:rPr lang="en-US" dirty="0" err="1" smtClean="0"/>
              <a:t>Coverity</a:t>
            </a:r>
            <a:endParaRPr lang="en-US" dirty="0" smtClean="0"/>
          </a:p>
          <a:p>
            <a:pPr lvl="1"/>
            <a:r>
              <a:rPr lang="en-US" dirty="0" smtClean="0"/>
              <a:t>A very successful tool in industry that aids developers in finding bugs in code statically.</a:t>
            </a:r>
          </a:p>
          <a:p>
            <a:pPr lvl="1"/>
            <a:r>
              <a:rPr lang="en-US" dirty="0" smtClean="0"/>
              <a:t>Infers specifications (what the developer intended to do) for determining what is a bug.</a:t>
            </a:r>
          </a:p>
          <a:p>
            <a:pPr lvl="1"/>
            <a:r>
              <a:rPr lang="en-US" dirty="0" smtClean="0"/>
              <a:t>Specifications can also be given explicitly.</a:t>
            </a:r>
          </a:p>
          <a:p>
            <a:r>
              <a:rPr lang="en-US" dirty="0" err="1" smtClean="0"/>
              <a:t>FindBugs</a:t>
            </a:r>
            <a:endParaRPr lang="en-US" dirty="0" smtClean="0"/>
          </a:p>
          <a:p>
            <a:pPr lvl="1"/>
            <a:r>
              <a:rPr lang="en-US" dirty="0" smtClean="0"/>
              <a:t>The original goal of </a:t>
            </a:r>
            <a:r>
              <a:rPr lang="en-US" dirty="0" err="1" smtClean="0"/>
              <a:t>FindBugs</a:t>
            </a:r>
            <a:r>
              <a:rPr lang="en-US" dirty="0" smtClean="0"/>
              <a:t> was to see if </a:t>
            </a:r>
            <a:r>
              <a:rPr lang="en-US" b="1" dirty="0" smtClean="0"/>
              <a:t>simple</a:t>
            </a:r>
            <a:r>
              <a:rPr lang="en-US" dirty="0" smtClean="0"/>
              <a:t> static analysis could find real bugs in large well developed projects.</a:t>
            </a:r>
          </a:p>
          <a:p>
            <a:pPr lvl="1"/>
            <a:r>
              <a:rPr lang="en-US" dirty="0" smtClean="0"/>
              <a:t>Specifications are not inferred but rather stated </a:t>
            </a:r>
            <a:r>
              <a:rPr lang="en-US" dirty="0" err="1" smtClean="0"/>
              <a:t>explicity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Both tools use </a:t>
            </a:r>
            <a:r>
              <a:rPr lang="en-US" u="sng" dirty="0" smtClean="0"/>
              <a:t>statistical analysis</a:t>
            </a:r>
            <a:r>
              <a:rPr lang="en-US" dirty="0" smtClean="0"/>
              <a:t> to reduce the number of false positives.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641E-459D-4E41-BF05-7BD1DD7A8A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1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in </a:t>
            </a:r>
            <a:r>
              <a:rPr lang="en-US" dirty="0" err="1" smtClean="0"/>
              <a:t>Coverity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Searches for </a:t>
            </a:r>
            <a:r>
              <a:rPr lang="en-US" dirty="0"/>
              <a:t>r</a:t>
            </a:r>
            <a:r>
              <a:rPr lang="en-US" dirty="0" smtClean="0"/>
              <a:t>elated code</a:t>
            </a:r>
          </a:p>
          <a:p>
            <a:r>
              <a:rPr lang="en-US" dirty="0" smtClean="0"/>
              <a:t>Determines specifications using MUST and MAY beliefs</a:t>
            </a:r>
          </a:p>
          <a:p>
            <a:r>
              <a:rPr lang="en-US" dirty="0" smtClean="0"/>
              <a:t>Uses dataflow analysis in order to capture lock and unlock type sequences.</a:t>
            </a:r>
          </a:p>
          <a:p>
            <a:r>
              <a:rPr lang="en-US" dirty="0" smtClean="0"/>
              <a:t>Statistical analysis to filter out false positives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641E-459D-4E41-BF05-7BD1DD7A8A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in </a:t>
            </a:r>
            <a:r>
              <a:rPr lang="en-US" dirty="0" err="1" smtClean="0"/>
              <a:t>FindBugs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“Detectors” that find pattern matches to the input specification</a:t>
            </a:r>
          </a:p>
          <a:p>
            <a:r>
              <a:rPr lang="en-US" dirty="0" smtClean="0"/>
              <a:t>Dataflow analysis to find more complicated bugs like lock and unlock</a:t>
            </a:r>
          </a:p>
          <a:p>
            <a:r>
              <a:rPr lang="en-US" dirty="0" smtClean="0"/>
              <a:t>Statistical analysis to filter out false positives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641E-459D-4E41-BF05-7BD1DD7A8A9D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23405" y="3762103"/>
            <a:ext cx="3866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</a:t>
            </a:r>
            <a:r>
              <a:rPr lang="en-US" i="1" dirty="0" smtClean="0"/>
              <a:t>Example A:</a:t>
            </a:r>
            <a:endParaRPr lang="en-US" b="1" dirty="0" smtClean="0"/>
          </a:p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String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foundType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return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this.foundType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6995" y="3762103"/>
            <a:ext cx="292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i="1" dirty="0" smtClean="0"/>
              <a:t>Example B:</a:t>
            </a:r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s.toLowerCase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83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1574271"/>
            <a:ext cx="11038114" cy="1293028"/>
          </a:xfrm>
        </p:spPr>
        <p:txBody>
          <a:bodyPr/>
          <a:lstStyle/>
          <a:p>
            <a:pPr algn="ctr"/>
            <a:r>
              <a:rPr lang="en-US" dirty="0"/>
              <a:t>How to Help Users Write Correct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077" y="3491587"/>
            <a:ext cx="5236923" cy="12432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 smtClean="0"/>
              <a:t>Static Analysis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641E-459D-4E41-BF05-7BD1DD7A8A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2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Clafer Tool Chain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09" y="1410887"/>
            <a:ext cx="7112000" cy="5334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641E-459D-4E41-BF05-7BD1DD7A8A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0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234</TotalTime>
  <Words>1152</Words>
  <Application>Microsoft Macintosh PowerPoint</Application>
  <PresentationFormat>Widescreen</PresentationFormat>
  <Paragraphs>373</Paragraphs>
  <Slides>19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Century Gothic</vt:lpstr>
      <vt:lpstr>Consolas</vt:lpstr>
      <vt:lpstr>Arial</vt:lpstr>
      <vt:lpstr>Vapor Trail</vt:lpstr>
      <vt:lpstr>Applying Static Analysis Techniques to Aid Clafer Modelers</vt:lpstr>
      <vt:lpstr>Overview</vt:lpstr>
      <vt:lpstr>Motivation</vt:lpstr>
      <vt:lpstr>How to Help Users Write Correct Models?</vt:lpstr>
      <vt:lpstr>Coverity and FindBugs</vt:lpstr>
      <vt:lpstr>Static Analysis in Coverity</vt:lpstr>
      <vt:lpstr>Static Analysis in FindBugs</vt:lpstr>
      <vt:lpstr>How to Help Users Write Correct Models?</vt:lpstr>
      <vt:lpstr>Clafer Tool Chain</vt:lpstr>
      <vt:lpstr>How Static Analysis Would Work in Clafer</vt:lpstr>
      <vt:lpstr>Pattern 1</vt:lpstr>
      <vt:lpstr>Pattern 2</vt:lpstr>
      <vt:lpstr>Pattern 3</vt:lpstr>
      <vt:lpstr>Pattern 4</vt:lpstr>
      <vt:lpstr>Implementation</vt:lpstr>
      <vt:lpstr>Evaluation</vt:lpstr>
      <vt:lpstr>Preliminary Results</vt:lpstr>
      <vt:lpstr>Preliminary Results</vt:lpstr>
      <vt:lpstr>Status &amp; 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Static Analysis Techniques to Aid Clafer Modelers</dc:title>
  <dc:creator>Jordan Ross</dc:creator>
  <cp:lastModifiedBy>Jordan Ross</cp:lastModifiedBy>
  <cp:revision>33</cp:revision>
  <dcterms:created xsi:type="dcterms:W3CDTF">2015-07-14T10:44:14Z</dcterms:created>
  <dcterms:modified xsi:type="dcterms:W3CDTF">2015-07-16T12:03:10Z</dcterms:modified>
</cp:coreProperties>
</file>