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E04047-917A-416E-A9A5-1A0B9BAE7A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9189" autoAdjust="0"/>
  </p:normalViewPr>
  <p:slideViewPr>
    <p:cSldViewPr snapToGrid="0">
      <p:cViewPr varScale="1">
        <p:scale>
          <a:sx n="75" d="100"/>
          <a:sy n="75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9657E-AFEE-454A-8EE9-EA903E103DE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7C72F-1DD5-4A60-B5CC-EE588D1F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substance is the drug and the medium is the skin.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C72F-1DD5-4A60-B5CC-EE588D1FA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x is a vector of one </a:t>
            </a:r>
            <a:r>
              <a:rPr lang="en-US" dirty="0" err="1"/>
              <a:t>dimentsion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assume that C(</a:t>
            </a:r>
            <a:r>
              <a:rPr lang="en-US" dirty="0" err="1"/>
              <a:t>x,t</a:t>
            </a:r>
            <a:r>
              <a:rPr lang="en-US" dirty="0"/>
              <a:t>) = X(x)T(t) </a:t>
            </a:r>
          </a:p>
          <a:p>
            <a:r>
              <a:rPr lang="en-US" dirty="0"/>
              <a:t>Then we can use separation of variables to find a solution which fits our boundary </a:t>
            </a:r>
            <a:r>
              <a:rPr lang="en-US" dirty="0" err="1"/>
              <a:t>condtions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C72F-1DD5-4A60-B5CC-EE588D1FA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separation of variables we find a solution of the form above</a:t>
            </a:r>
          </a:p>
          <a:p>
            <a:r>
              <a:rPr lang="en-US" dirty="0"/>
              <a:t>Nice thing about the </a:t>
            </a:r>
            <a:r>
              <a:rPr lang="en-US" dirty="0" err="1"/>
              <a:t>dirac</a:t>
            </a:r>
            <a:r>
              <a:rPr lang="en-US" dirty="0"/>
              <a:t> delta is that it’s anti derivative is defined to be one.</a:t>
            </a:r>
          </a:p>
          <a:p>
            <a:r>
              <a:rPr lang="en-US" dirty="0"/>
              <a:t>Solution is a summation because of principle of superposition.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C72F-1DD5-4A60-B5CC-EE588D1FA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of diffusion equation at:</a:t>
            </a:r>
          </a:p>
          <a:p>
            <a:r>
              <a:rPr lang="en-US" dirty="0"/>
              <a:t>2, 20, 40, 60, 80, and 100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C72F-1DD5-4A60-B5CC-EE588D1FA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x is a vector of one </a:t>
            </a:r>
            <a:r>
              <a:rPr lang="en-US" dirty="0" err="1"/>
              <a:t>dimentsion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assume that C(</a:t>
            </a:r>
            <a:r>
              <a:rPr lang="en-US" dirty="0" err="1"/>
              <a:t>x,t</a:t>
            </a:r>
            <a:r>
              <a:rPr lang="en-US" dirty="0"/>
              <a:t>) = X(x)T(t) </a:t>
            </a:r>
          </a:p>
          <a:p>
            <a:r>
              <a:rPr lang="en-US" dirty="0"/>
              <a:t>Then we can use separation of variables to find a solution which fits our boundary </a:t>
            </a:r>
            <a:r>
              <a:rPr lang="en-US" dirty="0" err="1"/>
              <a:t>condtions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C72F-1DD5-4A60-B5CC-EE588D1FA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separation of variables we find a solution of the form above</a:t>
            </a:r>
          </a:p>
          <a:p>
            <a:r>
              <a:rPr lang="en-US" dirty="0"/>
              <a:t>Nice thing about the </a:t>
            </a:r>
            <a:r>
              <a:rPr lang="en-US" dirty="0" err="1"/>
              <a:t>dirac</a:t>
            </a:r>
            <a:r>
              <a:rPr lang="en-US" dirty="0"/>
              <a:t> delta is that it’s anti derivative is defined to be one.</a:t>
            </a:r>
          </a:p>
          <a:p>
            <a:r>
              <a:rPr lang="en-US" dirty="0"/>
              <a:t>Solution is a summation because of principle of superposition.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C72F-1DD5-4A60-B5CC-EE588D1FA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43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EF7718-86C2-4366-9DF8-30D0A157F1B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08CBBF-C13E-4CF6-8011-A5B4AEC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6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ratic.org/questions/in-the-skin-what-is-the-function-of-the-papillary-lay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A980-027D-4B08-98E4-3487BFB31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model of drug delivery through human skin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E60C-738B-43EC-B41B-A7650D83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Miller</a:t>
            </a:r>
          </a:p>
        </p:txBody>
      </p:sp>
    </p:spTree>
    <p:extLst>
      <p:ext uri="{BB962C8B-B14F-4D97-AF65-F5344CB8AC3E}">
        <p14:creationId xmlns:p14="http://schemas.microsoft.com/office/powerpoint/2010/main" val="177214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EC19-BAA7-4041-B2E7-8F2CA085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17F6-5EB8-4F43-9972-5874FD97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we </a:t>
            </a:r>
            <a:r>
              <a:rPr lang="en-US" dirty="0" err="1"/>
              <a:t>sovled</a:t>
            </a:r>
            <a:r>
              <a:rPr lang="en-US" dirty="0"/>
              <a:t> these equations via analytical which allowed us to model the it’s behavior exactly there exist other means for an approximation of a solution. (Several numerical approaches including </a:t>
            </a:r>
            <a:r>
              <a:rPr lang="en-US" dirty="0" err="1"/>
              <a:t>ftcs</a:t>
            </a:r>
            <a:r>
              <a:rPr lang="en-US" dirty="0"/>
              <a:t>, and </a:t>
            </a:r>
            <a:r>
              <a:rPr lang="en-US" dirty="0" err="1"/>
              <a:t>btcs</a:t>
            </a:r>
            <a:r>
              <a:rPr lang="en-US" dirty="0"/>
              <a:t>).</a:t>
            </a:r>
          </a:p>
          <a:p>
            <a:r>
              <a:rPr lang="en-US" dirty="0"/>
              <a:t>As we used the insight gained from the 1-D case to solve the 2-D case we could use the insights gained in solving the 2-D case to potentially solve the 3-D case.</a:t>
            </a:r>
          </a:p>
          <a:p>
            <a:r>
              <a:rPr lang="en-US" dirty="0"/>
              <a:t>Somewhat paradoxically the difficulty in solving the equations remains much the same except for the constant terms, who’s evaluation becomes significantly more difficult as the number of dimensions increases.</a:t>
            </a:r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5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EC6D-57AB-4129-BA5D-A6EF7244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1090-EA2A-4572-9535-A2D9487E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https://socratic.org/questions/</a:t>
            </a:r>
            <a:r>
              <a:rPr lang="en-US">
                <a:hlinkClick r:id="rId2"/>
              </a:rPr>
              <a:t>in-the-skin-what-is-the-function-of-the-papillary-layer</a:t>
            </a:r>
            <a:r>
              <a:rPr lang="en-US"/>
              <a:t> (4/26/2018)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27E79F-6F89-4A0F-B39B-E11EB5119B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3A87B-A886-43F4-8211-CE0F5C10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Intro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85D71-CA9D-407F-9441-D7E012FE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Our domain is from the surface of the dermis to the blood vein layer below</a:t>
            </a:r>
          </a:p>
          <a:p>
            <a:r>
              <a:rPr lang="en-US" sz="1600" dirty="0"/>
              <a:t>For our purposes we will assume that the concentration of the drug at the blood vein layer will be zero since the drug will be carried away by the bloodstream</a:t>
            </a:r>
          </a:p>
          <a:p>
            <a:r>
              <a:rPr lang="en-US" sz="1600" dirty="0"/>
              <a:t>The diffusion equation will model the concentration of a substance at a specific point in space at a specific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70119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1A63-A939-40E3-A215-758DFBA9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1D4-3B60-4E7D-96B9-B67754FF8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</a:rPr>
                            <m:t>𝜕</m:t>
                          </m:r>
                          <m:r>
                            <a:rPr lang="en-US" i="1">
                              <a:effectLst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effectLst/>
                            </a:rPr>
                            <m:t>𝜕</m:t>
                          </m:r>
                          <m:r>
                            <a:rPr lang="en-US" i="1">
                              <a:effectLst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effectLst/>
                        </a:rPr>
                        <m:t>=</m:t>
                      </m:r>
                      <m:r>
                        <a:rPr lang="en-US" i="1">
                          <a:effectLst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effectLst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effectLst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 is the concentration at time t and at the spatial location x, where x can be a vector of 1,2, or 3 spatial dimensions. D is the diffusion constant of a given substance through a given medium.</a:t>
                </a:r>
              </a:p>
              <a:p>
                <a:r>
                  <a:rPr lang="en-US" dirty="0"/>
                  <a:t>We will consider diffusion of a substance in both the 1-D and 2-D case.</a:t>
                </a:r>
              </a:p>
              <a:p>
                <a:r>
                  <a:rPr lang="en-US" dirty="0"/>
                  <a:t>First we solved the 1-D case and then using insight gained from the 1-D solution we will solve the 2-D case.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1D4-3B60-4E7D-96B9-B67754FF8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0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3C54-554C-44C8-ACB8-50592D20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diffusion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50699-8E9B-41C8-85CA-789ECB1772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3795" y="2987039"/>
                <a:ext cx="5060497" cy="2804159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BC: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>
                    <a:effectLst/>
                  </a:rPr>
                  <a:t>               at x = 0</a:t>
                </a:r>
              </a:p>
              <a:p>
                <a:pPr marL="36900" indent="0">
                  <a:buNone/>
                </a:pP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𝐶</m:t>
                    </m:r>
                    <m:d>
                      <m:dPr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</a:rPr>
                          <m:t>𝑥</m:t>
                        </m:r>
                        <m:r>
                          <a:rPr lang="en-US" i="1">
                            <a:effectLst/>
                          </a:rPr>
                          <m:t>,</m:t>
                        </m:r>
                        <m:r>
                          <a:rPr lang="en-US" i="1">
                            <a:effectLst/>
                          </a:rPr>
                          <m:t>𝑡</m:t>
                        </m:r>
                      </m:e>
                    </m:d>
                    <m:r>
                      <a:rPr lang="en-US" i="1">
                        <a:effectLst/>
                      </a:rPr>
                      <m:t>=0 </m:t>
                    </m:r>
                  </m:oMath>
                </a14:m>
                <a:r>
                  <a:rPr lang="en-US" dirty="0">
                    <a:effectLst/>
                  </a:rPr>
                  <a:t>       at x = L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50699-8E9B-41C8-85CA-789ECB177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3795" y="2987039"/>
                <a:ext cx="5060497" cy="280415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DB97C0-F6D8-4271-A5C5-394D9B52D0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2892" y="2987039"/>
                <a:ext cx="5064665" cy="2804161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IC: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constant which represents the initial dosage.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dirac</a:t>
                </a:r>
                <a:r>
                  <a:rPr lang="en-US" dirty="0"/>
                  <a:t>-delta and is used to model impulses in physical problems. (Similar to the heavy-side function)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DB97C0-F6D8-4271-A5C5-394D9B52D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2892" y="2987039"/>
                <a:ext cx="5064665" cy="280416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208A5-EA84-407B-9ACF-908CEA418944}"/>
                  </a:ext>
                </a:extLst>
              </p:cNvPr>
              <p:cNvSpPr txBox="1"/>
              <p:nvPr/>
            </p:nvSpPr>
            <p:spPr>
              <a:xfrm>
                <a:off x="913795" y="1580050"/>
                <a:ext cx="10353762" cy="12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𝐶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𝑡</m:t>
                          </m:r>
                        </m:den>
                      </m:f>
                      <m:r>
                        <a:rPr lang="en-US" i="1"/>
                        <m:t>=</m:t>
                      </m:r>
                      <m:r>
                        <a:rPr lang="en-US" i="1"/>
                        <m:t>𝐷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𝜕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𝐶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C(</a:t>
                </a:r>
                <a:r>
                  <a:rPr lang="en-US" dirty="0" err="1"/>
                  <a:t>x,t</a:t>
                </a:r>
                <a:r>
                  <a:rPr lang="en-US" dirty="0"/>
                  <a:t>) = X(x)T(t)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208A5-EA84-407B-9ACF-908CEA418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80050"/>
                <a:ext cx="10353762" cy="1209177"/>
              </a:xfrm>
              <a:prstGeom prst="rect">
                <a:avLst/>
              </a:prstGeom>
              <a:blipFill>
                <a:blip r:embed="rId5"/>
                <a:stretch>
                  <a:fillRect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8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547-C779-4E04-B2D6-0D82B3AE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Diffusion Model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72ABD-3795-4897-932B-DE4CC797B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effectLst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</a:rPr>
                            <m:t>𝑥</m:t>
                          </m:r>
                          <m:r>
                            <a:rPr lang="en-US" i="1">
                              <a:effectLst/>
                            </a:rPr>
                            <m:t>,</m:t>
                          </m:r>
                          <m:r>
                            <a:rPr lang="en-US" i="1">
                              <a:effectLst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</a:rPr>
                            <m:t>𝑛</m:t>
                          </m:r>
                          <m:r>
                            <a:rPr lang="en-US" i="1">
                              <a:effectLst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effectLst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effectLst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</a:rPr>
                                <m:t>D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effectLst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effectLst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effectLst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</a:rPr>
                            <m:t>(2</m:t>
                          </m:r>
                          <m:r>
                            <a:rPr lang="en-US" i="1">
                              <a:effectLst/>
                            </a:rPr>
                            <m:t>𝑛</m:t>
                          </m:r>
                          <m:r>
                            <a:rPr lang="en-US" i="1">
                              <a:effectLst/>
                            </a:rPr>
                            <m:t>+1)</m:t>
                          </m:r>
                          <m:r>
                            <a:rPr lang="en-US" i="1">
                              <a:effectLst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effectLst/>
                            </a:rPr>
                            <m:t>2</m:t>
                          </m:r>
                          <m:r>
                            <a:rPr lang="en-US" i="1">
                              <a:effectLst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72ABD-3795-4897-932B-DE4CC797B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A8382-D959-4B80-8B68-7B604A570506}"/>
              </a:ext>
            </a:extLst>
          </p:cNvPr>
          <p:cNvGrpSpPr/>
          <p:nvPr/>
        </p:nvGrpSpPr>
        <p:grpSpPr>
          <a:xfrm>
            <a:off x="0" y="-2"/>
            <a:ext cx="12192000" cy="3429002"/>
            <a:chOff x="0" y="-2"/>
            <a:chExt cx="9515475" cy="2378871"/>
          </a:xfrm>
        </p:grpSpPr>
        <p:pic>
          <p:nvPicPr>
            <p:cNvPr id="3" name="Picture 2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B4B210CA-D013-4C0F-869B-DD158F85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71825" cy="2378869"/>
            </a:xfrm>
            <a:prstGeom prst="rect">
              <a:avLst/>
            </a:prstGeom>
          </p:spPr>
        </p:pic>
        <p:pic>
          <p:nvPicPr>
            <p:cNvPr id="5" name="Picture 4" descr="A close up of a piece of paper&#10;&#10;Description generated with high confidence">
              <a:extLst>
                <a:ext uri="{FF2B5EF4-FFF2-40B4-BE49-F238E27FC236}">
                  <a16:creationId xmlns:a16="http://schemas.microsoft.com/office/drawing/2014/main" id="{0C589101-5053-470C-9E91-56934426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50" y="-2"/>
              <a:ext cx="3171825" cy="2378869"/>
            </a:xfrm>
            <a:prstGeom prst="rect">
              <a:avLst/>
            </a:prstGeom>
          </p:spPr>
        </p:pic>
        <p:pic>
          <p:nvPicPr>
            <p:cNvPr id="7" name="Picture 6" descr="A close up of a piece of paper&#10;&#10;Description generated with high confidence">
              <a:extLst>
                <a:ext uri="{FF2B5EF4-FFF2-40B4-BE49-F238E27FC236}">
                  <a16:creationId xmlns:a16="http://schemas.microsoft.com/office/drawing/2014/main" id="{6AC71090-DDCC-43C0-B6D8-18A76DDC5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-1"/>
              <a:ext cx="3171825" cy="2378869"/>
            </a:xfrm>
            <a:prstGeom prst="rect">
              <a:avLst/>
            </a:prstGeom>
          </p:spPr>
        </p:pic>
      </p:grpSp>
      <p:pic>
        <p:nvPicPr>
          <p:cNvPr id="11" name="Picture 10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16E5A24D-E119-474B-B5A7-7F12EAD81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7"/>
            <a:ext cx="4064000" cy="3429000"/>
          </a:xfrm>
          <a:prstGeom prst="rect">
            <a:avLst/>
          </a:prstGeom>
        </p:spPr>
      </p:pic>
      <p:pic>
        <p:nvPicPr>
          <p:cNvPr id="13" name="Picture 12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445A670-3A3A-4D2E-87F6-5AE5C8406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8993"/>
            <a:ext cx="4064000" cy="3429000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04C83C-575B-44DF-BFB6-98732DDEE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3428988"/>
            <a:ext cx="406401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91FD-ABAE-4EB1-AD29-AC9A20DE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Surface Plot</a:t>
            </a:r>
            <a:endParaRPr lang="en-US" dirty="0"/>
          </a:p>
        </p:txBody>
      </p:sp>
      <p:pic>
        <p:nvPicPr>
          <p:cNvPr id="7" name="Content Placeholder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045189E-959C-4D8C-93EC-2AD5AECA8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31" y="1580050"/>
            <a:ext cx="7965289" cy="4816134"/>
          </a:xfrm>
        </p:spPr>
      </p:pic>
    </p:spTree>
    <p:extLst>
      <p:ext uri="{BB962C8B-B14F-4D97-AF65-F5344CB8AC3E}">
        <p14:creationId xmlns:p14="http://schemas.microsoft.com/office/powerpoint/2010/main" val="77655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3C54-554C-44C8-ACB8-50592D20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diffusion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50699-8E9B-41C8-85CA-789ECB1772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3795" y="2987039"/>
                <a:ext cx="5060497" cy="2804159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BC: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</a:rPr>
                          <m:t>𝜕</m:t>
                        </m:r>
                        <m:r>
                          <a:rPr lang="en-US" i="1">
                            <a:effectLst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effectLst/>
                          </a:rPr>
                          <m:t>𝜕</m:t>
                        </m:r>
                        <m:r>
                          <a:rPr lang="en-US" i="1">
                            <a:effectLst/>
                          </a:rPr>
                          <m:t>𝑥</m:t>
                        </m:r>
                      </m:den>
                    </m:f>
                    <m:r>
                      <a:rPr lang="en-US" i="1">
                        <a:effectLst/>
                      </a:rPr>
                      <m:t>=0</m:t>
                    </m:r>
                  </m:oMath>
                </a14:m>
                <a:r>
                  <a:rPr lang="en-US" dirty="0">
                    <a:effectLst/>
                  </a:rPr>
                  <a:t> 			at x = 0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ffectLst/>
                  </a:rPr>
                  <a:t> 			at x = L</a:t>
                </a:r>
                <a:endParaRPr lang="en-US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</a:rPr>
                          <m:t>𝑥</m:t>
                        </m:r>
                        <m:r>
                          <a:rPr lang="en-US" i="1">
                            <a:effectLst/>
                          </a:rPr>
                          <m:t>,</m:t>
                        </m:r>
                        <m:r>
                          <a:rPr lang="en-US" i="1">
                            <a:effectLst/>
                          </a:rPr>
                          <m:t>𝑦</m:t>
                        </m:r>
                        <m:r>
                          <a:rPr lang="en-US" i="1">
                            <a:effectLst/>
                          </a:rPr>
                          <m:t>,</m:t>
                        </m:r>
                        <m:r>
                          <a:rPr lang="en-US" i="1">
                            <a:effectLst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effectLst/>
                      </a:rPr>
                      <m:t>=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effectLst/>
                  </a:rPr>
                  <a:t>	at y = 0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</a:rPr>
                          <m:t>𝑥</m:t>
                        </m:r>
                        <m:r>
                          <a:rPr lang="en-US" i="1">
                            <a:effectLst/>
                          </a:rPr>
                          <m:t>,</m:t>
                        </m:r>
                        <m:r>
                          <a:rPr lang="en-US" i="1">
                            <a:effectLst/>
                          </a:rPr>
                          <m:t>𝑦</m:t>
                        </m:r>
                        <m:r>
                          <a:rPr lang="en-US" i="1">
                            <a:effectLst/>
                          </a:rPr>
                          <m:t>,</m:t>
                        </m:r>
                        <m:r>
                          <a:rPr lang="en-US" i="1">
                            <a:effectLst/>
                          </a:rPr>
                          <m:t>𝑡</m:t>
                        </m:r>
                      </m:e>
                    </m:d>
                    <m:r>
                      <a:rPr lang="en-US" i="1">
                        <a:effectLst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effectLst/>
                  </a:rPr>
                  <a:t>	at y = W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50699-8E9B-41C8-85CA-789ECB177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3795" y="2987039"/>
                <a:ext cx="5060497" cy="280415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DB97C0-F6D8-4271-A5C5-394D9B52D0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2892" y="2987039"/>
                <a:ext cx="5064665" cy="2804161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IC: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constant which represents the initial dosage.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specifies a point on the 2-D plane where the drug will be initially very concentrated.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DB97C0-F6D8-4271-A5C5-394D9B52D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2892" y="2987039"/>
                <a:ext cx="5064665" cy="280416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208A5-EA84-407B-9ACF-908CEA418944}"/>
                  </a:ext>
                </a:extLst>
              </p:cNvPr>
              <p:cNvSpPr txBox="1"/>
              <p:nvPr/>
            </p:nvSpPr>
            <p:spPr>
              <a:xfrm>
                <a:off x="913795" y="1580050"/>
                <a:ext cx="10353762" cy="127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𝑢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𝑡</m:t>
                          </m:r>
                        </m:den>
                      </m:f>
                      <m:r>
                        <a:rPr lang="en-US" i="1"/>
                        <m:t>=</m:t>
                      </m:r>
                      <m:r>
                        <a:rPr lang="en-US" i="1"/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𝜕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  <m:r>
                                <a:rPr lang="en-US" i="1"/>
                                <m:t>𝑢</m:t>
                              </m:r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/>
                            <m:t>+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𝜕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  <m:r>
                                <a:rPr lang="en-US" i="1"/>
                                <m:t>𝑢</m:t>
                              </m:r>
                            </m:num>
                            <m:den>
                              <m:r>
                                <a:rPr lang="en-US" i="1"/>
                                <m:t>𝜕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C(</a:t>
                </a:r>
                <a:r>
                  <a:rPr lang="en-US" dirty="0" err="1"/>
                  <a:t>x,y,t</a:t>
                </a:r>
                <a:r>
                  <a:rPr lang="en-US" dirty="0"/>
                  <a:t>) = X(x)Y(y)T(t)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208A5-EA84-407B-9ACF-908CEA418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80050"/>
                <a:ext cx="10353762" cy="1278363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547-C779-4E04-B2D6-0D82B3AE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Diffusion Model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72ABD-3795-4897-932B-DE4CC797B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effectLst/>
                            </a:rPr>
                            <m:t>𝑛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</a:rPr>
                            <m:t>𝑥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effectLst/>
                            </a:rPr>
                            <m:t>,</m:t>
                          </m:r>
                          <m:r>
                            <a:rPr lang="en-US" i="1">
                              <a:effectLst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</a:rPr>
                            <m:t>𝑛</m:t>
                          </m:r>
                          <m:r>
                            <a:rPr lang="en-US" i="1">
                              <a:effectLst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effectLst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effectLst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effectLst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</a:rPr>
                                <m:t>𝑛</m:t>
                              </m:r>
                              <m:r>
                                <a:rPr lang="en-US" i="1">
                                  <a:effectLst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effectLst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effectLst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</a:rPr>
                                <m:t>𝑚</m:t>
                              </m:r>
                              <m:r>
                                <a:rPr lang="en-US" i="1">
                                  <a:effectLst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72ABD-3795-4897-932B-DE4CC797B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4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874</TotalTime>
  <Words>692</Words>
  <Application>Microsoft Office PowerPoint</Application>
  <PresentationFormat>Widescreen</PresentationFormat>
  <Paragraphs>76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Calisto MT</vt:lpstr>
      <vt:lpstr>Cambria Math</vt:lpstr>
      <vt:lpstr>Trebuchet MS</vt:lpstr>
      <vt:lpstr>Wingdings 2</vt:lpstr>
      <vt:lpstr>Slate</vt:lpstr>
      <vt:lpstr>Computational model of drug delivery through human skin</vt:lpstr>
      <vt:lpstr>Intro</vt:lpstr>
      <vt:lpstr>Mathematical Model</vt:lpstr>
      <vt:lpstr>1-D diffusion Model</vt:lpstr>
      <vt:lpstr>1-D Diffusion Model Solution</vt:lpstr>
      <vt:lpstr>PowerPoint Presentation</vt:lpstr>
      <vt:lpstr>Surface Plot</vt:lpstr>
      <vt:lpstr>2-D diffusion Model</vt:lpstr>
      <vt:lpstr>2-D Diffusion Model Solution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 of drug delivery through human skin</dc:title>
  <dc:creator>Ross</dc:creator>
  <cp:lastModifiedBy>Ross</cp:lastModifiedBy>
  <cp:revision>16</cp:revision>
  <dcterms:created xsi:type="dcterms:W3CDTF">2018-04-25T13:57:06Z</dcterms:created>
  <dcterms:modified xsi:type="dcterms:W3CDTF">2018-04-26T04:31:11Z</dcterms:modified>
</cp:coreProperties>
</file>