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5" r:id="rId1"/>
  </p:sldMasterIdLst>
  <p:notesMasterIdLst>
    <p:notesMasterId r:id="rId29"/>
  </p:notesMasterIdLst>
  <p:handoutMasterIdLst>
    <p:handoutMasterId r:id="rId30"/>
  </p:handoutMasterIdLst>
  <p:sldIdLst>
    <p:sldId id="256" r:id="rId2"/>
    <p:sldId id="342" r:id="rId3"/>
    <p:sldId id="346" r:id="rId4"/>
    <p:sldId id="336" r:id="rId5"/>
    <p:sldId id="350" r:id="rId6"/>
    <p:sldId id="337" r:id="rId7"/>
    <p:sldId id="343" r:id="rId8"/>
    <p:sldId id="397" r:id="rId9"/>
    <p:sldId id="360" r:id="rId10"/>
    <p:sldId id="352" r:id="rId11"/>
    <p:sldId id="358" r:id="rId12"/>
    <p:sldId id="396" r:id="rId13"/>
    <p:sldId id="348" r:id="rId14"/>
    <p:sldId id="404" r:id="rId15"/>
    <p:sldId id="401" r:id="rId16"/>
    <p:sldId id="406" r:id="rId17"/>
    <p:sldId id="322" r:id="rId18"/>
    <p:sldId id="407" r:id="rId19"/>
    <p:sldId id="349" r:id="rId20"/>
    <p:sldId id="316" r:id="rId21"/>
    <p:sldId id="388" r:id="rId22"/>
    <p:sldId id="393" r:id="rId23"/>
    <p:sldId id="392" r:id="rId24"/>
    <p:sldId id="391" r:id="rId25"/>
    <p:sldId id="390" r:id="rId26"/>
    <p:sldId id="389" r:id="rId27"/>
    <p:sldId id="394" r:id="rId28"/>
  </p:sldIdLst>
  <p:sldSz cx="9144000" cy="6858000" type="screen4x3"/>
  <p:notesSz cx="6858000" cy="9144000"/>
  <p:custDataLst>
    <p:tags r:id="rId31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99FF"/>
    <a:srgbClr val="00CCFF"/>
    <a:srgbClr val="000099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56" autoAdjust="0"/>
    <p:restoredTop sz="83448" autoAdjust="0"/>
  </p:normalViewPr>
  <p:slideViewPr>
    <p:cSldViewPr>
      <p:cViewPr>
        <p:scale>
          <a:sx n="100" d="100"/>
          <a:sy n="100" d="100"/>
        </p:scale>
        <p:origin x="-120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olfo\Desktop\Libro1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olfo\Desktop\SimuLAN\Ejemplos\historicos_wx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Hoja1!$K$1</c:f>
              <c:strCache>
                <c:ptCount val="1"/>
                <c:pt idx="0">
                  <c:v>Porcentaje</c:v>
                </c:pt>
              </c:strCache>
            </c:strRef>
          </c:tx>
          <c:dPt>
            <c:idx val="6"/>
            <c:spPr>
              <a:solidFill>
                <a:schemeClr val="accent6">
                  <a:lumMod val="65000"/>
                </a:schemeClr>
              </a:solidFill>
            </c:spPr>
          </c:dPt>
          <c:dPt>
            <c:idx val="7"/>
            <c:spPr>
              <a:solidFill>
                <a:schemeClr val="accent6">
                  <a:lumMod val="50000"/>
                </a:schemeClr>
              </a:solidFill>
            </c:spPr>
          </c:dPt>
          <c:dPt>
            <c:idx val="8"/>
            <c:spPr>
              <a:solidFill>
                <a:schemeClr val="tx1">
                  <a:lumMod val="65000"/>
                  <a:lumOff val="35000"/>
                </a:schemeClr>
              </a:solidFill>
            </c:spPr>
          </c:dPt>
          <c:dLbls>
            <c:dLbl>
              <c:idx val="0"/>
              <c:numFmt formatCode="0.00%" sourceLinked="0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  <a:effectLst/>
                    </a:defRPr>
                  </a:pPr>
                  <a:endParaRPr lang="es-CL"/>
                </a:p>
              </c:txPr>
            </c:dLbl>
            <c:dLbl>
              <c:idx val="1"/>
              <c:numFmt formatCode="0.00%" sourceLinked="0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s-CL"/>
                </a:p>
              </c:txPr>
            </c:dLbl>
            <c:dLbl>
              <c:idx val="8"/>
              <c:numFmt formatCode="0.00%" sourceLinked="0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s-CL"/>
                </a:p>
              </c:txPr>
            </c:dLbl>
            <c:numFmt formatCode="0.00%" sourceLinked="0"/>
            <c:showPercent val="1"/>
            <c:showLeaderLines val="1"/>
          </c:dLbls>
          <c:cat>
            <c:strRef>
              <c:f>Hoja1!$J$2:$J$10</c:f>
              <c:strCache>
                <c:ptCount val="9"/>
                <c:pt idx="0">
                  <c:v>Reaccionario</c:v>
                </c:pt>
                <c:pt idx="1">
                  <c:v>HBT</c:v>
                </c:pt>
                <c:pt idx="2">
                  <c:v>ATC terrestre</c:v>
                </c:pt>
                <c:pt idx="3">
                  <c:v>Mantenimiento</c:v>
                </c:pt>
                <c:pt idx="4">
                  <c:v>Tripulación</c:v>
                </c:pt>
                <c:pt idx="5">
                  <c:v>Clima</c:v>
                </c:pt>
                <c:pt idx="6">
                  <c:v>Acomodación pasajeros a bordo</c:v>
                </c:pt>
                <c:pt idx="7">
                  <c:v>Espera de pasajeros en conexión</c:v>
                </c:pt>
                <c:pt idx="8">
                  <c:v>Otros</c:v>
                </c:pt>
              </c:strCache>
            </c:strRef>
          </c:cat>
          <c:val>
            <c:numRef>
              <c:f>Hoja1!$K$2:$K$10</c:f>
              <c:numCache>
                <c:formatCode>0.00%</c:formatCode>
                <c:ptCount val="9"/>
                <c:pt idx="0">
                  <c:v>0.39080000000000042</c:v>
                </c:pt>
                <c:pt idx="1">
                  <c:v>0.11340000000000007</c:v>
                </c:pt>
                <c:pt idx="2">
                  <c:v>8.6800000000000044E-2</c:v>
                </c:pt>
                <c:pt idx="3">
                  <c:v>7.3800000000000074E-2</c:v>
                </c:pt>
                <c:pt idx="4">
                  <c:v>5.4000000000000062E-2</c:v>
                </c:pt>
                <c:pt idx="5">
                  <c:v>3.6000000000000032E-2</c:v>
                </c:pt>
                <c:pt idx="6">
                  <c:v>3.1600000000000038E-2</c:v>
                </c:pt>
                <c:pt idx="7">
                  <c:v>2.4900000000000002E-2</c:v>
                </c:pt>
                <c:pt idx="8">
                  <c:v>0.18870000000000023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txPr>
    <a:bodyPr/>
    <a:lstStyle/>
    <a:p>
      <a:pPr>
        <a:defRPr sz="1200"/>
      </a:pPr>
      <a:endParaRPr lang="es-C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chart>
    <c:plotArea>
      <c:layout/>
      <c:scatterChart>
        <c:scatterStyle val="smoothMarker"/>
        <c:ser>
          <c:idx val="0"/>
          <c:order val="0"/>
          <c:marker>
            <c:symbol val="none"/>
          </c:marker>
          <c:xVal>
            <c:numRef>
              <c:f>SCL!$B$1:$Y$1</c:f>
              <c:numCache>
                <c:formatCode>0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xVal>
          <c:yVal>
            <c:numRef>
              <c:f>SCL!$B$7:$Y$7</c:f>
              <c:numCache>
                <c:formatCode>0%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0.00%">
                  <c:v>5.5865921787709499E-3</c:v>
                </c:pt>
                <c:pt idx="4" formatCode="0.00%">
                  <c:v>5.5555555555555558E-3</c:v>
                </c:pt>
                <c:pt idx="5">
                  <c:v>0</c:v>
                </c:pt>
                <c:pt idx="6" formatCode="0.00%">
                  <c:v>1.666666666666667E-2</c:v>
                </c:pt>
                <c:pt idx="7" formatCode="0.00%">
                  <c:v>5.5555555555555558E-3</c:v>
                </c:pt>
                <c:pt idx="8" formatCode="0.00%">
                  <c:v>2.777777777777779E-2</c:v>
                </c:pt>
                <c:pt idx="9" formatCode="0.00%">
                  <c:v>2.222222222222223E-2</c:v>
                </c:pt>
                <c:pt idx="10" formatCode="0.00%">
                  <c:v>1.1111111111111115E-2</c:v>
                </c:pt>
                <c:pt idx="11" formatCode="0.00%">
                  <c:v>1.666666666666667E-2</c:v>
                </c:pt>
                <c:pt idx="12" formatCode="0.00%">
                  <c:v>1.1111111111111115E-2</c:v>
                </c:pt>
                <c:pt idx="13" formatCode="0.00%">
                  <c:v>1.1111111111111115E-2</c:v>
                </c:pt>
                <c:pt idx="14" formatCode="0.00%">
                  <c:v>5.5555555555555558E-3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yVal>
          <c:smooth val="1"/>
        </c:ser>
        <c:axId val="86674816"/>
        <c:axId val="86680704"/>
      </c:scatterChart>
      <c:valAx>
        <c:axId val="86674816"/>
        <c:scaling>
          <c:orientation val="minMax"/>
          <c:max val="24"/>
        </c:scaling>
        <c:axPos val="b"/>
        <c:numFmt formatCode="0" sourceLinked="1"/>
        <c:tickLblPos val="nextTo"/>
        <c:crossAx val="86680704"/>
        <c:crosses val="autoZero"/>
        <c:crossBetween val="midCat"/>
        <c:majorUnit val="3"/>
      </c:valAx>
      <c:valAx>
        <c:axId val="86680704"/>
        <c:scaling>
          <c:orientation val="minMax"/>
          <c:min val="0"/>
        </c:scaling>
        <c:axPos val="l"/>
        <c:majorGridlines/>
        <c:numFmt formatCode="0.0%" sourceLinked="0"/>
        <c:tickLblPos val="nextTo"/>
        <c:crossAx val="86674816"/>
        <c:crosses val="autoZero"/>
        <c:crossBetween val="midCat"/>
        <c:majorUnit val="5.0000000000000036E-3"/>
        <c:minorUnit val="5.0000000000000036E-3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8B4CB-A846-42C2-B498-693F21624C37}" type="datetimeFigureOut">
              <a:rPr lang="es-CL" smtClean="0"/>
              <a:pPr/>
              <a:t>03-05-2011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6AA8F-A80C-47D4-A71B-5E4729FAA29D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F1B6228-E697-4786-80BC-3F043071FEE2}" type="datetimeFigureOut">
              <a:rPr lang="es-ES"/>
              <a:pPr>
                <a:defRPr/>
              </a:pPr>
              <a:t>03/05/2011</a:t>
            </a:fld>
            <a:endParaRPr lang="es-E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570A1FA-0765-4FB4-9C69-955337D4FC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1 MIN</a:t>
            </a:r>
            <a:endParaRPr lang="es-CL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CL" dirty="0" smtClean="0"/>
              <a:t>Capacidad</a:t>
            </a:r>
          </a:p>
          <a:p>
            <a:r>
              <a:rPr lang="es-CL" dirty="0" smtClean="0"/>
              <a:t>Airbus 340: 295-335-3</a:t>
            </a:r>
            <a:r>
              <a:rPr lang="es-CL" baseline="0" dirty="0" smtClean="0"/>
              <a:t> 75</a:t>
            </a:r>
          </a:p>
          <a:p>
            <a:r>
              <a:rPr lang="es-CL" baseline="0" dirty="0" smtClean="0"/>
              <a:t>Airbus 320:  148-180</a:t>
            </a:r>
          </a:p>
          <a:p>
            <a:r>
              <a:rPr lang="es-CL" baseline="0" dirty="0" smtClean="0"/>
              <a:t>Airbus 319: 124-156</a:t>
            </a:r>
          </a:p>
          <a:p>
            <a:r>
              <a:rPr lang="es-CL" baseline="0" dirty="0" smtClean="0"/>
              <a:t>Airbus 318:  100-117</a:t>
            </a:r>
          </a:p>
          <a:p>
            <a:r>
              <a:rPr lang="es-CL" baseline="0" dirty="0" smtClean="0"/>
              <a:t>Boeing 767: 218-269-350</a:t>
            </a:r>
            <a:endParaRPr lang="es-CL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CL" dirty="0" smtClean="0"/>
              <a:t>Tramos</a:t>
            </a:r>
          </a:p>
          <a:p>
            <a:r>
              <a:rPr lang="es-CL" dirty="0" smtClean="0"/>
              <a:t>Holguras</a:t>
            </a:r>
          </a:p>
          <a:p>
            <a:r>
              <a:rPr lang="es-CL" dirty="0" err="1" smtClean="0"/>
              <a:t>Turn</a:t>
            </a:r>
            <a:r>
              <a:rPr lang="es-CL" dirty="0" smtClean="0"/>
              <a:t>- </a:t>
            </a:r>
            <a:r>
              <a:rPr lang="es-CL" dirty="0" err="1" smtClean="0"/>
              <a:t>Around</a:t>
            </a:r>
            <a:endParaRPr lang="es-CL" dirty="0" smtClean="0"/>
          </a:p>
          <a:p>
            <a:endParaRPr lang="es-CL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2</a:t>
            </a:r>
            <a:r>
              <a:rPr lang="es-CL" baseline="0" dirty="0" smtClean="0"/>
              <a:t> aviones</a:t>
            </a:r>
          </a:p>
          <a:p>
            <a:r>
              <a:rPr lang="es-CL" baseline="0" dirty="0" smtClean="0"/>
              <a:t> - atrasado</a:t>
            </a:r>
          </a:p>
          <a:p>
            <a:r>
              <a:rPr lang="es-CL" baseline="0" dirty="0" smtClean="0"/>
              <a:t> - no atrasado</a:t>
            </a:r>
          </a:p>
          <a:p>
            <a:r>
              <a:rPr lang="es-CL" baseline="0" dirty="0" smtClean="0"/>
              <a:t>Tiempos: </a:t>
            </a:r>
            <a:r>
              <a:rPr lang="es-CL" baseline="0" dirty="0" err="1" smtClean="0"/>
              <a:t>linea</a:t>
            </a:r>
            <a:r>
              <a:rPr lang="es-CL" baseline="0" dirty="0" smtClean="0"/>
              <a:t> temporal (parte de un día)</a:t>
            </a:r>
          </a:p>
          <a:p>
            <a:r>
              <a:rPr lang="es-CL" baseline="0" dirty="0" smtClean="0"/>
              <a:t>Tiempo actual</a:t>
            </a:r>
          </a:p>
          <a:p>
            <a:endParaRPr lang="es-CL" baseline="0" dirty="0" smtClean="0"/>
          </a:p>
          <a:p>
            <a:r>
              <a:rPr lang="es-CL" baseline="0" dirty="0" smtClean="0"/>
              <a:t>Se busca coincidencia de origen y destino, que produzca ganancia de minutos</a:t>
            </a:r>
            <a:endParaRPr lang="es-CL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Tramo factible de rotar…</a:t>
            </a:r>
          </a:p>
          <a:p>
            <a:r>
              <a:rPr lang="es-CL" dirty="0" smtClean="0"/>
              <a:t>Profundidad= 2</a:t>
            </a:r>
            <a:endParaRPr lang="es-CL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Segundo tramo factible de rotar con el anterior</a:t>
            </a:r>
            <a:endParaRPr lang="es-CL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Tramos</a:t>
            </a:r>
            <a:r>
              <a:rPr lang="es-CL" baseline="0" dirty="0" smtClean="0"/>
              <a:t> de B  se asignan a </a:t>
            </a:r>
            <a:r>
              <a:rPr lang="es-CL" baseline="0" dirty="0" err="1" smtClean="0"/>
              <a:t>A</a:t>
            </a:r>
            <a:endParaRPr lang="es-CL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Tramos de A (atrasados)</a:t>
            </a:r>
            <a:r>
              <a:rPr lang="es-CL" baseline="0" dirty="0" smtClean="0"/>
              <a:t> se asignan a B</a:t>
            </a:r>
            <a:endParaRPr lang="es-CL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Resultado:</a:t>
            </a:r>
          </a:p>
          <a:p>
            <a:pPr>
              <a:buFontTx/>
              <a:buChar char="-"/>
            </a:pPr>
            <a:r>
              <a:rPr lang="es-CL" dirty="0" smtClean="0"/>
              <a:t>Se elimina el atraso en los tramos</a:t>
            </a:r>
            <a:r>
              <a:rPr lang="es-CL" baseline="0" dirty="0" smtClean="0"/>
              <a:t> antes rojos… </a:t>
            </a:r>
          </a:p>
          <a:p>
            <a:pPr lvl="1">
              <a:buFontTx/>
              <a:buChar char="-"/>
            </a:pPr>
            <a:r>
              <a:rPr lang="es-CL" baseline="0" dirty="0" smtClean="0"/>
              <a:t>Los 2 reasignados</a:t>
            </a:r>
          </a:p>
          <a:p>
            <a:pPr lvl="1">
              <a:buFontTx/>
              <a:buChar char="-"/>
            </a:pPr>
            <a:r>
              <a:rPr lang="es-CL" baseline="0" dirty="0" smtClean="0"/>
              <a:t>El posterior SCL-EZE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2 MIN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Sin precedentes en LAN..</a:t>
            </a:r>
            <a:r>
              <a:rPr lang="es-CL" baseline="0" dirty="0" smtClean="0"/>
              <a:t> Todo manual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CL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Simula la operación de itinerarios de vuelo:</a:t>
            </a:r>
            <a:r>
              <a:rPr lang="es-CL" baseline="0" dirty="0" smtClean="0"/>
              <a:t> no considera ni pasajeros ni tripulantes</a:t>
            </a:r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aseline="0" dirty="0" smtClean="0"/>
              <a:t>Diseño depende de red, flotas, competencia, pronóstico de demanda, bases de </a:t>
            </a:r>
            <a:r>
              <a:rPr lang="es-CL" baseline="0" dirty="0" err="1" smtClean="0"/>
              <a:t>mantto</a:t>
            </a:r>
            <a:r>
              <a:rPr lang="es-CL" baseline="0" dirty="0" smtClean="0"/>
              <a:t> y tripulaciones, plan estratégico de la compañía.</a:t>
            </a:r>
          </a:p>
          <a:p>
            <a:endParaRPr lang="es-CL" baseline="0" dirty="0" smtClean="0"/>
          </a:p>
          <a:p>
            <a:r>
              <a:rPr lang="es-CL" baseline="0" dirty="0" smtClean="0"/>
              <a:t>Asignación de matrículas: considera </a:t>
            </a:r>
            <a:r>
              <a:rPr lang="es-CL" baseline="0" dirty="0" err="1" smtClean="0"/>
              <a:t>mentenimientos</a:t>
            </a:r>
            <a:endParaRPr lang="es-C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Atraso reaccionario</a:t>
            </a:r>
          </a:p>
          <a:p>
            <a:r>
              <a:rPr lang="es-CL" dirty="0" smtClean="0"/>
              <a:t>Nombrar Efecto Dominó</a:t>
            </a:r>
          </a:p>
          <a:p>
            <a:endParaRPr lang="es-C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3"/>
            <a:r>
              <a:rPr lang="es-CL" dirty="0" smtClean="0"/>
              <a:t>Robustez:</a:t>
            </a:r>
          </a:p>
          <a:p>
            <a:pPr lvl="0"/>
            <a:r>
              <a:rPr lang="es-CL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1. Minimizar el costo esperado de operar el itinerario.</a:t>
            </a:r>
          </a:p>
          <a:p>
            <a:pPr lvl="0"/>
            <a:r>
              <a:rPr lang="es-CL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2. Minimizar el atraso y disrupciones de pasajeros o aviones.</a:t>
            </a:r>
          </a:p>
          <a:p>
            <a:pPr lvl="0"/>
            <a:r>
              <a:rPr lang="es-CL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3. Ante una disrupción, recuperar fácilmente el avión, su tripulación y/o sus pasajeros.</a:t>
            </a:r>
          </a:p>
          <a:p>
            <a:pPr lvl="0"/>
            <a:r>
              <a:rPr lang="es-CL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4. Prevenir la propagación de atrasos reaccionarios.</a:t>
            </a:r>
          </a:p>
          <a:p>
            <a:pPr lvl="3"/>
            <a:endParaRPr lang="es-CL" dirty="0" smtClean="0"/>
          </a:p>
          <a:p>
            <a:pPr lvl="3"/>
            <a:r>
              <a:rPr lang="es-CL" dirty="0" smtClean="0"/>
              <a:t>Muy distantes</a:t>
            </a:r>
          </a:p>
          <a:p>
            <a:pPr lvl="3"/>
            <a:r>
              <a:rPr lang="es-CL" dirty="0" smtClean="0"/>
              <a:t>Retroalimentación lenta y sin fundamento</a:t>
            </a:r>
            <a:r>
              <a:rPr lang="es-CL" i="1" dirty="0" smtClean="0"/>
              <a:t>	</a:t>
            </a:r>
          </a:p>
          <a:p>
            <a:r>
              <a:rPr lang="es-CL" dirty="0" smtClean="0"/>
              <a:t>Calidad de servicio:</a:t>
            </a:r>
          </a:p>
          <a:p>
            <a:pPr marL="228600" indent="-228600">
              <a:buAutoNum type="arabicPeriod"/>
            </a:pPr>
            <a:r>
              <a:rPr lang="es-CL" dirty="0" smtClean="0"/>
              <a:t>Atención al cliente</a:t>
            </a:r>
          </a:p>
          <a:p>
            <a:pPr marL="228600" indent="-228600">
              <a:buAutoNum type="arabicPeriod"/>
            </a:pPr>
            <a:r>
              <a:rPr lang="es-CL" dirty="0" smtClean="0"/>
              <a:t>Servicio</a:t>
            </a:r>
            <a:r>
              <a:rPr lang="es-CL" baseline="0" dirty="0" smtClean="0"/>
              <a:t> a bordo</a:t>
            </a:r>
          </a:p>
          <a:p>
            <a:pPr marL="228600" indent="-228600">
              <a:buAutoNum type="arabicPeriod"/>
            </a:pPr>
            <a:r>
              <a:rPr lang="es-CL" baseline="0" dirty="0" smtClean="0"/>
              <a:t>Puntualidad!</a:t>
            </a:r>
            <a:endParaRPr lang="es-C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Eventos</a:t>
            </a:r>
          </a:p>
          <a:p>
            <a:r>
              <a:rPr lang="es-CL" dirty="0" smtClean="0"/>
              <a:t>Estados</a:t>
            </a:r>
          </a:p>
          <a:p>
            <a:r>
              <a:rPr lang="es-CL" dirty="0" smtClean="0"/>
              <a:t>Disrupciones:</a:t>
            </a:r>
            <a:r>
              <a:rPr lang="es-CL" baseline="0" dirty="0" smtClean="0"/>
              <a:t> donde afectan</a:t>
            </a:r>
            <a:endParaRPr lang="es-C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EXPLICAR CADA SUBMODULO</a:t>
            </a:r>
            <a:endParaRPr lang="es-C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Explicar HBT como reaccionario de atraso en vuelo del tramo anterior</a:t>
            </a:r>
            <a:endParaRPr lang="es-CL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EXPLICAR CADA SUBMODULO</a:t>
            </a:r>
            <a:endParaRPr lang="es-C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032EA1D-FAEE-4A27-BD29-C1C0F5C1043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A8E1D-5777-4BBA-ADA4-5805528E212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50E7B4FC-1EB5-40DC-B707-96A31D638D5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9C215A0-7F63-41D8-AB21-6E7609FAF12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A7CFC-2D26-4C86-ADC7-142FEE37EC9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3C1858B-2F9F-46C6-8A1A-3547401FC15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F89942A3-BBD4-4136-9347-17CFF1D4E16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801C89-EB7A-44C0-B80F-B8CE6EBCA05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681BB13-5A4D-4347-9ACB-584364CCFD1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43D987B3-72BE-45D6-918E-F2AB232C230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CL" dirty="0" smtClean="0"/>
              <a:t>Santiago, 17 de Junio de 2010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77D9D1A8-81EF-4A3A-902E-4FC960F1152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slide" Target="slide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chart" Target="../charts/chart1.xml"/><Relationship Id="rId5" Type="http://schemas.openxmlformats.org/officeDocument/2006/relationships/tags" Target="../tags/tag5.xml"/><Relationship Id="rId10" Type="http://schemas.openxmlformats.org/officeDocument/2006/relationships/oleObject" Target="../embeddings/oleObject1.bin"/><Relationship Id="rId4" Type="http://schemas.openxmlformats.org/officeDocument/2006/relationships/tags" Target="../tags/tag4.xml"/><Relationship Id="rId9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2976" y="2857496"/>
            <a:ext cx="6843738" cy="35956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cap="none" spc="0" dirty="0" smtClean="0"/>
              <a:t>ICS3554 - Simulación</a:t>
            </a:r>
            <a:endParaRPr lang="es-ES" cap="none" spc="0" dirty="0" smtClean="0"/>
          </a:p>
          <a:p>
            <a:pPr>
              <a:lnSpc>
                <a:spcPct val="80000"/>
              </a:lnSpc>
            </a:pPr>
            <a:r>
              <a:rPr lang="es-ES" cap="none" spc="0" dirty="0" smtClean="0"/>
              <a:t>Profesor Pedro </a:t>
            </a:r>
            <a:r>
              <a:rPr lang="es-ES" cap="none" spc="0" dirty="0" err="1" smtClean="0"/>
              <a:t>Gazmuri</a:t>
            </a:r>
            <a:r>
              <a:rPr lang="es-ES" cap="none" spc="0" dirty="0" smtClean="0"/>
              <a:t> </a:t>
            </a:r>
            <a:r>
              <a:rPr lang="es-ES" cap="none" spc="0" dirty="0" err="1" smtClean="0"/>
              <a:t>Schleyer</a:t>
            </a:r>
            <a:endParaRPr lang="es-ES" cap="none" spc="0" dirty="0" smtClean="0"/>
          </a:p>
          <a:p>
            <a:pPr>
              <a:lnSpc>
                <a:spcPct val="80000"/>
              </a:lnSpc>
            </a:pPr>
            <a:endParaRPr lang="es-ES" cap="none" spc="0" dirty="0" smtClean="0"/>
          </a:p>
          <a:p>
            <a:pPr>
              <a:lnSpc>
                <a:spcPct val="80000"/>
              </a:lnSpc>
            </a:pPr>
            <a:endParaRPr lang="es-ES" cap="none" spc="0" dirty="0" smtClean="0"/>
          </a:p>
          <a:p>
            <a:pPr>
              <a:lnSpc>
                <a:spcPct val="80000"/>
              </a:lnSpc>
            </a:pPr>
            <a:r>
              <a:rPr lang="es-ES" cap="none" spc="0" dirty="0" smtClean="0"/>
              <a:t>Presentado por:</a:t>
            </a:r>
            <a:endParaRPr lang="es-ES" sz="1800" cap="none" spc="0" dirty="0" smtClean="0"/>
          </a:p>
          <a:p>
            <a:pPr eaLnBrk="1" hangingPunct="1">
              <a:lnSpc>
                <a:spcPct val="80000"/>
              </a:lnSpc>
            </a:pPr>
            <a:r>
              <a:rPr lang="es-ES" sz="2000" cap="none" spc="0" dirty="0" smtClean="0"/>
              <a:t>Rodolfo Cuevas Cortés</a:t>
            </a:r>
          </a:p>
          <a:p>
            <a:pPr eaLnBrk="1" hangingPunct="1">
              <a:lnSpc>
                <a:spcPct val="80000"/>
              </a:lnSpc>
            </a:pPr>
            <a:endParaRPr lang="es-ES" sz="2000" cap="none" spc="0" dirty="0" smtClean="0"/>
          </a:p>
          <a:p>
            <a:pPr eaLnBrk="1" hangingPunct="1">
              <a:lnSpc>
                <a:spcPct val="80000"/>
              </a:lnSpc>
            </a:pPr>
            <a:endParaRPr lang="es-ES" sz="1800" cap="none" spc="0" dirty="0" smtClean="0"/>
          </a:p>
          <a:p>
            <a:pPr eaLnBrk="1" hangingPunct="1">
              <a:lnSpc>
                <a:spcPct val="80000"/>
              </a:lnSpc>
            </a:pPr>
            <a:endParaRPr lang="es-ES" sz="1800" cap="none" spc="0" dirty="0" smtClean="0"/>
          </a:p>
          <a:p>
            <a:pPr eaLnBrk="1" hangingPunct="1">
              <a:lnSpc>
                <a:spcPct val="80000"/>
              </a:lnSpc>
            </a:pPr>
            <a:r>
              <a:rPr lang="es-ES" cap="none" spc="0" dirty="0" smtClean="0"/>
              <a:t>Escuela De Ingeniería</a:t>
            </a:r>
          </a:p>
          <a:p>
            <a:pPr eaLnBrk="1" hangingPunct="1">
              <a:lnSpc>
                <a:spcPct val="80000"/>
              </a:lnSpc>
            </a:pPr>
            <a:r>
              <a:rPr lang="es-ES" cap="none" spc="0" dirty="0" smtClean="0"/>
              <a:t>Pontificia Universidad Católica De Chile</a:t>
            </a:r>
          </a:p>
          <a:p>
            <a:pPr eaLnBrk="1" hangingPunct="1">
              <a:lnSpc>
                <a:spcPct val="80000"/>
              </a:lnSpc>
            </a:pPr>
            <a:r>
              <a:rPr lang="es-ES" cap="none" spc="0" dirty="0" smtClean="0"/>
              <a:t>05 </a:t>
            </a:r>
            <a:r>
              <a:rPr lang="es-ES" cap="none" spc="0" dirty="0" smtClean="0"/>
              <a:t>de </a:t>
            </a:r>
            <a:r>
              <a:rPr lang="es-ES" cap="none" spc="0" dirty="0" smtClean="0"/>
              <a:t>Mayo, 2011</a:t>
            </a:r>
            <a:endParaRPr lang="es-ES" cap="none" spc="0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" sz="4900" dirty="0" err="1" smtClean="0"/>
              <a:t>SimuLAN</a:t>
            </a:r>
            <a:r>
              <a:rPr lang="es-ES" sz="4400" dirty="0" smtClean="0"/>
              <a:t/>
            </a:r>
            <a:br>
              <a:rPr lang="es-ES" sz="4400" dirty="0" smtClean="0"/>
            </a:br>
            <a:r>
              <a:rPr lang="es-ES" sz="3600" dirty="0" smtClean="0"/>
              <a:t>Simulación de Itinerarios de Transporte Aéreo</a:t>
            </a:r>
            <a:endParaRPr lang="es-ES" sz="4400" dirty="0" smtClean="0"/>
          </a:p>
        </p:txBody>
      </p:sp>
      <p:pic>
        <p:nvPicPr>
          <p:cNvPr id="3076" name="Picture 5" descr="logo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203187"/>
            <a:ext cx="10255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 descr="C:\Users\Rodolfo\Desktop\ico_simuL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000108"/>
            <a:ext cx="428628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b="1" dirty="0" smtClean="0">
                <a:solidFill>
                  <a:srgbClr val="002060"/>
                </a:solidFill>
              </a:rPr>
              <a:t>Modelo de simulación </a:t>
            </a:r>
            <a:r>
              <a:rPr lang="es-CL" b="1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Software de simulación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3. Modelo de simulación</a:t>
            </a:r>
            <a:endParaRPr lang="es-CL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01C89-EB7A-44C0-B80F-B8CE6EBCA05A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kern="0" dirty="0" smtClean="0">
                <a:latin typeface="+mj-lt"/>
              </a:rPr>
              <a:t>Modelación de un tramo de vuelo</a:t>
            </a: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pPr>
              <a:buNone/>
            </a:pPr>
            <a:r>
              <a:rPr lang="es-CL" kern="0" dirty="0" smtClean="0">
                <a:latin typeface="+mj-lt"/>
              </a:rPr>
              <a:t>									</a:t>
            </a:r>
            <a:r>
              <a:rPr lang="es-CL" sz="1400" kern="0" dirty="0" smtClean="0">
                <a:solidFill>
                  <a:srgbClr val="0033CC"/>
                </a:solidFill>
                <a:latin typeface="+mj-lt"/>
              </a:rPr>
              <a:t>Evento									</a:t>
            </a:r>
            <a:r>
              <a:rPr lang="es-CL" sz="1400" kern="0" dirty="0" smtClean="0">
                <a:solidFill>
                  <a:srgbClr val="00B050"/>
                </a:solidFill>
                <a:latin typeface="+mj-lt"/>
              </a:rPr>
              <a:t>Estado</a:t>
            </a:r>
          </a:p>
          <a:p>
            <a:pPr>
              <a:buNone/>
            </a:pPr>
            <a:r>
              <a:rPr lang="es-CL" sz="1400" kern="0" dirty="0" smtClean="0">
                <a:solidFill>
                  <a:srgbClr val="00B050"/>
                </a:solidFill>
                <a:latin typeface="+mj-lt"/>
              </a:rPr>
              <a:t>									</a:t>
            </a:r>
            <a:r>
              <a:rPr lang="es-CL" sz="1400" kern="0" dirty="0" smtClean="0">
                <a:solidFill>
                  <a:srgbClr val="FF0000"/>
                </a:solidFill>
                <a:latin typeface="+mj-lt"/>
              </a:rPr>
              <a:t>Disrupción</a:t>
            </a:r>
            <a:endParaRPr lang="es-CL" sz="1400" kern="0" dirty="0" smtClean="0">
              <a:latin typeface="+mj-lt"/>
            </a:endParaRPr>
          </a:p>
          <a:p>
            <a:endParaRPr lang="es-CL" dirty="0"/>
          </a:p>
        </p:txBody>
      </p:sp>
      <p:sp>
        <p:nvSpPr>
          <p:cNvPr id="11" name="10 Conector"/>
          <p:cNvSpPr/>
          <p:nvPr/>
        </p:nvSpPr>
        <p:spPr>
          <a:xfrm flipV="1">
            <a:off x="7500958" y="5214950"/>
            <a:ext cx="142876" cy="142876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Conector"/>
          <p:cNvSpPr/>
          <p:nvPr/>
        </p:nvSpPr>
        <p:spPr>
          <a:xfrm flipV="1">
            <a:off x="7500958" y="5472000"/>
            <a:ext cx="142876" cy="142876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Conector"/>
          <p:cNvSpPr/>
          <p:nvPr/>
        </p:nvSpPr>
        <p:spPr>
          <a:xfrm flipV="1">
            <a:off x="7500958" y="5731200"/>
            <a:ext cx="142876" cy="14287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4" name="6 Marcador de contenido" descr="SDXTMPPPT01.emf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071678"/>
            <a:ext cx="8572560" cy="400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3. Modelo de simulación</a:t>
            </a:r>
            <a:endParaRPr lang="es-CL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01C89-EB7A-44C0-B80F-B8CE6EBCA05A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kern="0" dirty="0" smtClean="0">
                <a:latin typeface="+mj-lt"/>
              </a:rPr>
              <a:t>Flujo base de la simulación</a:t>
            </a: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pPr>
              <a:buNone/>
            </a:pPr>
            <a:r>
              <a:rPr lang="es-CL" kern="0" dirty="0" smtClean="0">
                <a:latin typeface="+mj-lt"/>
              </a:rPr>
              <a:t>								</a:t>
            </a:r>
            <a:endParaRPr lang="es-CL" dirty="0"/>
          </a:p>
        </p:txBody>
      </p:sp>
      <p:sp>
        <p:nvSpPr>
          <p:cNvPr id="18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Simulación de Itinerarios de Transporte Aéreo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Simulación de Itinerarios de Transporte Aéreo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Simulación de Itinerarios de Transporte Aéreo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7" name="6 Marcador de contenido" descr="SDXTMPPPT01.emf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1857364"/>
            <a:ext cx="4286280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3. Modelo de simulación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301752" y="1214422"/>
            <a:ext cx="8503920" cy="4830910"/>
          </a:xfrm>
        </p:spPr>
        <p:txBody>
          <a:bodyPr>
            <a:normAutofit/>
          </a:bodyPr>
          <a:lstStyle/>
          <a:p>
            <a:r>
              <a:rPr lang="es-CL" dirty="0" smtClean="0"/>
              <a:t>Variables aleatorias de input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14282" y="1907242"/>
          <a:ext cx="8715435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7"/>
                <a:gridCol w="1785950"/>
                <a:gridCol w="4286280"/>
                <a:gridCol w="11430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Tipo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% del Total </a:t>
                      </a:r>
                    </a:p>
                    <a:p>
                      <a:pPr algn="ctr"/>
                      <a:r>
                        <a:rPr lang="es-CL" sz="1400" dirty="0" smtClean="0"/>
                        <a:t>(ene2004 – mar2010)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Factores explicativos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Distribución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ATC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3,95%     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Mes,</a:t>
                      </a:r>
                      <a:r>
                        <a:rPr lang="es-CL" sz="1400" baseline="0" dirty="0" smtClean="0"/>
                        <a:t> hora y aeropuerto de origen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</a:tr>
              <a:tr h="12161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HBT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2,79%</a:t>
                      </a:r>
                      <a:r>
                        <a:rPr lang="es-CL" sz="1400" baseline="0" dirty="0" smtClean="0"/>
                        <a:t> 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Tramo</a:t>
                      </a:r>
                      <a:r>
                        <a:rPr lang="es-CL" sz="1400" baseline="0" dirty="0" smtClean="0"/>
                        <a:t> y flota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Nornal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Clima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1,28%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Mes, aeropuerto</a:t>
                      </a:r>
                      <a:r>
                        <a:rPr lang="es-CL" sz="1400" baseline="0" dirty="0" smtClean="0"/>
                        <a:t> de origen, aeropuerto de destino, hora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Mantenimiento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/>
                        <a:t>2,62%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Flota, operador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Problemas del aeropuerto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/>
                        <a:t>1,44%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Aeropuerto de origen,</a:t>
                      </a:r>
                      <a:r>
                        <a:rPr lang="es-CL" sz="1400" baseline="0" dirty="0" smtClean="0"/>
                        <a:t> hora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Tripulaciones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1,82%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/>
                        <a:t>Aeropuerto de origen,</a:t>
                      </a:r>
                      <a:r>
                        <a:rPr lang="es-CL" sz="1400" baseline="0" dirty="0" smtClean="0"/>
                        <a:t> hora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T/A bajo ala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1,14%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/>
                        <a:t>Aeropuerto de origen,</a:t>
                      </a:r>
                      <a:r>
                        <a:rPr lang="es-CL" sz="1400" baseline="0" dirty="0" smtClean="0"/>
                        <a:t> hora</a:t>
                      </a:r>
                      <a:endParaRPr lang="es-C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err="1" smtClean="0"/>
                        <a:t>Lognormal</a:t>
                      </a:r>
                      <a:endParaRPr lang="es-CL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T/A sobre ala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1,43%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/>
                        <a:t>Aeropuerto de origen,</a:t>
                      </a:r>
                      <a:r>
                        <a:rPr lang="es-CL" sz="1400" baseline="0" dirty="0" smtClean="0"/>
                        <a:t> hora</a:t>
                      </a:r>
                      <a:endParaRPr lang="es-C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err="1" smtClean="0"/>
                        <a:t>Lognormal</a:t>
                      </a:r>
                      <a:endParaRPr lang="es-CL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Otras causas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/>
                        <a:t>1,80%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Aeropuerto de origen,</a:t>
                      </a:r>
                      <a:r>
                        <a:rPr lang="es-CL" sz="1400" baseline="0" dirty="0" smtClean="0"/>
                        <a:t> hora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Adelanto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49,78%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Aeropuerto de origen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Gamma</a:t>
                      </a:r>
                      <a:endParaRPr lang="es-CL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3. Modelo de simulación</a:t>
            </a:r>
            <a:endParaRPr lang="es-CL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01C89-EB7A-44C0-B80F-B8CE6EBCA05A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830646"/>
          </a:xfrm>
        </p:spPr>
        <p:txBody>
          <a:bodyPr>
            <a:noAutofit/>
          </a:bodyPr>
          <a:lstStyle/>
          <a:p>
            <a:r>
              <a:rPr lang="es-CL" sz="1800" kern="0" dirty="0" smtClean="0">
                <a:latin typeface="+mj-lt"/>
              </a:rPr>
              <a:t>Modelo climático</a:t>
            </a:r>
          </a:p>
          <a:p>
            <a:pPr lvl="1"/>
            <a:r>
              <a:rPr lang="es-CL" sz="1400" kern="0" dirty="0" smtClean="0">
                <a:latin typeface="+mj-lt"/>
              </a:rPr>
              <a:t>Integra dos fuentes de información</a:t>
            </a:r>
          </a:p>
          <a:p>
            <a:pPr lvl="2"/>
            <a:r>
              <a:rPr lang="es-CL" sz="1200" kern="0" dirty="0" smtClean="0">
                <a:latin typeface="+mj-lt"/>
              </a:rPr>
              <a:t>Curvas históricas de visibilidad por aeropuerto.</a:t>
            </a:r>
          </a:p>
          <a:p>
            <a:pPr lvl="3"/>
            <a:r>
              <a:rPr lang="es-CL" sz="1200" kern="0" dirty="0" smtClean="0">
                <a:latin typeface="+mj-lt"/>
              </a:rPr>
              <a:t>Por: mes, aeropuerto, cada 1 hora.</a:t>
            </a:r>
          </a:p>
          <a:p>
            <a:pPr lvl="3"/>
            <a:r>
              <a:rPr lang="es-CL" sz="1200" kern="0" dirty="0" smtClean="0">
                <a:latin typeface="+mj-lt"/>
              </a:rPr>
              <a:t>Genera atraso progresivamente en cada hora con Uniforme(0,1)</a:t>
            </a:r>
          </a:p>
          <a:p>
            <a:pPr lvl="2"/>
            <a:r>
              <a:rPr lang="es-CL" sz="1200" kern="0" dirty="0" smtClean="0">
                <a:latin typeface="+mj-lt"/>
              </a:rPr>
              <a:t>Información histórica de atrasos.</a:t>
            </a:r>
          </a:p>
          <a:p>
            <a:pPr lvl="3"/>
            <a:r>
              <a:rPr lang="es-CL" sz="1200" kern="0" dirty="0" smtClean="0">
                <a:latin typeface="+mj-lt"/>
              </a:rPr>
              <a:t>Por: mes, aeropuerto, cada 6 horas.</a:t>
            </a:r>
          </a:p>
          <a:p>
            <a:pPr lvl="3"/>
            <a:r>
              <a:rPr lang="es-CL" sz="1200" kern="0" dirty="0" smtClean="0">
                <a:latin typeface="+mj-lt"/>
              </a:rPr>
              <a:t>Probabilidad   </a:t>
            </a:r>
            <a:r>
              <a:rPr lang="es-CL" sz="1200" kern="0" dirty="0" smtClean="0">
                <a:latin typeface="+mj-lt"/>
                <a:sym typeface="Symbol"/>
              </a:rPr>
              <a:t></a:t>
            </a:r>
            <a:r>
              <a:rPr lang="es-CL" sz="1200" kern="0" dirty="0" smtClean="0">
                <a:latin typeface="+mj-lt"/>
              </a:rPr>
              <a:t> Uniforme(0,1)</a:t>
            </a:r>
          </a:p>
          <a:p>
            <a:pPr lvl="3"/>
            <a:r>
              <a:rPr lang="es-CL" sz="1200" kern="0" dirty="0" smtClean="0">
                <a:latin typeface="+mj-lt"/>
              </a:rPr>
              <a:t>Minutos de atraso </a:t>
            </a:r>
            <a:r>
              <a:rPr lang="es-CL" sz="1050" kern="0" dirty="0" smtClean="0">
                <a:sym typeface="Symbol"/>
              </a:rPr>
              <a:t> </a:t>
            </a:r>
            <a:r>
              <a:rPr lang="es-CL" sz="1200" kern="0" dirty="0" err="1" smtClean="0">
                <a:latin typeface="+mj-lt"/>
              </a:rPr>
              <a:t>Lognornal</a:t>
            </a:r>
            <a:r>
              <a:rPr lang="es-CL" sz="1200" kern="0" dirty="0" smtClean="0">
                <a:latin typeface="+mj-lt"/>
              </a:rPr>
              <a:t>( µ,</a:t>
            </a:r>
            <a:r>
              <a:rPr lang="el-GR" sz="1200" kern="0" dirty="0" smtClean="0">
                <a:latin typeface="+mj-lt"/>
              </a:rPr>
              <a:t>σ</a:t>
            </a:r>
            <a:r>
              <a:rPr lang="es-CL" sz="1200" kern="0" dirty="0" smtClean="0">
                <a:latin typeface="+mj-lt"/>
              </a:rPr>
              <a:t> ).</a:t>
            </a:r>
            <a:endParaRPr lang="es-CL" sz="1400" kern="0" dirty="0" smtClean="0">
              <a:latin typeface="+mj-lt"/>
            </a:endParaRPr>
          </a:p>
          <a:p>
            <a:pPr lvl="1"/>
            <a:r>
              <a:rPr lang="es-CL" sz="1400" kern="0" dirty="0" smtClean="0">
                <a:latin typeface="+mj-lt"/>
              </a:rPr>
              <a:t>Estado del tiempo es independiente de la operación</a:t>
            </a:r>
          </a:p>
          <a:p>
            <a:pPr lvl="1"/>
            <a:r>
              <a:rPr lang="es-CL" sz="1400" kern="0" dirty="0" smtClean="0">
                <a:latin typeface="+mj-lt"/>
              </a:rPr>
              <a:t>Ejemplo para SCL, mes de junio:	</a:t>
            </a:r>
            <a:endParaRPr lang="es-CL" sz="1400" dirty="0"/>
          </a:p>
        </p:txBody>
      </p:sp>
      <p:sp>
        <p:nvSpPr>
          <p:cNvPr id="18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Simulación de Itinerarios de Transporte Aéreo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Simulación de Itinerarios de Transporte Aéreo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Simulación de Itinerarios de Transporte Aéreo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14" name="3 Gráfico"/>
          <p:cNvGraphicFramePr/>
          <p:nvPr/>
        </p:nvGraphicFramePr>
        <p:xfrm>
          <a:off x="285720" y="4357694"/>
          <a:ext cx="3714776" cy="1885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0" name="19 Conector recto"/>
          <p:cNvCxnSpPr/>
          <p:nvPr/>
        </p:nvCxnSpPr>
        <p:spPr>
          <a:xfrm rot="5400000" flipH="1" flipV="1">
            <a:off x="3465505" y="5464189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4714876" y="4500570"/>
          <a:ext cx="3643338" cy="114301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71310"/>
                <a:gridCol w="913469"/>
                <a:gridCol w="874823"/>
                <a:gridCol w="983736"/>
              </a:tblGrid>
              <a:tr h="22860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/>
                        <a:t>Hora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Probabilidad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Media (min)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Desvest (min)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2860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0:00 - 6:00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5,14%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72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73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2860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6:00 - 12:00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9,83%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62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82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2860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12:00 - 18:00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7,92%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84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78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2860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/>
                        <a:t>18:00 - 24:00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1,14%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48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/>
                        <a:t>53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Bases del 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>
                <a:solidFill>
                  <a:srgbClr val="002060"/>
                </a:solidFill>
              </a:rPr>
              <a:t>Software de simulación </a:t>
            </a:r>
            <a:r>
              <a:rPr lang="es-CL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Software de simulación</a:t>
            </a:r>
            <a:r>
              <a:rPr lang="es-CL" dirty="0" smtClean="0">
                <a:sym typeface="Wingdings" pitchFamily="2" charset="2"/>
              </a:rPr>
              <a:t> 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5 </a:t>
            </a:r>
            <a:r>
              <a:rPr lang="es-CL" dirty="0" smtClean="0"/>
              <a:t>de </a:t>
            </a:r>
            <a:r>
              <a:rPr lang="es-CL" dirty="0" smtClean="0"/>
              <a:t>Mayo de 2011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4572000"/>
          </a:xfrm>
        </p:spPr>
        <p:txBody>
          <a:bodyPr/>
          <a:lstStyle/>
          <a:p>
            <a:r>
              <a:rPr lang="es-CL" dirty="0" smtClean="0"/>
              <a:t>Estructura</a:t>
            </a:r>
            <a:endParaRPr lang="es-CL" dirty="0"/>
          </a:p>
        </p:txBody>
      </p:sp>
      <p:sp>
        <p:nvSpPr>
          <p:cNvPr id="7" name="6 Documento"/>
          <p:cNvSpPr/>
          <p:nvPr/>
        </p:nvSpPr>
        <p:spPr>
          <a:xfrm>
            <a:off x="500034" y="2357430"/>
            <a:ext cx="1000132" cy="42862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400" dirty="0" smtClean="0"/>
              <a:t>Itinerario</a:t>
            </a:r>
            <a:endParaRPr lang="es-CL" sz="1400" dirty="0"/>
          </a:p>
        </p:txBody>
      </p:sp>
      <p:sp>
        <p:nvSpPr>
          <p:cNvPr id="8" name="7 Multidocumento"/>
          <p:cNvSpPr/>
          <p:nvPr/>
        </p:nvSpPr>
        <p:spPr>
          <a:xfrm>
            <a:off x="357158" y="2857496"/>
            <a:ext cx="1257309" cy="55721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Parámetros</a:t>
            </a:r>
            <a:endParaRPr lang="es-CL" sz="1400" dirty="0"/>
          </a:p>
        </p:txBody>
      </p:sp>
      <p:sp>
        <p:nvSpPr>
          <p:cNvPr id="9" name="8 Multidocumento"/>
          <p:cNvSpPr/>
          <p:nvPr/>
        </p:nvSpPr>
        <p:spPr>
          <a:xfrm>
            <a:off x="357158" y="4214818"/>
            <a:ext cx="1257309" cy="55721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Curvas</a:t>
            </a:r>
            <a:endParaRPr lang="es-CL" sz="1400" dirty="0"/>
          </a:p>
        </p:txBody>
      </p:sp>
      <p:sp>
        <p:nvSpPr>
          <p:cNvPr id="10" name="9 Rectángulo"/>
          <p:cNvSpPr/>
          <p:nvPr/>
        </p:nvSpPr>
        <p:spPr>
          <a:xfrm>
            <a:off x="2500298" y="3214686"/>
            <a:ext cx="1285884" cy="571504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Consolidación de información</a:t>
            </a:r>
            <a:endParaRPr lang="es-CL" sz="1400" dirty="0"/>
          </a:p>
        </p:txBody>
      </p:sp>
      <p:sp>
        <p:nvSpPr>
          <p:cNvPr id="11" name="10 Rectángulo"/>
          <p:cNvSpPr/>
          <p:nvPr/>
        </p:nvSpPr>
        <p:spPr>
          <a:xfrm>
            <a:off x="4214810" y="3214686"/>
            <a:ext cx="928694" cy="571504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Validación</a:t>
            </a:r>
            <a:endParaRPr lang="es-CL" sz="1400" dirty="0"/>
          </a:p>
        </p:txBody>
      </p:sp>
      <p:sp>
        <p:nvSpPr>
          <p:cNvPr id="12" name="11 Proceso"/>
          <p:cNvSpPr/>
          <p:nvPr/>
        </p:nvSpPr>
        <p:spPr>
          <a:xfrm>
            <a:off x="5500694" y="3214686"/>
            <a:ext cx="1000132" cy="571504"/>
          </a:xfrm>
          <a:prstGeom prst="flowChartProcess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Simulación</a:t>
            </a:r>
            <a:endParaRPr lang="es-CL" sz="1400" dirty="0"/>
          </a:p>
        </p:txBody>
      </p:sp>
      <p:sp>
        <p:nvSpPr>
          <p:cNvPr id="13" name="12 Multidocumento"/>
          <p:cNvSpPr/>
          <p:nvPr/>
        </p:nvSpPr>
        <p:spPr>
          <a:xfrm>
            <a:off x="7286644" y="3071810"/>
            <a:ext cx="1143008" cy="857256"/>
          </a:xfrm>
          <a:prstGeom prst="flowChartMultidocumen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Reportes</a:t>
            </a:r>
            <a:endParaRPr lang="es-CL" sz="1400" dirty="0"/>
          </a:p>
        </p:txBody>
      </p:sp>
      <p:cxnSp>
        <p:nvCxnSpPr>
          <p:cNvPr id="15" name="14 Conector angular"/>
          <p:cNvCxnSpPr>
            <a:stCxn id="7" idx="3"/>
            <a:endCxn id="10" idx="1"/>
          </p:cNvCxnSpPr>
          <p:nvPr/>
        </p:nvCxnSpPr>
        <p:spPr>
          <a:xfrm>
            <a:off x="1500166" y="2571744"/>
            <a:ext cx="1000132" cy="928694"/>
          </a:xfrm>
          <a:prstGeom prst="bentConnector3">
            <a:avLst>
              <a:gd name="adj1" fmla="val 5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8" idx="3"/>
            <a:endCxn id="10" idx="1"/>
          </p:cNvCxnSpPr>
          <p:nvPr/>
        </p:nvCxnSpPr>
        <p:spPr>
          <a:xfrm>
            <a:off x="1614467" y="3136104"/>
            <a:ext cx="885831" cy="364334"/>
          </a:xfrm>
          <a:prstGeom prst="bentConnector3">
            <a:avLst>
              <a:gd name="adj1" fmla="val 497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9" idx="3"/>
            <a:endCxn id="10" idx="1"/>
          </p:cNvCxnSpPr>
          <p:nvPr/>
        </p:nvCxnSpPr>
        <p:spPr>
          <a:xfrm flipV="1">
            <a:off x="1614467" y="3500438"/>
            <a:ext cx="885831" cy="9929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10" idx="3"/>
            <a:endCxn id="11" idx="1"/>
          </p:cNvCxnSpPr>
          <p:nvPr/>
        </p:nvCxnSpPr>
        <p:spPr>
          <a:xfrm>
            <a:off x="3786182" y="350043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1" idx="3"/>
            <a:endCxn id="12" idx="1"/>
          </p:cNvCxnSpPr>
          <p:nvPr/>
        </p:nvCxnSpPr>
        <p:spPr>
          <a:xfrm>
            <a:off x="5143504" y="35004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12" idx="3"/>
            <a:endCxn id="13" idx="1"/>
          </p:cNvCxnSpPr>
          <p:nvPr/>
        </p:nvCxnSpPr>
        <p:spPr>
          <a:xfrm>
            <a:off x="6500826" y="3500438"/>
            <a:ext cx="78581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Rectángulo"/>
          <p:cNvSpPr/>
          <p:nvPr/>
        </p:nvSpPr>
        <p:spPr>
          <a:xfrm>
            <a:off x="2571736" y="4643446"/>
            <a:ext cx="1214446" cy="571504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Actualización de curvas</a:t>
            </a:r>
            <a:endParaRPr lang="es-CL" sz="1400" dirty="0"/>
          </a:p>
        </p:txBody>
      </p:sp>
      <p:sp>
        <p:nvSpPr>
          <p:cNvPr id="35" name="34 Disco magnético"/>
          <p:cNvSpPr/>
          <p:nvPr/>
        </p:nvSpPr>
        <p:spPr>
          <a:xfrm>
            <a:off x="4357686" y="5572140"/>
            <a:ext cx="785818" cy="71438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BD</a:t>
            </a:r>
          </a:p>
          <a:p>
            <a:pPr algn="ctr"/>
            <a:r>
              <a:rPr lang="es-CL" sz="1400" dirty="0" smtClean="0"/>
              <a:t>OTP</a:t>
            </a:r>
            <a:endParaRPr lang="es-CL" sz="1400" dirty="0"/>
          </a:p>
        </p:txBody>
      </p:sp>
      <p:cxnSp>
        <p:nvCxnSpPr>
          <p:cNvPr id="40" name="39 Conector angular"/>
          <p:cNvCxnSpPr>
            <a:stCxn id="34" idx="1"/>
            <a:endCxn id="9" idx="2"/>
          </p:cNvCxnSpPr>
          <p:nvPr/>
        </p:nvCxnSpPr>
        <p:spPr>
          <a:xfrm rot="10800000">
            <a:off x="898384" y="4750932"/>
            <a:ext cx="1673353" cy="17826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Forma"/>
          <p:cNvCxnSpPr>
            <a:stCxn id="34" idx="3"/>
            <a:endCxn id="35" idx="1"/>
          </p:cNvCxnSpPr>
          <p:nvPr/>
        </p:nvCxnSpPr>
        <p:spPr>
          <a:xfrm>
            <a:off x="3786182" y="4929198"/>
            <a:ext cx="964413" cy="64294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Marco"/>
          <p:cNvSpPr/>
          <p:nvPr/>
        </p:nvSpPr>
        <p:spPr>
          <a:xfrm>
            <a:off x="2214546" y="2285992"/>
            <a:ext cx="4572032" cy="3071834"/>
          </a:xfrm>
          <a:prstGeom prst="frame">
            <a:avLst>
              <a:gd name="adj1" fmla="val 594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4071934" y="192880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accent4">
                    <a:lumMod val="50000"/>
                  </a:schemeClr>
                </a:solidFill>
              </a:rPr>
              <a:t>Interfaz</a:t>
            </a:r>
            <a:endParaRPr lang="es-CL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" name="50 Marco"/>
          <p:cNvSpPr/>
          <p:nvPr/>
        </p:nvSpPr>
        <p:spPr>
          <a:xfrm>
            <a:off x="214282" y="2285992"/>
            <a:ext cx="2000264" cy="3071834"/>
          </a:xfrm>
          <a:prstGeom prst="frame">
            <a:avLst>
              <a:gd name="adj1" fmla="val 594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2" name="51 Marco"/>
          <p:cNvSpPr/>
          <p:nvPr/>
        </p:nvSpPr>
        <p:spPr>
          <a:xfrm>
            <a:off x="6786578" y="2285992"/>
            <a:ext cx="2000264" cy="3071834"/>
          </a:xfrm>
          <a:prstGeom prst="frame">
            <a:avLst>
              <a:gd name="adj1" fmla="val 594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642910" y="192880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accent4">
                    <a:lumMod val="50000"/>
                  </a:schemeClr>
                </a:solidFill>
              </a:rPr>
              <a:t>Input</a:t>
            </a:r>
            <a:endParaRPr lang="es-CL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7358082" y="192880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accent4">
                    <a:lumMod val="50000"/>
                  </a:schemeClr>
                </a:solidFill>
              </a:rPr>
              <a:t>Output</a:t>
            </a:r>
            <a:endParaRPr lang="es-CL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7072330" y="3962949"/>
            <a:ext cx="1785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425" lvl="2" indent="-98425">
              <a:buFont typeface="Arial" pitchFamily="34" charset="0"/>
              <a:buChar char="•"/>
            </a:pPr>
            <a:r>
              <a:rPr lang="es-CL" sz="1000" dirty="0" smtClean="0"/>
              <a:t>Puntualidad</a:t>
            </a:r>
          </a:p>
          <a:p>
            <a:pPr marL="98425" lvl="2" indent="-98425">
              <a:buFont typeface="Arial" pitchFamily="34" charset="0"/>
              <a:buChar char="•"/>
            </a:pPr>
            <a:r>
              <a:rPr lang="es-CL" sz="1000" dirty="0" smtClean="0"/>
              <a:t>Explicación de la impuntualidad</a:t>
            </a:r>
          </a:p>
          <a:p>
            <a:pPr marL="98425" lvl="2" indent="-98425">
              <a:buFont typeface="Arial" pitchFamily="34" charset="0"/>
              <a:buChar char="•"/>
            </a:pPr>
            <a:r>
              <a:rPr lang="es-CL" sz="1000" dirty="0" smtClean="0"/>
              <a:t>Utilización de BU</a:t>
            </a:r>
          </a:p>
          <a:p>
            <a:pPr marL="98425" lvl="2" indent="-98425">
              <a:buFont typeface="Arial" pitchFamily="34" charset="0"/>
              <a:buChar char="•"/>
            </a:pPr>
            <a:r>
              <a:rPr lang="es-CL" sz="1000" dirty="0" smtClean="0"/>
              <a:t>Utilización de turnos BU</a:t>
            </a:r>
          </a:p>
          <a:p>
            <a:pPr marL="98425" lvl="2" indent="-98425">
              <a:buFont typeface="Arial" pitchFamily="34" charset="0"/>
              <a:buChar char="•"/>
            </a:pPr>
            <a:r>
              <a:rPr lang="es-CL" sz="1000" dirty="0" smtClean="0"/>
              <a:t>Beneficios de </a:t>
            </a:r>
            <a:r>
              <a:rPr lang="es-CL" sz="1000" dirty="0" err="1" smtClean="0"/>
              <a:t>recovery</a:t>
            </a:r>
            <a:endParaRPr lang="es-CL" sz="1000" dirty="0" smtClean="0"/>
          </a:p>
          <a:p>
            <a:pPr marL="98425" lvl="2" indent="-98425">
              <a:buFont typeface="Arial" pitchFamily="34" charset="0"/>
              <a:buChar char="•"/>
            </a:pPr>
            <a:r>
              <a:rPr lang="es-CL" sz="1000" dirty="0" smtClean="0"/>
              <a:t>Detalles</a:t>
            </a:r>
          </a:p>
          <a:p>
            <a:pPr marL="98425" indent="-196850"/>
            <a:endParaRPr lang="es-CL" sz="1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642910" y="3357562"/>
            <a:ext cx="17859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425" lvl="2" indent="-98425">
              <a:buFont typeface="Arial" pitchFamily="34" charset="0"/>
              <a:buChar char="•"/>
            </a:pPr>
            <a:r>
              <a:rPr lang="es-CL" sz="1000" dirty="0" smtClean="0"/>
              <a:t>Conexiones</a:t>
            </a:r>
          </a:p>
          <a:p>
            <a:pPr marL="98425" lvl="2" indent="-98425">
              <a:buFont typeface="Arial" pitchFamily="34" charset="0"/>
              <a:buChar char="•"/>
            </a:pPr>
            <a:r>
              <a:rPr lang="es-CL" sz="1000" dirty="0" smtClean="0"/>
              <a:t>T/A</a:t>
            </a:r>
          </a:p>
          <a:p>
            <a:pPr marL="98425" lvl="2" indent="-98425">
              <a:buFont typeface="Arial" pitchFamily="34" charset="0"/>
              <a:buChar char="•"/>
            </a:pPr>
            <a:r>
              <a:rPr lang="es-CL" sz="1000" dirty="0" smtClean="0"/>
              <a:t>Negocios</a:t>
            </a:r>
          </a:p>
          <a:p>
            <a:pPr marL="98425" lvl="2" indent="-98425">
              <a:buFont typeface="Arial" pitchFamily="34" charset="0"/>
              <a:buChar char="•"/>
            </a:pPr>
            <a:r>
              <a:rPr lang="es-CL" sz="1000" dirty="0" smtClean="0"/>
              <a:t>AOG</a:t>
            </a:r>
          </a:p>
          <a:p>
            <a:pPr marL="98425" lvl="2" indent="-98425">
              <a:buFont typeface="Arial" pitchFamily="34" charset="0"/>
              <a:buChar char="•"/>
            </a:pPr>
            <a:r>
              <a:rPr lang="es-CL" sz="1000" dirty="0" smtClean="0"/>
              <a:t>Otras tablas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sp>
        <p:nvSpPr>
          <p:cNvPr id="26626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0" y="1527175"/>
            <a:ext cx="8504238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s-CL" dirty="0" smtClean="0"/>
          </a:p>
          <a:p>
            <a:pPr>
              <a:buFont typeface="Wingdings" pitchFamily="2" charset="2"/>
              <a:buNone/>
            </a:pPr>
            <a:endParaRPr lang="es-CL" dirty="0" smtClean="0"/>
          </a:p>
        </p:txBody>
      </p:sp>
      <p:pic>
        <p:nvPicPr>
          <p:cNvPr id="4" name="Picture 5" descr="C:\Users\Rodolfo\Desktop\clipart ppt\question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4000504"/>
            <a:ext cx="2357454" cy="2357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2976" y="2857496"/>
            <a:ext cx="6843738" cy="35956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cap="none" spc="0" dirty="0" smtClean="0"/>
              <a:t>ICS3554 - Simulación</a:t>
            </a:r>
            <a:endParaRPr lang="es-ES" cap="none" spc="0" dirty="0" smtClean="0"/>
          </a:p>
          <a:p>
            <a:pPr>
              <a:lnSpc>
                <a:spcPct val="80000"/>
              </a:lnSpc>
            </a:pPr>
            <a:r>
              <a:rPr lang="es-ES" cap="none" spc="0" dirty="0" smtClean="0"/>
              <a:t>Profesor Pedro </a:t>
            </a:r>
            <a:r>
              <a:rPr lang="es-ES" cap="none" spc="0" dirty="0" err="1" smtClean="0"/>
              <a:t>Gazmuri</a:t>
            </a:r>
            <a:r>
              <a:rPr lang="es-ES" cap="none" spc="0" dirty="0" smtClean="0"/>
              <a:t> </a:t>
            </a:r>
            <a:r>
              <a:rPr lang="es-ES" cap="none" spc="0" dirty="0" err="1" smtClean="0"/>
              <a:t>Schleyer</a:t>
            </a:r>
            <a:endParaRPr lang="es-ES" cap="none" spc="0" dirty="0" smtClean="0"/>
          </a:p>
          <a:p>
            <a:pPr>
              <a:lnSpc>
                <a:spcPct val="80000"/>
              </a:lnSpc>
            </a:pPr>
            <a:endParaRPr lang="es-ES" cap="none" spc="0" dirty="0" smtClean="0"/>
          </a:p>
          <a:p>
            <a:pPr>
              <a:lnSpc>
                <a:spcPct val="80000"/>
              </a:lnSpc>
            </a:pPr>
            <a:endParaRPr lang="es-ES" cap="none" spc="0" dirty="0" smtClean="0"/>
          </a:p>
          <a:p>
            <a:pPr>
              <a:lnSpc>
                <a:spcPct val="80000"/>
              </a:lnSpc>
            </a:pPr>
            <a:r>
              <a:rPr lang="es-ES" cap="none" spc="0" dirty="0" smtClean="0"/>
              <a:t>Presentado por:</a:t>
            </a:r>
            <a:endParaRPr lang="es-ES" sz="1800" cap="none" spc="0" dirty="0" smtClean="0"/>
          </a:p>
          <a:p>
            <a:pPr eaLnBrk="1" hangingPunct="1">
              <a:lnSpc>
                <a:spcPct val="80000"/>
              </a:lnSpc>
            </a:pPr>
            <a:r>
              <a:rPr lang="es-ES" sz="2000" cap="none" spc="0" dirty="0" smtClean="0"/>
              <a:t>Rodolfo Cuevas Cortés</a:t>
            </a:r>
          </a:p>
          <a:p>
            <a:pPr eaLnBrk="1" hangingPunct="1">
              <a:lnSpc>
                <a:spcPct val="80000"/>
              </a:lnSpc>
            </a:pPr>
            <a:endParaRPr lang="es-ES" sz="2000" cap="none" spc="0" dirty="0" smtClean="0"/>
          </a:p>
          <a:p>
            <a:pPr eaLnBrk="1" hangingPunct="1">
              <a:lnSpc>
                <a:spcPct val="80000"/>
              </a:lnSpc>
            </a:pPr>
            <a:endParaRPr lang="es-ES" sz="1800" cap="none" spc="0" dirty="0" smtClean="0"/>
          </a:p>
          <a:p>
            <a:pPr eaLnBrk="1" hangingPunct="1">
              <a:lnSpc>
                <a:spcPct val="80000"/>
              </a:lnSpc>
            </a:pPr>
            <a:endParaRPr lang="es-ES" sz="1800" cap="none" spc="0" dirty="0" smtClean="0"/>
          </a:p>
          <a:p>
            <a:pPr eaLnBrk="1" hangingPunct="1">
              <a:lnSpc>
                <a:spcPct val="80000"/>
              </a:lnSpc>
            </a:pPr>
            <a:r>
              <a:rPr lang="es-ES" cap="none" spc="0" dirty="0" smtClean="0"/>
              <a:t>Escuela De Ingeniería</a:t>
            </a:r>
          </a:p>
          <a:p>
            <a:pPr eaLnBrk="1" hangingPunct="1">
              <a:lnSpc>
                <a:spcPct val="80000"/>
              </a:lnSpc>
            </a:pPr>
            <a:r>
              <a:rPr lang="es-ES" cap="none" spc="0" dirty="0" smtClean="0"/>
              <a:t>Pontificia Universidad Católica De Chile</a:t>
            </a:r>
          </a:p>
          <a:p>
            <a:pPr eaLnBrk="1" hangingPunct="1">
              <a:lnSpc>
                <a:spcPct val="80000"/>
              </a:lnSpc>
            </a:pPr>
            <a:r>
              <a:rPr lang="es-ES" cap="none" spc="0" dirty="0" smtClean="0"/>
              <a:t>05 </a:t>
            </a:r>
            <a:r>
              <a:rPr lang="es-ES" cap="none" spc="0" dirty="0" smtClean="0"/>
              <a:t>de </a:t>
            </a:r>
            <a:r>
              <a:rPr lang="es-ES" cap="none" spc="0" dirty="0" smtClean="0"/>
              <a:t>Mayo, 2011</a:t>
            </a:r>
            <a:endParaRPr lang="es-ES" cap="none" spc="0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" sz="4900" dirty="0" err="1" smtClean="0"/>
              <a:t>SimuLAN</a:t>
            </a:r>
            <a:r>
              <a:rPr lang="es-ES" sz="4400" dirty="0" smtClean="0"/>
              <a:t/>
            </a:r>
            <a:br>
              <a:rPr lang="es-ES" sz="4400" dirty="0" smtClean="0"/>
            </a:br>
            <a:r>
              <a:rPr lang="es-ES" sz="3600" dirty="0" smtClean="0"/>
              <a:t>Simulación de Itinerarios de Transporte Aéreo</a:t>
            </a:r>
            <a:endParaRPr lang="es-ES" sz="4400" dirty="0" smtClean="0"/>
          </a:p>
        </p:txBody>
      </p:sp>
      <p:pic>
        <p:nvPicPr>
          <p:cNvPr id="3076" name="Picture 5" descr="logo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203187"/>
            <a:ext cx="10255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 descr="C:\Users\Rodolfo\Desktop\ico_simuL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000108"/>
            <a:ext cx="428628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"/>
          </p:nvPr>
        </p:nvSpPr>
        <p:spPr>
          <a:xfrm>
            <a:off x="301752" y="1357298"/>
            <a:ext cx="8503920" cy="4572000"/>
          </a:xfrm>
        </p:spPr>
        <p:txBody>
          <a:bodyPr/>
          <a:lstStyle/>
          <a:p>
            <a:r>
              <a:rPr lang="es-CL" dirty="0" smtClean="0"/>
              <a:t>Flota de LAN (2008)</a:t>
            </a:r>
            <a:endParaRPr lang="es-CL" dirty="0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</a:t>
            </a:r>
            <a:r>
              <a:rPr kumimoji="0" lang="es-CL" sz="33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CL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Descripción del problema</a:t>
            </a:r>
            <a:endParaRPr kumimoji="0" lang="es-CL" sz="33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" name="Picture 2" descr="C:\Users\Rodolfo\Pictures\TABLA DE FLOTAS LAN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1857364"/>
            <a:ext cx="7215209" cy="4502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Software de simulación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2" descr="C:\Users\Rodolfo\Pictures\arp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9" y="2144685"/>
            <a:ext cx="8572529" cy="35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Elipse"/>
          <p:cNvSpPr/>
          <p:nvPr/>
        </p:nvSpPr>
        <p:spPr>
          <a:xfrm>
            <a:off x="2786063" y="4714875"/>
            <a:ext cx="571500" cy="357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 i="1">
              <a:latin typeface="+mj-lt"/>
            </a:endParaRPr>
          </a:p>
        </p:txBody>
      </p:sp>
      <p:cxnSp>
        <p:nvCxnSpPr>
          <p:cNvPr id="9" name="8 Conector recto de flecha"/>
          <p:cNvCxnSpPr>
            <a:stCxn id="7" idx="4"/>
            <a:endCxn id="11" idx="0"/>
          </p:cNvCxnSpPr>
          <p:nvPr/>
        </p:nvCxnSpPr>
        <p:spPr>
          <a:xfrm rot="5400000">
            <a:off x="2716192" y="5427663"/>
            <a:ext cx="711222" cy="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1571604" y="5783284"/>
            <a:ext cx="3000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i="1" dirty="0">
                <a:latin typeface="+mj-lt"/>
              </a:rPr>
              <a:t>Vuelo 337, entre Antofagasta y Santiago</a:t>
            </a:r>
          </a:p>
        </p:txBody>
      </p:sp>
      <p:sp>
        <p:nvSpPr>
          <p:cNvPr id="13" name="12 Elipse"/>
          <p:cNvSpPr/>
          <p:nvPr/>
        </p:nvSpPr>
        <p:spPr>
          <a:xfrm>
            <a:off x="1714500" y="5068887"/>
            <a:ext cx="785813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 i="1">
              <a:latin typeface="+mj-lt"/>
            </a:endParaRPr>
          </a:p>
        </p:txBody>
      </p:sp>
      <p:cxnSp>
        <p:nvCxnSpPr>
          <p:cNvPr id="14" name="13 Conector recto de flecha"/>
          <p:cNvCxnSpPr>
            <a:stCxn id="13" idx="4"/>
            <a:endCxn id="15" idx="0"/>
          </p:cNvCxnSpPr>
          <p:nvPr/>
        </p:nvCxnSpPr>
        <p:spPr>
          <a:xfrm rot="16200000" flipH="1">
            <a:off x="1982376" y="5622542"/>
            <a:ext cx="285772" cy="357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0" y="5783284"/>
            <a:ext cx="3000376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i="1" dirty="0">
                <a:latin typeface="+mj-lt"/>
              </a:rPr>
              <a:t>Mantenimiento </a:t>
            </a:r>
          </a:p>
          <a:p>
            <a:pPr algn="ctr"/>
            <a:r>
              <a:rPr lang="es-CL" i="1" dirty="0">
                <a:latin typeface="+mj-lt"/>
              </a:rPr>
              <a:t>programado</a:t>
            </a:r>
          </a:p>
        </p:txBody>
      </p:sp>
      <p:sp>
        <p:nvSpPr>
          <p:cNvPr id="16" name="15 Elipse"/>
          <p:cNvSpPr/>
          <p:nvPr/>
        </p:nvSpPr>
        <p:spPr>
          <a:xfrm>
            <a:off x="4429125" y="5072062"/>
            <a:ext cx="1000125" cy="425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 i="1">
              <a:latin typeface="+mj-lt"/>
            </a:endParaRPr>
          </a:p>
        </p:txBody>
      </p:sp>
      <p:cxnSp>
        <p:nvCxnSpPr>
          <p:cNvPr id="17" name="16 Conector recto de flecha"/>
          <p:cNvCxnSpPr>
            <a:stCxn id="16" idx="4"/>
            <a:endCxn id="18" idx="0"/>
          </p:cNvCxnSpPr>
          <p:nvPr/>
        </p:nvCxnSpPr>
        <p:spPr>
          <a:xfrm rot="5400000">
            <a:off x="4786298" y="5640394"/>
            <a:ext cx="285772" cy="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3428992" y="5783284"/>
            <a:ext cx="3000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i="1" dirty="0">
                <a:latin typeface="+mj-lt"/>
              </a:rPr>
              <a:t>Mantenimiento no programado</a:t>
            </a:r>
          </a:p>
        </p:txBody>
      </p:sp>
      <p:sp>
        <p:nvSpPr>
          <p:cNvPr id="21" name="20 Elipse"/>
          <p:cNvSpPr/>
          <p:nvPr/>
        </p:nvSpPr>
        <p:spPr>
          <a:xfrm>
            <a:off x="214314" y="2357430"/>
            <a:ext cx="785786" cy="34289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 i="1">
              <a:latin typeface="+mj-lt"/>
            </a:endParaRPr>
          </a:p>
        </p:txBody>
      </p:sp>
      <p:cxnSp>
        <p:nvCxnSpPr>
          <p:cNvPr id="22" name="21 Conector recto de flecha"/>
          <p:cNvCxnSpPr>
            <a:stCxn id="21" idx="0"/>
            <a:endCxn id="23" idx="2"/>
          </p:cNvCxnSpPr>
          <p:nvPr/>
        </p:nvCxnSpPr>
        <p:spPr>
          <a:xfrm rot="16200000" flipV="1">
            <a:off x="506388" y="2256611"/>
            <a:ext cx="201617" cy="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22 CuadroTexto"/>
          <p:cNvSpPr txBox="1">
            <a:spLocks noChangeArrowheads="1"/>
          </p:cNvSpPr>
          <p:nvPr/>
        </p:nvSpPr>
        <p:spPr bwMode="auto">
          <a:xfrm>
            <a:off x="-285784" y="1785926"/>
            <a:ext cx="1785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i="1" dirty="0">
                <a:latin typeface="+mj-lt"/>
              </a:rPr>
              <a:t>Aviones</a:t>
            </a:r>
          </a:p>
        </p:txBody>
      </p:sp>
      <p:sp>
        <p:nvSpPr>
          <p:cNvPr id="34" name="33 Elipse"/>
          <p:cNvSpPr/>
          <p:nvPr/>
        </p:nvSpPr>
        <p:spPr>
          <a:xfrm>
            <a:off x="1071565" y="2071679"/>
            <a:ext cx="7929591" cy="500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 i="1">
              <a:latin typeface="+mj-lt"/>
            </a:endParaRPr>
          </a:p>
        </p:txBody>
      </p:sp>
      <p:cxnSp>
        <p:nvCxnSpPr>
          <p:cNvPr id="35" name="34 Conector recto de flecha"/>
          <p:cNvCxnSpPr>
            <a:stCxn id="34" idx="7"/>
            <a:endCxn id="36" idx="2"/>
          </p:cNvCxnSpPr>
          <p:nvPr/>
        </p:nvCxnSpPr>
        <p:spPr>
          <a:xfrm rot="5400000" flipH="1" flipV="1">
            <a:off x="7747311" y="1962643"/>
            <a:ext cx="274852" cy="896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35 CuadroTexto"/>
          <p:cNvSpPr txBox="1">
            <a:spLocks noChangeArrowheads="1"/>
          </p:cNvSpPr>
          <p:nvPr/>
        </p:nvSpPr>
        <p:spPr bwMode="auto">
          <a:xfrm>
            <a:off x="7286644" y="1500174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i="1" dirty="0">
                <a:latin typeface="+mj-lt"/>
              </a:rPr>
              <a:t>Tiempo</a:t>
            </a:r>
          </a:p>
        </p:txBody>
      </p:sp>
      <p:sp>
        <p:nvSpPr>
          <p:cNvPr id="26" name="2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>
                <a:latin typeface="+mj-lt"/>
              </a:rPr>
              <a:t>Simulación de Itinerarios de Transporte Aéreo</a:t>
            </a:r>
            <a:endParaRPr lang="es-ES">
              <a:latin typeface="+mj-lt"/>
            </a:endParaRPr>
          </a:p>
        </p:txBody>
      </p:sp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27" name="2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Itinerario</a:t>
            </a:r>
            <a:endParaRPr lang="es-CL" dirty="0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kumimoji="0" lang="es-CL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</a:t>
            </a:r>
            <a:r>
              <a:rPr kumimoji="0" lang="es-CL" sz="33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s-CL" sz="3300" dirty="0" smtClean="0">
                <a:solidFill>
                  <a:schemeClr val="accent3">
                    <a:shade val="75000"/>
                  </a:schemeClr>
                </a:solidFill>
              </a:rPr>
              <a:t>Descripción del problema</a:t>
            </a:r>
            <a:endParaRPr lang="es-CL" sz="33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/>
      <p:bldP spid="11" grpId="1"/>
      <p:bldP spid="13" grpId="0" animBg="1"/>
      <p:bldP spid="15" grpId="0"/>
      <p:bldP spid="16" grpId="0" animBg="1"/>
      <p:bldP spid="18" grpId="0"/>
      <p:bldP spid="21" grpId="0" animBg="1"/>
      <p:bldP spid="21" grpId="1" animBg="1"/>
      <p:bldP spid="23" grpId="0"/>
      <p:bldP spid="23" grpId="1"/>
      <p:bldP spid="34" grpId="0" animBg="1"/>
      <p:bldP spid="34" grpId="1" animBg="1"/>
      <p:bldP spid="36" grpId="0"/>
      <p:bldP spid="3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88066" name="Picture 2" descr="C:\Users\Rodolfo\PUC\Simulan\docs\Memoria\Defensa\frames\fram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7" name="Picture 3" descr="C:\Users\Rodolfo\PUC\Simulan\docs\Memoria\Defensa\frames\frame1-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89090" name="Picture 2" descr="C:\Users\Rodolfo\PUC\Simulan\docs\Memoria\Defensa\frames\frame1-2 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90114" name="Picture 2" descr="C:\Users\Rodolfo\PUC\Simulan\docs\Memoria\Defensa\frames\frame1-3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91138" name="Picture 2" descr="C:\Users\Rodolfo\PUC\Simulan\docs\Memoria\Defensa\frames\frame1-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200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92162" name="Picture 2" descr="C:\Users\Rodolfo\PUC\Simulan\docs\Memoria\Defensa\frames\frame1-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93186" name="Picture 2" descr="C:\Users\Rodolfo\PUC\Simulan\docs\Memoria\Defensa\frames\frame2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b="1" dirty="0" smtClean="0">
                <a:solidFill>
                  <a:srgbClr val="002060"/>
                </a:solidFill>
              </a:rPr>
              <a:t>Introducción </a:t>
            </a:r>
            <a:r>
              <a:rPr lang="es-CL" b="1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  <a:endParaRPr lang="es-CL" b="1" dirty="0" smtClean="0">
              <a:solidFill>
                <a:srgbClr val="00206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Software de simulación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1. Introducción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L" dirty="0" smtClean="0"/>
              <a:t>Génesis del trabajo</a:t>
            </a:r>
          </a:p>
          <a:p>
            <a:pPr lvl="1"/>
            <a:r>
              <a:rPr lang="es-CL" dirty="0" smtClean="0"/>
              <a:t>Curso Simulación (2008)</a:t>
            </a:r>
          </a:p>
          <a:p>
            <a:pPr lvl="1"/>
            <a:r>
              <a:rPr lang="es-CL" dirty="0" smtClean="0"/>
              <a:t>Práctica en LAN (2009) en Centro de Control Operacional (CCO) </a:t>
            </a:r>
          </a:p>
          <a:p>
            <a:pPr lvl="1"/>
            <a:r>
              <a:rPr lang="es-CL" dirty="0" smtClean="0"/>
              <a:t>Memoria: “Simulación de Itinerarios de Transporte Aéreo”</a:t>
            </a:r>
          </a:p>
          <a:p>
            <a:pPr lvl="1"/>
            <a:r>
              <a:rPr lang="es-CL" dirty="0" smtClean="0"/>
              <a:t>Desarrollo de </a:t>
            </a:r>
            <a:r>
              <a:rPr lang="es-CL" dirty="0" err="1" smtClean="0"/>
              <a:t>SimuLAN</a:t>
            </a:r>
            <a:endParaRPr lang="es-CL" dirty="0" smtClean="0"/>
          </a:p>
          <a:p>
            <a:pPr>
              <a:buNone/>
            </a:pPr>
            <a:endParaRPr lang="es-CL" dirty="0" smtClean="0"/>
          </a:p>
          <a:p>
            <a:r>
              <a:rPr lang="es-CL" dirty="0" err="1" smtClean="0"/>
              <a:t>SimuLAN</a:t>
            </a:r>
            <a:endParaRPr lang="es-CL" dirty="0" smtClean="0"/>
          </a:p>
          <a:p>
            <a:pPr lvl="1"/>
            <a:r>
              <a:rPr lang="es-CL" dirty="0" smtClean="0"/>
              <a:t>Simula la operación de itinerarios de vuelo</a:t>
            </a:r>
          </a:p>
          <a:p>
            <a:pPr lvl="2"/>
            <a:r>
              <a:rPr lang="es-CL" dirty="0" smtClean="0"/>
              <a:t>Tramos de vuelo</a:t>
            </a:r>
          </a:p>
          <a:p>
            <a:pPr lvl="2"/>
            <a:r>
              <a:rPr lang="es-CL" dirty="0" smtClean="0"/>
              <a:t>Mantenimiento programado</a:t>
            </a:r>
          </a:p>
          <a:p>
            <a:pPr lvl="2"/>
            <a:r>
              <a:rPr lang="es-CL" dirty="0" smtClean="0"/>
              <a:t>Condiciones de incertidumbre</a:t>
            </a:r>
          </a:p>
          <a:p>
            <a:pPr lvl="2"/>
            <a:r>
              <a:rPr lang="es-CL" dirty="0" smtClean="0"/>
              <a:t>Algoritmo de </a:t>
            </a:r>
            <a:r>
              <a:rPr lang="es-CL" i="1" dirty="0" err="1" smtClean="0"/>
              <a:t>recovery</a:t>
            </a:r>
            <a:r>
              <a:rPr lang="es-CL" i="1" dirty="0" smtClean="0"/>
              <a:t>: </a:t>
            </a:r>
          </a:p>
          <a:p>
            <a:pPr lvl="3"/>
            <a:r>
              <a:rPr lang="es-CL" dirty="0" smtClean="0"/>
              <a:t>Aviones de </a:t>
            </a:r>
            <a:r>
              <a:rPr lang="es-CL" dirty="0" err="1" smtClean="0"/>
              <a:t>backup</a:t>
            </a:r>
            <a:endParaRPr lang="es-CL" dirty="0" smtClean="0"/>
          </a:p>
          <a:p>
            <a:pPr lvl="3"/>
            <a:r>
              <a:rPr lang="es-CL" dirty="0" smtClean="0"/>
              <a:t>Turnos de </a:t>
            </a:r>
            <a:r>
              <a:rPr lang="es-CL" dirty="0" err="1" smtClean="0"/>
              <a:t>backup</a:t>
            </a:r>
            <a:endParaRPr lang="es-CL" dirty="0" smtClean="0"/>
          </a:p>
          <a:p>
            <a:pPr lvl="2"/>
            <a:r>
              <a:rPr lang="es-CL" dirty="0" smtClean="0"/>
              <a:t>Conexiones de pasajeros</a:t>
            </a:r>
          </a:p>
          <a:p>
            <a:pPr lvl="2"/>
            <a:r>
              <a:rPr lang="es-CL" dirty="0" smtClean="0"/>
              <a:t>Conexiones de tripulantes</a:t>
            </a:r>
          </a:p>
          <a:p>
            <a:pPr lvl="1"/>
            <a:r>
              <a:rPr lang="es-CL" dirty="0" smtClean="0"/>
              <a:t>Utilidad principal</a:t>
            </a:r>
          </a:p>
          <a:p>
            <a:pPr lvl="2"/>
            <a:r>
              <a:rPr lang="es-CL" dirty="0" smtClean="0"/>
              <a:t>Apoyo a la planificación en mediano plazo (3 meses)</a:t>
            </a:r>
          </a:p>
          <a:p>
            <a:pPr lvl="2"/>
            <a:r>
              <a:rPr lang="es-CL" dirty="0" smtClean="0"/>
              <a:t>Análisis de puntualidad</a:t>
            </a:r>
          </a:p>
          <a:p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/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b="1" dirty="0" smtClean="0">
                <a:solidFill>
                  <a:srgbClr val="002060"/>
                </a:solidFill>
              </a:rPr>
              <a:t>Descripción del problema</a:t>
            </a:r>
            <a:r>
              <a:rPr lang="es-CL" b="1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  <a:endParaRPr lang="es-CL" b="1" dirty="0" smtClean="0">
              <a:solidFill>
                <a:srgbClr val="00206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Software de simulación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Planificación de Itinerarios</a:t>
            </a:r>
            <a:endParaRPr lang="es-CL" dirty="0"/>
          </a:p>
        </p:txBody>
      </p:sp>
      <p:sp>
        <p:nvSpPr>
          <p:cNvPr id="16" name="15 Medio marco">
            <a:hlinkClick r:id="rId3" action="ppaction://hlinksldjump"/>
          </p:cNvPr>
          <p:cNvSpPr/>
          <p:nvPr/>
        </p:nvSpPr>
        <p:spPr>
          <a:xfrm rot="16200000">
            <a:off x="1321572" y="4250537"/>
            <a:ext cx="857256" cy="1071570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7" name="16 Medio marco">
            <a:hlinkClick r:id="rId4" action="ppaction://hlinksldjump"/>
          </p:cNvPr>
          <p:cNvSpPr/>
          <p:nvPr/>
        </p:nvSpPr>
        <p:spPr>
          <a:xfrm rot="16200000">
            <a:off x="1321572" y="3107529"/>
            <a:ext cx="857255" cy="1071570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pic>
        <p:nvPicPr>
          <p:cNvPr id="11" name="6 Marcador de contenido" descr="SDXTMPPPT01.emf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52" y="1928802"/>
            <a:ext cx="6429420" cy="457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571500" indent="-571500"/>
            <a:r>
              <a:rPr lang="es-CL" dirty="0" smtClean="0"/>
              <a:t>2. Descripción del problema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s-CL" dirty="0" smtClean="0"/>
              <a:t>Disrupciones</a:t>
            </a:r>
          </a:p>
          <a:p>
            <a:pPr lvl="1"/>
            <a:r>
              <a:rPr lang="es-CL" dirty="0" smtClean="0"/>
              <a:t>Cualquier evento que afecte la operación como fue </a:t>
            </a:r>
            <a:r>
              <a:rPr lang="es-CL" dirty="0" smtClean="0"/>
              <a:t>planificada</a:t>
            </a:r>
            <a:endParaRPr lang="es-CL" dirty="0" smtClean="0"/>
          </a:p>
          <a:p>
            <a:pPr lvl="1"/>
            <a:r>
              <a:rPr lang="es-CL" dirty="0" smtClean="0"/>
              <a:t>162 causas de atraso clasificadas</a:t>
            </a:r>
          </a:p>
          <a:p>
            <a:pPr lvl="1"/>
            <a:r>
              <a:rPr lang="es-CL" dirty="0" smtClean="0"/>
              <a:t>Principales causas de atraso:</a:t>
            </a:r>
          </a:p>
          <a:p>
            <a:pPr lvl="1"/>
            <a:endParaRPr lang="es-CL" dirty="0" smtClean="0"/>
          </a:p>
        </p:txBody>
      </p:sp>
      <p:graphicFrame>
        <p:nvGraphicFramePr>
          <p:cNvPr id="15" name="14 Objeto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27" r:id="rId10" imgW="0" imgH="0" progId="TCLayout.ActiveDocument.1">
              <p:embed/>
            </p:oleObj>
          </a:graphicData>
        </a:graphic>
      </p:graphicFrame>
      <p:sp>
        <p:nvSpPr>
          <p:cNvPr id="8" name="7 Rectángulo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 anchorCtr="0">
            <a:noAutofit/>
          </a:bodyPr>
          <a:lstStyle/>
          <a:p>
            <a:pPr algn="ctr"/>
            <a:r>
              <a:rPr lang="es-CL" sz="1400" smtClean="0">
                <a:latin typeface="Calibri"/>
                <a:sym typeface="Calibri"/>
              </a:rPr>
              <a:t>25%</a:t>
            </a:r>
            <a:endParaRPr lang="es-CL" sz="1400">
              <a:latin typeface="Calibri"/>
              <a:sym typeface="Calibri"/>
            </a:endParaRPr>
          </a:p>
        </p:txBody>
      </p:sp>
      <p:graphicFrame>
        <p:nvGraphicFramePr>
          <p:cNvPr id="23" name="2 Gráfico"/>
          <p:cNvGraphicFramePr/>
          <p:nvPr/>
        </p:nvGraphicFramePr>
        <p:xfrm>
          <a:off x="1500166" y="3162300"/>
          <a:ext cx="6786610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sz="2400" dirty="0" smtClean="0"/>
              <a:t>Conexiones</a:t>
            </a:r>
            <a:r>
              <a:rPr lang="es-CL" sz="2400" dirty="0" smtClean="0">
                <a:sym typeface="Wingdings" pitchFamily="2" charset="2"/>
              </a:rPr>
              <a:t> restricciones + atrasos</a:t>
            </a:r>
            <a:endParaRPr lang="es-CL" sz="2400" dirty="0" smtClean="0"/>
          </a:p>
          <a:p>
            <a:pPr lvl="1"/>
            <a:r>
              <a:rPr lang="es-CL" sz="2000" dirty="0" smtClean="0"/>
              <a:t>Pasajeros</a:t>
            </a:r>
          </a:p>
          <a:p>
            <a:pPr lvl="2"/>
            <a:r>
              <a:rPr lang="es-CL" sz="1800" dirty="0" smtClean="0"/>
              <a:t>Restricción dura: pasajeros en tránsito</a:t>
            </a:r>
          </a:p>
          <a:p>
            <a:pPr lvl="2"/>
            <a:r>
              <a:rPr lang="es-CL" sz="1800" dirty="0" smtClean="0"/>
              <a:t>Restricción </a:t>
            </a:r>
            <a:r>
              <a:rPr lang="es-CL" sz="1800" dirty="0" smtClean="0"/>
              <a:t>blanda: el operador debe decidir cuánto esperar a un grupo de pasajeros.</a:t>
            </a:r>
          </a:p>
          <a:p>
            <a:pPr lvl="3"/>
            <a:r>
              <a:rPr lang="es-CL" sz="1800" dirty="0" smtClean="0"/>
              <a:t>Cantidad de pasajeros</a:t>
            </a:r>
          </a:p>
          <a:p>
            <a:pPr lvl="3"/>
            <a:r>
              <a:rPr lang="es-CL" sz="1800" dirty="0" smtClean="0"/>
              <a:t>Horas hasta próximo vuelo</a:t>
            </a:r>
          </a:p>
          <a:p>
            <a:pPr lvl="1"/>
            <a:r>
              <a:rPr lang="es-CL" sz="2000" dirty="0" smtClean="0"/>
              <a:t>Tripulantes</a:t>
            </a:r>
          </a:p>
          <a:p>
            <a:pPr lvl="2"/>
            <a:r>
              <a:rPr lang="es-CL" sz="1800" dirty="0" smtClean="0"/>
              <a:t>Restricción dura: no se puede operar un vuelo sin tripulación.</a:t>
            </a:r>
          </a:p>
          <a:p>
            <a:pPr lvl="2"/>
            <a:r>
              <a:rPr lang="es-CL" sz="1800" dirty="0" smtClean="0"/>
              <a:t>Restricción blanda: romper conexiones en un mismo avión.</a:t>
            </a:r>
            <a:br>
              <a:rPr lang="es-CL" sz="1800" dirty="0" smtClean="0"/>
            </a:br>
            <a:endParaRPr lang="es-CL" sz="1800" dirty="0"/>
          </a:p>
        </p:txBody>
      </p:sp>
      <p:sp>
        <p:nvSpPr>
          <p:cNvPr id="7" name="6 Elipse"/>
          <p:cNvSpPr/>
          <p:nvPr/>
        </p:nvSpPr>
        <p:spPr>
          <a:xfrm>
            <a:off x="6572264" y="3286124"/>
            <a:ext cx="78581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SCL</a:t>
            </a:r>
            <a:endParaRPr lang="es-CL" dirty="0"/>
          </a:p>
        </p:txBody>
      </p:sp>
      <p:cxnSp>
        <p:nvCxnSpPr>
          <p:cNvPr id="9" name="8 Conector recto de flecha"/>
          <p:cNvCxnSpPr>
            <a:endCxn id="7" idx="1"/>
          </p:cNvCxnSpPr>
          <p:nvPr/>
        </p:nvCxnSpPr>
        <p:spPr>
          <a:xfrm>
            <a:off x="5786446" y="3071810"/>
            <a:ext cx="900898" cy="27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endCxn id="7" idx="2"/>
          </p:cNvCxnSpPr>
          <p:nvPr/>
        </p:nvCxnSpPr>
        <p:spPr>
          <a:xfrm>
            <a:off x="5643570" y="3500438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7" idx="3"/>
          </p:cNvCxnSpPr>
          <p:nvPr/>
        </p:nvCxnSpPr>
        <p:spPr>
          <a:xfrm flipV="1">
            <a:off x="5786446" y="3651981"/>
            <a:ext cx="900898" cy="27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7" idx="7"/>
          </p:cNvCxnSpPr>
          <p:nvPr/>
        </p:nvCxnSpPr>
        <p:spPr>
          <a:xfrm rot="5400000" flipH="1" flipV="1">
            <a:off x="7590629" y="2938498"/>
            <a:ext cx="62771" cy="758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7" idx="5"/>
          </p:cNvCxnSpPr>
          <p:nvPr/>
        </p:nvCxnSpPr>
        <p:spPr>
          <a:xfrm rot="16200000" flipH="1">
            <a:off x="7590628" y="3304355"/>
            <a:ext cx="62773" cy="758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4357686" y="5143512"/>
            <a:ext cx="714380" cy="1428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2714612" y="5643578"/>
            <a:ext cx="642942" cy="1428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3857620" y="5643578"/>
            <a:ext cx="2786082" cy="142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1428728" y="5143512"/>
            <a:ext cx="1571636" cy="142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4357686" y="6072206"/>
            <a:ext cx="135732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1785918" y="6072206"/>
            <a:ext cx="171451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1142976" y="5643578"/>
            <a:ext cx="1000164" cy="1428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00892" y="5643578"/>
            <a:ext cx="1000132" cy="142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5786446" y="5143512"/>
            <a:ext cx="2143140" cy="1428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6215074" y="6072206"/>
            <a:ext cx="2143140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Elipse"/>
          <p:cNvSpPr/>
          <p:nvPr/>
        </p:nvSpPr>
        <p:spPr>
          <a:xfrm>
            <a:off x="285720" y="5072074"/>
            <a:ext cx="500066" cy="35719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Av1</a:t>
            </a:r>
            <a:endParaRPr lang="es-CL" sz="1000" dirty="0"/>
          </a:p>
        </p:txBody>
      </p:sp>
      <p:sp>
        <p:nvSpPr>
          <p:cNvPr id="35" name="34 Elipse"/>
          <p:cNvSpPr/>
          <p:nvPr/>
        </p:nvSpPr>
        <p:spPr>
          <a:xfrm>
            <a:off x="285720" y="5500702"/>
            <a:ext cx="500066" cy="35719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Av2</a:t>
            </a:r>
            <a:endParaRPr lang="es-CL" sz="1000" dirty="0"/>
          </a:p>
        </p:txBody>
      </p:sp>
      <p:sp>
        <p:nvSpPr>
          <p:cNvPr id="36" name="35 Elipse"/>
          <p:cNvSpPr/>
          <p:nvPr/>
        </p:nvSpPr>
        <p:spPr>
          <a:xfrm>
            <a:off x="285720" y="5929330"/>
            <a:ext cx="500066" cy="35719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Av3</a:t>
            </a:r>
            <a:endParaRPr lang="es-CL" sz="1000" dirty="0"/>
          </a:p>
        </p:txBody>
      </p:sp>
      <p:cxnSp>
        <p:nvCxnSpPr>
          <p:cNvPr id="44" name="43 Conector recto de flecha"/>
          <p:cNvCxnSpPr>
            <a:stCxn id="28" idx="3"/>
            <a:endCxn id="27" idx="1"/>
          </p:cNvCxnSpPr>
          <p:nvPr/>
        </p:nvCxnSpPr>
        <p:spPr>
          <a:xfrm>
            <a:off x="3500430" y="6143644"/>
            <a:ext cx="8640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</a:t>
            </a:r>
            <a:r>
              <a:rPr lang="es-CL" dirty="0" smtClean="0"/>
              <a:t>05 de Mayo de 2011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sz="2400" dirty="0" err="1" smtClean="0"/>
              <a:t>Recovery</a:t>
            </a:r>
            <a:r>
              <a:rPr lang="es-CL" sz="2400" dirty="0" smtClean="0"/>
              <a:t>: “volviendo a la normalidad”</a:t>
            </a:r>
          </a:p>
          <a:p>
            <a:pPr lvl="1"/>
            <a:r>
              <a:rPr lang="es-CL" sz="2000" dirty="0" smtClean="0"/>
              <a:t>Reasignación</a:t>
            </a:r>
            <a:r>
              <a:rPr lang="es-CL" sz="2000" i="1" dirty="0" smtClean="0"/>
              <a:t> (swap) </a:t>
            </a:r>
          </a:p>
          <a:p>
            <a:pPr lvl="1"/>
            <a:r>
              <a:rPr lang="es-CL" sz="2000" dirty="0" smtClean="0"/>
              <a:t>Aviones de </a:t>
            </a:r>
            <a:r>
              <a:rPr lang="es-CL" sz="2000" i="1" dirty="0" err="1" smtClean="0"/>
              <a:t>backup</a:t>
            </a:r>
            <a:endParaRPr lang="es-CL" sz="2000" i="1" dirty="0" smtClean="0"/>
          </a:p>
          <a:p>
            <a:pPr lvl="1"/>
            <a:r>
              <a:rPr lang="es-CL" sz="2000" dirty="0" smtClean="0"/>
              <a:t>Reprogramación</a:t>
            </a:r>
          </a:p>
          <a:p>
            <a:pPr lvl="1"/>
            <a:r>
              <a:rPr lang="es-CL" sz="2000" dirty="0" smtClean="0"/>
              <a:t>Cancelación</a:t>
            </a:r>
          </a:p>
          <a:p>
            <a:pPr lvl="1">
              <a:buNone/>
            </a:pPr>
            <a:endParaRPr lang="es-CL" sz="2000" i="1" dirty="0" smtClean="0"/>
          </a:p>
          <a:p>
            <a:r>
              <a:rPr lang="es-CL" sz="2400" dirty="0" smtClean="0"/>
              <a:t>Robustez de itinerario</a:t>
            </a:r>
          </a:p>
          <a:p>
            <a:pPr lvl="1"/>
            <a:r>
              <a:rPr lang="es-CL" sz="2000" dirty="0" smtClean="0"/>
              <a:t>Objetivos contrapuestos:</a:t>
            </a:r>
          </a:p>
          <a:p>
            <a:pPr lvl="2"/>
            <a:r>
              <a:rPr lang="es-CL" sz="1800" dirty="0" smtClean="0"/>
              <a:t>Calidad de servicio: puntualidad</a:t>
            </a:r>
          </a:p>
          <a:p>
            <a:pPr lvl="2"/>
            <a:r>
              <a:rPr lang="es-CL" sz="1800" dirty="0" smtClean="0"/>
              <a:t>Uso de activos</a:t>
            </a:r>
          </a:p>
          <a:p>
            <a:pPr lvl="3"/>
            <a:r>
              <a:rPr lang="es-CL" sz="1800" dirty="0" smtClean="0"/>
              <a:t>Equilibrio comercial-operacional</a:t>
            </a:r>
          </a:p>
          <a:p>
            <a:pPr lvl="1"/>
            <a:endParaRPr lang="es-CL" sz="2000" i="1" dirty="0" smtClean="0"/>
          </a:p>
          <a:p>
            <a:endParaRPr lang="es-CL" sz="2400" dirty="0"/>
          </a:p>
        </p:txBody>
      </p:sp>
      <p:sp>
        <p:nvSpPr>
          <p:cNvPr id="8" name="7 Botón de acción: Final">
            <a:hlinkClick r:id="rId3" action="ppaction://hlinksldjump" highlightClick="1"/>
          </p:cNvPr>
          <p:cNvSpPr/>
          <p:nvPr/>
        </p:nvSpPr>
        <p:spPr>
          <a:xfrm>
            <a:off x="3286116" y="2071678"/>
            <a:ext cx="357190" cy="285752"/>
          </a:xfrm>
          <a:prstGeom prst="actionButtonEn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124" name="Picture 4" descr="http://www.lasescapadas.com/wp-content/uploads/2007/10/la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1714488"/>
            <a:ext cx="2571768" cy="1981065"/>
          </a:xfrm>
          <a:prstGeom prst="rect">
            <a:avLst/>
          </a:prstGeom>
          <a:noFill/>
        </p:spPr>
      </p:pic>
      <p:pic>
        <p:nvPicPr>
          <p:cNvPr id="5126" name="Picture 6" descr="http://www.cnnexpansion.com/photos/2008/07/01/vw-y-nissan-desembolsan-cada-ano-un-monto-equivalente-al-aguinaldo-en-premios-a-la-puntualidad-especial.2008-07-31.513463744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3929066"/>
            <a:ext cx="1380516" cy="221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289&quot;/&gt;&lt;partner val=&quot;53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1&quot;/&gt;&lt;m_mruColor&gt;&lt;m_vecMRU length=&quot;6&quot;&gt;&lt;elem&gt;&lt;m_ppcolschidx val=&quot;0&quot;/&gt;&lt;m_rgb r=&quot;16&quot; g=&quot;18&quot; b=&quot;76&quot;/&gt;&lt;/elem&gt;&lt;elem&gt;&lt;m_ppcolschidx val=&quot;0&quot;/&gt;&lt;m_rgb r=&quot;d6&quot; g=&quot;df&quot; b=&quot;e9&quot;/&gt;&lt;/elem&gt;&lt;elem&gt;&lt;m_ppcolschidx val=&quot;0&quot;/&gt;&lt;m_rgb r=&quot;df&quot; g=&quot;e6&quot; b=&quot;f2&quot;/&gt;&lt;/elem&gt;&lt;elem&gt;&lt;m_ppcolschidx val=&quot;0&quot;/&gt;&lt;m_rgb r=&quot;b1&quot; g=&quot;b6&quot; b=&quot;d8&quot;/&gt;&lt;/elem&gt;&lt;elem&gt;&lt;m_ppcolschidx val=&quot;0&quot;/&gt;&lt;m_rgb r=&quot;16&quot; g=&quot;18&quot; b=&quot;74&quot;/&gt;&lt;/elem&gt;&lt;elem&gt;&lt;m_ppcolschidx val=&quot;0&quot;/&gt;&lt;m_rgb r=&quot;b0&quot; g=&quot;c0&quot; b=&quot;d9&quot;/&gt;&lt;/elem&gt;&lt;/m_vecMRU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56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AsoI2_c0.czfqvLOoPU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GJ3GIT80KVCeUnFLq94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FIFur5fE0unrKUK9f91k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.7dKXpq9E61Sx3fgWIl.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pIXRnOh70uQIbhUXcm4Q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4M455RgLkKFgfRi1LWnzw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Personalizado 1">
      <a:dk1>
        <a:sysClr val="windowText" lastClr="000000"/>
      </a:dk1>
      <a:lt1>
        <a:sysClr val="window" lastClr="FFFFFF"/>
      </a:lt1>
      <a:dk2>
        <a:srgbClr val="3F3F3F"/>
      </a:dk2>
      <a:lt2>
        <a:srgbClr val="FAFAFA"/>
      </a:lt2>
      <a:accent1>
        <a:srgbClr val="181B7E"/>
      </a:accent1>
      <a:accent2>
        <a:srgbClr val="2529BD"/>
      </a:accent2>
      <a:accent3>
        <a:srgbClr val="9799EA"/>
      </a:accent3>
      <a:accent4>
        <a:srgbClr val="B9BBF1"/>
      </a:accent4>
      <a:accent5>
        <a:srgbClr val="CFD0F5"/>
      </a:accent5>
      <a:accent6>
        <a:srgbClr val="FFFFFF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9651</TotalTime>
  <Words>1355</Words>
  <Application>Microsoft Office PowerPoint</Application>
  <PresentationFormat>Presentación en pantalla (4:3)</PresentationFormat>
  <Paragraphs>391</Paragraphs>
  <Slides>27</Slides>
  <Notes>17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Civil</vt:lpstr>
      <vt:lpstr>SimuLAN Simulación de Itinerarios de Transporte Aéreo</vt:lpstr>
      <vt:lpstr>Contenido</vt:lpstr>
      <vt:lpstr>Contenido</vt:lpstr>
      <vt:lpstr>1. Introducción</vt:lpstr>
      <vt:lpstr>Contenido</vt:lpstr>
      <vt:lpstr>2. Descripción del problema</vt:lpstr>
      <vt:lpstr>2. Descripción del problema</vt:lpstr>
      <vt:lpstr>2. Descripción del problema</vt:lpstr>
      <vt:lpstr>2. Descripción del problema</vt:lpstr>
      <vt:lpstr>Contenido</vt:lpstr>
      <vt:lpstr>3. Modelo de simulación</vt:lpstr>
      <vt:lpstr>3. Modelo de simulación</vt:lpstr>
      <vt:lpstr>3. Modelo de simulación</vt:lpstr>
      <vt:lpstr>3. Modelo de simulación</vt:lpstr>
      <vt:lpstr>Contenido</vt:lpstr>
      <vt:lpstr>Software de simulación </vt:lpstr>
      <vt:lpstr>Diapositiva 17</vt:lpstr>
      <vt:lpstr>SimuLAN Simulación de Itinerarios de Transporte Aéreo</vt:lpstr>
      <vt:lpstr>Diapositiva 19</vt:lpstr>
      <vt:lpstr>Diapositiva 20</vt:lpstr>
      <vt:lpstr>2. Descripción del problema</vt:lpstr>
      <vt:lpstr>2. Descripción del problema</vt:lpstr>
      <vt:lpstr>2. Descripción del problema</vt:lpstr>
      <vt:lpstr>2. Descripción del problema</vt:lpstr>
      <vt:lpstr>2. Descripción del problema</vt:lpstr>
      <vt:lpstr>2. Descripción del problema</vt:lpstr>
      <vt:lpstr>2. Descripción del problema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SimuLAN</dc:title>
  <dc:creator>MAM</dc:creator>
  <cp:lastModifiedBy>Rodolfo</cp:lastModifiedBy>
  <cp:revision>388</cp:revision>
  <dcterms:created xsi:type="dcterms:W3CDTF">2009-01-05T12:44:24Z</dcterms:created>
  <dcterms:modified xsi:type="dcterms:W3CDTF">2011-05-04T02:06:52Z</dcterms:modified>
</cp:coreProperties>
</file>