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Default Extension="xlsx" ContentType="application/vnd.openxmlformats-officedocument.spreadsheetml.sheet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tags/tag20.xml" ContentType="application/vnd.openxmlformats-officedocument.presentationml.tag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5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2" r:id="rId3"/>
    <p:sldId id="346" r:id="rId4"/>
    <p:sldId id="336" r:id="rId5"/>
    <p:sldId id="350" r:id="rId6"/>
    <p:sldId id="337" r:id="rId7"/>
    <p:sldId id="343" r:id="rId8"/>
    <p:sldId id="360" r:id="rId9"/>
    <p:sldId id="351" r:id="rId10"/>
    <p:sldId id="345" r:id="rId11"/>
    <p:sldId id="352" r:id="rId12"/>
    <p:sldId id="347" r:id="rId13"/>
    <p:sldId id="348" r:id="rId14"/>
    <p:sldId id="358" r:id="rId15"/>
    <p:sldId id="363" r:id="rId16"/>
    <p:sldId id="370" r:id="rId17"/>
    <p:sldId id="354" r:id="rId18"/>
    <p:sldId id="371" r:id="rId19"/>
    <p:sldId id="372" r:id="rId20"/>
    <p:sldId id="374" r:id="rId21"/>
    <p:sldId id="378" r:id="rId22"/>
    <p:sldId id="355" r:id="rId23"/>
    <p:sldId id="375" r:id="rId24"/>
    <p:sldId id="379" r:id="rId25"/>
    <p:sldId id="380" r:id="rId26"/>
    <p:sldId id="381" r:id="rId27"/>
    <p:sldId id="382" r:id="rId28"/>
    <p:sldId id="383" r:id="rId29"/>
    <p:sldId id="356" r:id="rId30"/>
    <p:sldId id="384" r:id="rId31"/>
    <p:sldId id="387" r:id="rId32"/>
    <p:sldId id="357" r:id="rId33"/>
    <p:sldId id="386" r:id="rId34"/>
    <p:sldId id="322" r:id="rId35"/>
    <p:sldId id="353" r:id="rId36"/>
    <p:sldId id="349" r:id="rId37"/>
    <p:sldId id="316" r:id="rId38"/>
    <p:sldId id="388" r:id="rId39"/>
    <p:sldId id="393" r:id="rId40"/>
    <p:sldId id="392" r:id="rId41"/>
    <p:sldId id="391" r:id="rId42"/>
    <p:sldId id="390" r:id="rId43"/>
    <p:sldId id="389" r:id="rId44"/>
    <p:sldId id="394" r:id="rId45"/>
  </p:sldIdLst>
  <p:sldSz cx="9144000" cy="6858000" type="screen4x3"/>
  <p:notesSz cx="6858000" cy="9144000"/>
  <p:custDataLst>
    <p:tags r:id="rId48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99FF"/>
    <a:srgbClr val="00CCFF"/>
    <a:srgbClr val="000099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56" autoAdjust="0"/>
    <p:restoredTop sz="71147" autoAdjust="0"/>
  </p:normalViewPr>
  <p:slideViewPr>
    <p:cSldViewPr>
      <p:cViewPr>
        <p:scale>
          <a:sx n="50" d="100"/>
          <a:sy n="50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Desktop\Libro1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8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PUC\Simulan\Validacion\Salidas\VALIDACION%20RE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olfo\PUC\Simulan\Validacion\Salidas\VALIDACION%20RE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Hoja1!$K$1</c:f>
              <c:strCache>
                <c:ptCount val="1"/>
                <c:pt idx="0">
                  <c:v>Porcentaje</c:v>
                </c:pt>
              </c:strCache>
            </c:strRef>
          </c:tx>
          <c:dPt>
            <c:idx val="6"/>
            <c:spPr>
              <a:solidFill>
                <a:schemeClr val="accent6">
                  <a:lumMod val="65000"/>
                </a:schemeClr>
              </a:solidFill>
            </c:spPr>
          </c:dPt>
          <c:dPt>
            <c:idx val="7"/>
            <c:spPr>
              <a:solidFill>
                <a:schemeClr val="accent6">
                  <a:lumMod val="50000"/>
                </a:schemeClr>
              </a:solidFill>
            </c:spPr>
          </c:dPt>
          <c:dPt>
            <c:idx val="8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  <a:effectLst/>
                    </a:defRPr>
                  </a:pPr>
                  <a:endParaRPr lang="es-CL"/>
                </a:p>
              </c:txPr>
            </c:dLbl>
            <c:dLbl>
              <c:idx val="1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CL"/>
                </a:p>
              </c:txPr>
            </c:dLbl>
            <c:dLbl>
              <c:idx val="8"/>
              <c:numFmt formatCode="0.0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s-CL"/>
                </a:p>
              </c:txPr>
            </c:dLbl>
            <c:numFmt formatCode="0.00%" sourceLinked="0"/>
            <c:showPercent val="1"/>
            <c:showLeaderLines val="1"/>
          </c:dLbls>
          <c:cat>
            <c:strRef>
              <c:f>Hoja1!$J$2:$J$10</c:f>
              <c:strCache>
                <c:ptCount val="9"/>
                <c:pt idx="0">
                  <c:v>Reaccionario</c:v>
                </c:pt>
                <c:pt idx="1">
                  <c:v>HBT</c:v>
                </c:pt>
                <c:pt idx="2">
                  <c:v>ATC terrestre</c:v>
                </c:pt>
                <c:pt idx="3">
                  <c:v>Mantenimiento</c:v>
                </c:pt>
                <c:pt idx="4">
                  <c:v>Tripulación</c:v>
                </c:pt>
                <c:pt idx="5">
                  <c:v>Clima</c:v>
                </c:pt>
                <c:pt idx="6">
                  <c:v>Acomodación pasajeros a bordo</c:v>
                </c:pt>
                <c:pt idx="7">
                  <c:v>Espera de pasajeros en conexión</c:v>
                </c:pt>
                <c:pt idx="8">
                  <c:v>Otros</c:v>
                </c:pt>
              </c:strCache>
            </c:strRef>
          </c:cat>
          <c:val>
            <c:numRef>
              <c:f>Hoja1!$K$2:$K$10</c:f>
              <c:numCache>
                <c:formatCode>0.00%</c:formatCode>
                <c:ptCount val="9"/>
                <c:pt idx="0">
                  <c:v>0.39080000000000004</c:v>
                </c:pt>
                <c:pt idx="1">
                  <c:v>0.11340000000000001</c:v>
                </c:pt>
                <c:pt idx="2">
                  <c:v>8.6800000000000016E-2</c:v>
                </c:pt>
                <c:pt idx="3">
                  <c:v>7.3800000000000018E-2</c:v>
                </c:pt>
                <c:pt idx="4">
                  <c:v>5.4000000000000006E-2</c:v>
                </c:pt>
                <c:pt idx="5">
                  <c:v>3.6000000000000004E-2</c:v>
                </c:pt>
                <c:pt idx="6">
                  <c:v>3.160000000000001E-2</c:v>
                </c:pt>
                <c:pt idx="7">
                  <c:v>2.4900000000000002E-2</c:v>
                </c:pt>
                <c:pt idx="8">
                  <c:v>0.18870000000000006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Atrasos!$C$2:$C$7</c:f>
              <c:numCache>
                <c:formatCode>0.00%</c:formatCode>
                <c:ptCount val="6"/>
                <c:pt idx="0">
                  <c:v>3.1055339893473696E-2</c:v>
                </c:pt>
                <c:pt idx="1">
                  <c:v>4.4416358219734733E-2</c:v>
                </c:pt>
                <c:pt idx="2">
                  <c:v>1.7604044416358221E-2</c:v>
                </c:pt>
                <c:pt idx="3">
                  <c:v>0.12449219102645323</c:v>
                </c:pt>
                <c:pt idx="4">
                  <c:v>0.10688814661009298</c:v>
                </c:pt>
                <c:pt idx="5">
                  <c:v>8.9374379344590721E-3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Atrasos!$D$2:$D$7</c:f>
              <c:numCache>
                <c:formatCode>0.00%</c:formatCode>
                <c:ptCount val="6"/>
                <c:pt idx="0">
                  <c:v>1.7602196965937105E-2</c:v>
                </c:pt>
                <c:pt idx="1">
                  <c:v>5.91179049415212E-2</c:v>
                </c:pt>
                <c:pt idx="2">
                  <c:v>1.9914139659536964E-2</c:v>
                </c:pt>
                <c:pt idx="3">
                  <c:v>0.10103892666302711</c:v>
                </c:pt>
                <c:pt idx="4">
                  <c:v>0.11768160537330223</c:v>
                </c:pt>
                <c:pt idx="5">
                  <c:v>1.5137227653977865E-3</c:v>
                </c:pt>
              </c:numCache>
            </c:numRef>
          </c:val>
        </c:ser>
        <c:axId val="96721536"/>
        <c:axId val="96723328"/>
      </c:barChart>
      <c:catAx>
        <c:axId val="96721536"/>
        <c:scaling>
          <c:orientation val="minMax"/>
        </c:scaling>
        <c:axPos val="b"/>
        <c:tickLblPos val="nextTo"/>
        <c:crossAx val="96723328"/>
        <c:crosses val="autoZero"/>
        <c:auto val="1"/>
        <c:lblAlgn val="ctr"/>
        <c:lblOffset val="100"/>
      </c:catAx>
      <c:valAx>
        <c:axId val="96723328"/>
        <c:scaling>
          <c:orientation val="minMax"/>
          <c:max val="0.15000000000000024"/>
        </c:scaling>
        <c:axPos val="l"/>
        <c:majorGridlines/>
        <c:numFmt formatCode="0%" sourceLinked="0"/>
        <c:tickLblPos val="nextTo"/>
        <c:crossAx val="96721536"/>
        <c:crosses val="autoZero"/>
        <c:crossBetween val="between"/>
        <c:majorUnit val="0.05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Atrasos!$C$2:$C$7</c:f>
              <c:numCache>
                <c:formatCode>0.00%</c:formatCode>
                <c:ptCount val="6"/>
                <c:pt idx="0">
                  <c:v>2.9914187184216859E-2</c:v>
                </c:pt>
                <c:pt idx="1">
                  <c:v>4.5312374689229433E-2</c:v>
                </c:pt>
                <c:pt idx="2">
                  <c:v>1.9809126634052675E-2</c:v>
                </c:pt>
                <c:pt idx="3">
                  <c:v>0.12102012992220788</c:v>
                </c:pt>
                <c:pt idx="4">
                  <c:v>0.10016841767583608</c:v>
                </c:pt>
                <c:pt idx="5">
                  <c:v>9.3832705108670648E-3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Atrasos!$D$2:$D$7</c:f>
              <c:numCache>
                <c:formatCode>0.00%</c:formatCode>
                <c:ptCount val="6"/>
                <c:pt idx="0">
                  <c:v>2.7884132680968132E-2</c:v>
                </c:pt>
                <c:pt idx="1">
                  <c:v>5.8255846189580081E-2</c:v>
                </c:pt>
                <c:pt idx="2">
                  <c:v>1.7952541153728001E-2</c:v>
                </c:pt>
                <c:pt idx="3">
                  <c:v>0.11006046619662355</c:v>
                </c:pt>
                <c:pt idx="4">
                  <c:v>0.14184830252579575</c:v>
                </c:pt>
                <c:pt idx="5">
                  <c:v>5.5446078688475462E-4</c:v>
                </c:pt>
              </c:numCache>
            </c:numRef>
          </c:val>
        </c:ser>
        <c:axId val="96788864"/>
        <c:axId val="96790400"/>
      </c:barChart>
      <c:catAx>
        <c:axId val="96788864"/>
        <c:scaling>
          <c:orientation val="minMax"/>
        </c:scaling>
        <c:axPos val="b"/>
        <c:tickLblPos val="nextTo"/>
        <c:crossAx val="96790400"/>
        <c:crosses val="autoZero"/>
        <c:auto val="1"/>
        <c:lblAlgn val="ctr"/>
        <c:lblOffset val="100"/>
      </c:catAx>
      <c:valAx>
        <c:axId val="96790400"/>
        <c:scaling>
          <c:orientation val="minMax"/>
          <c:max val="0.15000000000000024"/>
        </c:scaling>
        <c:axPos val="l"/>
        <c:majorGridlines/>
        <c:numFmt formatCode="0%" sourceLinked="0"/>
        <c:tickLblPos val="nextTo"/>
        <c:crossAx val="96788864"/>
        <c:crosses val="autoZero"/>
        <c:crossBetween val="between"/>
        <c:majorUnit val="0.05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plotArea>
      <c:layout/>
      <c:bar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punt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c:spPr>
          <c:cat>
            <c:strRef>
              <c:f>Hoja1!$A$2:$A$6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Hoja1!$B$2:$B$6</c:f>
              <c:numCache>
                <c:formatCode>0.00%</c:formatCode>
                <c:ptCount val="5"/>
                <c:pt idx="0">
                  <c:v>0.89229999999999998</c:v>
                </c:pt>
                <c:pt idx="1">
                  <c:v>0.88570000000000004</c:v>
                </c:pt>
                <c:pt idx="2">
                  <c:v>0.88590000000000002</c:v>
                </c:pt>
                <c:pt idx="3">
                  <c:v>0.89159999999999973</c:v>
                </c:pt>
                <c:pt idx="4">
                  <c:v>0.88790000000000002</c:v>
                </c:pt>
              </c:numCache>
            </c:numRef>
          </c:val>
        </c:ser>
        <c:axId val="96649600"/>
        <c:axId val="96651136"/>
      </c:barChart>
      <c:stockChart>
        <c:ser>
          <c:idx val="1"/>
          <c:order val="1"/>
          <c:tx>
            <c:strRef>
              <c:f>Hoja1!$C$1</c:f>
              <c:strCache>
                <c:ptCount val="1"/>
                <c:pt idx="0">
                  <c:v>Intervalo de Confianza (95%)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Hoja1!$A$2:$A$6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Hoja1!$C$2:$C$6</c:f>
              <c:numCache>
                <c:formatCode>0.00%</c:formatCode>
                <c:ptCount val="5"/>
                <c:pt idx="0">
                  <c:v>0.89359999999999973</c:v>
                </c:pt>
                <c:pt idx="1">
                  <c:v>0.8871</c:v>
                </c:pt>
                <c:pt idx="2">
                  <c:v>0.88719999999999999</c:v>
                </c:pt>
                <c:pt idx="3">
                  <c:v>0.89290000000000003</c:v>
                </c:pt>
                <c:pt idx="4">
                  <c:v>0.88929999999999998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Tramos volados promedio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Hoja1!$A$2:$A$6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Hoja1!$D$2:$D$6</c:f>
              <c:numCache>
                <c:formatCode>0.00%</c:formatCode>
                <c:ptCount val="5"/>
                <c:pt idx="0">
                  <c:v>0.89090000000000003</c:v>
                </c:pt>
                <c:pt idx="1">
                  <c:v>0.88429999999999997</c:v>
                </c:pt>
                <c:pt idx="2">
                  <c:v>0.88449999999999973</c:v>
                </c:pt>
                <c:pt idx="3">
                  <c:v>0.89019999999999999</c:v>
                </c:pt>
                <c:pt idx="4">
                  <c:v>0.88649999999999973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Puntualidad STD15</c:v>
                </c:pt>
              </c:strCache>
            </c:strRef>
          </c:tx>
          <c:spPr>
            <a:ln w="28575">
              <a:noFill/>
            </a:ln>
          </c:spPr>
          <c:marker>
            <c:symbol val="dot"/>
            <c:size val="5"/>
          </c:marker>
          <c:cat>
            <c:strRef>
              <c:f>Hoja1!$A$2:$A$6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Hoja1!$E$2:$E$6</c:f>
              <c:numCache>
                <c:formatCode>0.00%</c:formatCode>
                <c:ptCount val="5"/>
                <c:pt idx="0">
                  <c:v>0.89229999999999998</c:v>
                </c:pt>
                <c:pt idx="1">
                  <c:v>0.88570000000000004</c:v>
                </c:pt>
                <c:pt idx="2">
                  <c:v>0.88590000000000002</c:v>
                </c:pt>
                <c:pt idx="3">
                  <c:v>0.89159999999999973</c:v>
                </c:pt>
                <c:pt idx="4">
                  <c:v>0.88790000000000002</c:v>
                </c:pt>
              </c:numCache>
            </c:numRef>
          </c:val>
        </c:ser>
        <c:hiLowLines>
          <c:spPr>
            <a:ln w="25400" cap="flat" cmpd="sng" algn="ctr">
              <a:solidFill>
                <a:schemeClr val="dk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hiLowLines>
        <c:axId val="96658560"/>
        <c:axId val="96652672"/>
      </c:stockChart>
      <c:catAx>
        <c:axId val="96649600"/>
        <c:scaling>
          <c:orientation val="minMax"/>
        </c:scaling>
        <c:axPos val="b"/>
        <c:tickLblPos val="nextTo"/>
        <c:crossAx val="96651136"/>
        <c:crosses val="autoZero"/>
        <c:auto val="1"/>
        <c:lblAlgn val="ctr"/>
        <c:lblOffset val="100"/>
      </c:catAx>
      <c:valAx>
        <c:axId val="96651136"/>
        <c:scaling>
          <c:orientation val="minMax"/>
          <c:max val="0.89600000000000002"/>
        </c:scaling>
        <c:axPos val="l"/>
        <c:majorGridlines/>
        <c:numFmt formatCode="0%" sourceLinked="0"/>
        <c:tickLblPos val="nextTo"/>
        <c:crossAx val="96649600"/>
        <c:crosses val="autoZero"/>
        <c:crossBetween val="between"/>
        <c:majorUnit val="5.0000000000000027E-3"/>
      </c:valAx>
      <c:valAx>
        <c:axId val="96652672"/>
        <c:scaling>
          <c:orientation val="minMax"/>
          <c:max val="0.89400000000000002"/>
          <c:min val="0.88200000000000001"/>
        </c:scaling>
        <c:delete val="1"/>
        <c:axPos val="r"/>
        <c:numFmt formatCode="0.00%" sourceLinked="1"/>
        <c:tickLblPos val="nextTo"/>
        <c:crossAx val="96658560"/>
        <c:crosses val="max"/>
        <c:crossBetween val="between"/>
      </c:valAx>
      <c:catAx>
        <c:axId val="96658560"/>
        <c:scaling>
          <c:orientation val="minMax"/>
        </c:scaling>
        <c:delete val="1"/>
        <c:axPos val="b"/>
        <c:tickLblPos val="nextTo"/>
        <c:crossAx val="96652672"/>
        <c:crosses val="autoZero"/>
        <c:auto val="1"/>
        <c:lblAlgn val="ctr"/>
        <c:lblOffset val="100"/>
      </c:catAx>
    </c:plotArea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plotArea>
      <c:layout/>
      <c:barChart>
        <c:barDir val="col"/>
        <c:grouping val="clustered"/>
        <c:ser>
          <c:idx val="0"/>
          <c:order val="0"/>
          <c:tx>
            <c:strRef>
              <c:f>Hoja1!$J$1</c:f>
              <c:strCache>
                <c:ptCount val="1"/>
                <c:pt idx="0">
                  <c:v>prom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c:spPr>
          <c:cat>
            <c:strRef>
              <c:f>Hoja1!$I$2:$I$6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Hoja1!$J$2:$J$6</c:f>
              <c:numCache>
                <c:formatCode>General</c:formatCode>
                <c:ptCount val="5"/>
                <c:pt idx="0">
                  <c:v>21.53</c:v>
                </c:pt>
                <c:pt idx="1">
                  <c:v>18.64</c:v>
                </c:pt>
                <c:pt idx="2">
                  <c:v>11.43</c:v>
                </c:pt>
                <c:pt idx="3">
                  <c:v>27.830000000000005</c:v>
                </c:pt>
                <c:pt idx="4">
                  <c:v>19.170000000000005</c:v>
                </c:pt>
              </c:numCache>
            </c:numRef>
          </c:val>
        </c:ser>
        <c:axId val="96808960"/>
        <c:axId val="96810496"/>
      </c:barChart>
      <c:stockChart>
        <c:ser>
          <c:idx val="1"/>
          <c:order val="1"/>
          <c:tx>
            <c:strRef>
              <c:f>Hoja1!$K$1</c:f>
              <c:strCache>
                <c:ptCount val="1"/>
                <c:pt idx="0">
                  <c:v>max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Hoja1!$I$2:$I$6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Hoja1!$K$2:$K$6</c:f>
              <c:numCache>
                <c:formatCode>General</c:formatCode>
                <c:ptCount val="5"/>
                <c:pt idx="0">
                  <c:v>22.29</c:v>
                </c:pt>
                <c:pt idx="1">
                  <c:v>20.99</c:v>
                </c:pt>
                <c:pt idx="2">
                  <c:v>12.46</c:v>
                </c:pt>
                <c:pt idx="3">
                  <c:v>28.79</c:v>
                </c:pt>
                <c:pt idx="4">
                  <c:v>20.03</c:v>
                </c:pt>
              </c:numCache>
            </c:numRef>
          </c:val>
        </c:ser>
        <c:ser>
          <c:idx val="2"/>
          <c:order val="2"/>
          <c:tx>
            <c:strRef>
              <c:f>Hoja1!$L$1</c:f>
              <c:strCache>
                <c:ptCount val="1"/>
                <c:pt idx="0">
                  <c:v>min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Hoja1!$I$2:$I$6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Hoja1!$L$2:$L$6</c:f>
              <c:numCache>
                <c:formatCode>General</c:formatCode>
                <c:ptCount val="5"/>
                <c:pt idx="0">
                  <c:v>20.759999999999994</c:v>
                </c:pt>
                <c:pt idx="1">
                  <c:v>16.279999999999994</c:v>
                </c:pt>
                <c:pt idx="2">
                  <c:v>10.4</c:v>
                </c:pt>
                <c:pt idx="3">
                  <c:v>26.86</c:v>
                </c:pt>
                <c:pt idx="4">
                  <c:v>18.3</c:v>
                </c:pt>
              </c:numCache>
            </c:numRef>
          </c:val>
        </c:ser>
        <c:ser>
          <c:idx val="3"/>
          <c:order val="3"/>
          <c:tx>
            <c:strRef>
              <c:f>Hoja1!$M$1</c:f>
              <c:strCache>
                <c:ptCount val="1"/>
                <c:pt idx="0">
                  <c:v>prom</c:v>
                </c:pt>
              </c:strCache>
            </c:strRef>
          </c:tx>
          <c:spPr>
            <a:ln w="28575">
              <a:noFill/>
            </a:ln>
          </c:spPr>
          <c:marker>
            <c:symbol val="dot"/>
            <c:size val="5"/>
          </c:marker>
          <c:cat>
            <c:strRef>
              <c:f>Hoja1!$I$2:$I$6</c:f>
              <c:strCache>
                <c:ptCount val="5"/>
                <c:pt idx="0">
                  <c:v>AEP</c:v>
                </c:pt>
                <c:pt idx="1">
                  <c:v>EZE</c:v>
                </c:pt>
                <c:pt idx="2">
                  <c:v>GYE</c:v>
                </c:pt>
                <c:pt idx="3">
                  <c:v>LIM</c:v>
                </c:pt>
                <c:pt idx="4">
                  <c:v>SCL</c:v>
                </c:pt>
              </c:strCache>
            </c:strRef>
          </c:cat>
          <c:val>
            <c:numRef>
              <c:f>Hoja1!$M$2:$M$6</c:f>
              <c:numCache>
                <c:formatCode>General</c:formatCode>
                <c:ptCount val="5"/>
                <c:pt idx="0">
                  <c:v>21.53</c:v>
                </c:pt>
                <c:pt idx="1">
                  <c:v>18.64</c:v>
                </c:pt>
                <c:pt idx="2">
                  <c:v>11.43</c:v>
                </c:pt>
                <c:pt idx="3">
                  <c:v>27.830000000000005</c:v>
                </c:pt>
                <c:pt idx="4">
                  <c:v>19.170000000000005</c:v>
                </c:pt>
              </c:numCache>
            </c:numRef>
          </c:val>
        </c:ser>
        <c:hiLowLines>
          <c:spPr>
            <a:ln w="25400" cap="flat" cmpd="sng" algn="ctr">
              <a:solidFill>
                <a:schemeClr val="dk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hiLowLines>
        <c:axId val="96813824"/>
        <c:axId val="96812032"/>
      </c:stockChart>
      <c:catAx>
        <c:axId val="96808960"/>
        <c:scaling>
          <c:orientation val="minMax"/>
        </c:scaling>
        <c:axPos val="b"/>
        <c:tickLblPos val="nextTo"/>
        <c:crossAx val="96810496"/>
        <c:crosses val="autoZero"/>
        <c:auto val="1"/>
        <c:lblAlgn val="ctr"/>
        <c:lblOffset val="100"/>
      </c:catAx>
      <c:valAx>
        <c:axId val="96810496"/>
        <c:scaling>
          <c:orientation val="minMax"/>
          <c:max val="30"/>
          <c:min val="10"/>
        </c:scaling>
        <c:axPos val="l"/>
        <c:majorGridlines/>
        <c:numFmt formatCode="General" sourceLinked="1"/>
        <c:tickLblPos val="nextTo"/>
        <c:crossAx val="96808960"/>
        <c:crosses val="autoZero"/>
        <c:crossBetween val="between"/>
        <c:majorUnit val="5"/>
      </c:valAx>
      <c:valAx>
        <c:axId val="96812032"/>
        <c:scaling>
          <c:orientation val="minMax"/>
          <c:max val="30"/>
          <c:min val="10"/>
        </c:scaling>
        <c:delete val="1"/>
        <c:axPos val="r"/>
        <c:numFmt formatCode="General" sourceLinked="1"/>
        <c:tickLblPos val="nextTo"/>
        <c:crossAx val="96813824"/>
        <c:crosses val="max"/>
        <c:crossBetween val="between"/>
      </c:valAx>
      <c:catAx>
        <c:axId val="96813824"/>
        <c:scaling>
          <c:orientation val="minMax"/>
        </c:scaling>
        <c:delete val="1"/>
        <c:axPos val="b"/>
        <c:tickLblPos val="nextTo"/>
        <c:crossAx val="96812032"/>
        <c:crosses val="autoZero"/>
        <c:auto val="1"/>
        <c:lblAlgn val="ctr"/>
        <c:lblOffset val="100"/>
      </c:cat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autoTitleDeleted val="1"/>
    <c:plotArea>
      <c:layout/>
      <c:barChart>
        <c:barDir val="col"/>
        <c:grouping val="clustered"/>
        <c:ser>
          <c:idx val="0"/>
          <c:order val="0"/>
          <c:cat>
            <c:numRef>
              <c:f>Puntualidad!$A$1:$A$48</c:f>
              <c:numCache>
                <c:formatCode>General</c:formatCode>
                <c:ptCount val="48"/>
                <c:pt idx="0">
                  <c:v>2005</c:v>
                </c:pt>
                <c:pt idx="1">
                  <c:v>2005</c:v>
                </c:pt>
                <c:pt idx="2">
                  <c:v>2005</c:v>
                </c:pt>
                <c:pt idx="3">
                  <c:v>2005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2005</c:v>
                </c:pt>
                <c:pt idx="9">
                  <c:v>2005</c:v>
                </c:pt>
                <c:pt idx="10">
                  <c:v>2005</c:v>
                </c:pt>
                <c:pt idx="11">
                  <c:v>2005</c:v>
                </c:pt>
                <c:pt idx="12">
                  <c:v>2006</c:v>
                </c:pt>
                <c:pt idx="13">
                  <c:v>2006</c:v>
                </c:pt>
                <c:pt idx="14">
                  <c:v>2006</c:v>
                </c:pt>
                <c:pt idx="15">
                  <c:v>2006</c:v>
                </c:pt>
                <c:pt idx="16">
                  <c:v>2006</c:v>
                </c:pt>
                <c:pt idx="17">
                  <c:v>2006</c:v>
                </c:pt>
                <c:pt idx="18">
                  <c:v>2006</c:v>
                </c:pt>
                <c:pt idx="19">
                  <c:v>2006</c:v>
                </c:pt>
                <c:pt idx="20">
                  <c:v>2006</c:v>
                </c:pt>
                <c:pt idx="21">
                  <c:v>2006</c:v>
                </c:pt>
                <c:pt idx="22">
                  <c:v>2006</c:v>
                </c:pt>
                <c:pt idx="23">
                  <c:v>2006</c:v>
                </c:pt>
                <c:pt idx="24">
                  <c:v>2007</c:v>
                </c:pt>
                <c:pt idx="25">
                  <c:v>2007</c:v>
                </c:pt>
                <c:pt idx="26">
                  <c:v>2007</c:v>
                </c:pt>
                <c:pt idx="27">
                  <c:v>2007</c:v>
                </c:pt>
                <c:pt idx="28">
                  <c:v>2007</c:v>
                </c:pt>
                <c:pt idx="29">
                  <c:v>2007</c:v>
                </c:pt>
                <c:pt idx="30">
                  <c:v>2007</c:v>
                </c:pt>
                <c:pt idx="31">
                  <c:v>2007</c:v>
                </c:pt>
                <c:pt idx="32">
                  <c:v>2007</c:v>
                </c:pt>
                <c:pt idx="33">
                  <c:v>2007</c:v>
                </c:pt>
                <c:pt idx="34">
                  <c:v>2007</c:v>
                </c:pt>
                <c:pt idx="35">
                  <c:v>2007</c:v>
                </c:pt>
                <c:pt idx="36">
                  <c:v>2008</c:v>
                </c:pt>
                <c:pt idx="37">
                  <c:v>2008</c:v>
                </c:pt>
                <c:pt idx="38">
                  <c:v>2008</c:v>
                </c:pt>
                <c:pt idx="39">
                  <c:v>2008</c:v>
                </c:pt>
                <c:pt idx="40">
                  <c:v>2008</c:v>
                </c:pt>
                <c:pt idx="41">
                  <c:v>2008</c:v>
                </c:pt>
                <c:pt idx="42">
                  <c:v>2008</c:v>
                </c:pt>
                <c:pt idx="43">
                  <c:v>2008</c:v>
                </c:pt>
                <c:pt idx="44">
                  <c:v>2008</c:v>
                </c:pt>
                <c:pt idx="45">
                  <c:v>2008</c:v>
                </c:pt>
                <c:pt idx="46">
                  <c:v>2008</c:v>
                </c:pt>
                <c:pt idx="47">
                  <c:v>2008</c:v>
                </c:pt>
              </c:numCache>
            </c:numRef>
          </c:cat>
          <c:val>
            <c:numRef>
              <c:f>Puntualidad!$C$1:$C$48</c:f>
              <c:numCache>
                <c:formatCode>0.00%</c:formatCode>
                <c:ptCount val="48"/>
                <c:pt idx="0">
                  <c:v>0.86773883821413622</c:v>
                </c:pt>
                <c:pt idx="1">
                  <c:v>0.86560636182902551</c:v>
                </c:pt>
                <c:pt idx="2">
                  <c:v>0.85962669394018643</c:v>
                </c:pt>
                <c:pt idx="3">
                  <c:v>0.88982597054887846</c:v>
                </c:pt>
                <c:pt idx="4">
                  <c:v>0.88163374983203935</c:v>
                </c:pt>
                <c:pt idx="5">
                  <c:v>0.80295162612735715</c:v>
                </c:pt>
                <c:pt idx="6">
                  <c:v>0.7601466992665149</c:v>
                </c:pt>
                <c:pt idx="7">
                  <c:v>0.79096534653465345</c:v>
                </c:pt>
                <c:pt idx="8">
                  <c:v>0.78911564625851616</c:v>
                </c:pt>
                <c:pt idx="9">
                  <c:v>0.81287897162260492</c:v>
                </c:pt>
                <c:pt idx="10">
                  <c:v>0.82517985611513012</c:v>
                </c:pt>
                <c:pt idx="11">
                  <c:v>0.86962536023056025</c:v>
                </c:pt>
                <c:pt idx="12">
                  <c:v>0.88747671743179579</c:v>
                </c:pt>
                <c:pt idx="13">
                  <c:v>0.89100325183668549</c:v>
                </c:pt>
                <c:pt idx="14">
                  <c:v>0.88041633668967079</c:v>
                </c:pt>
                <c:pt idx="15">
                  <c:v>0.87936976858690297</c:v>
                </c:pt>
                <c:pt idx="16">
                  <c:v>0.83388218075373932</c:v>
                </c:pt>
                <c:pt idx="17">
                  <c:v>0.868342458934804</c:v>
                </c:pt>
                <c:pt idx="18">
                  <c:v>0.81368821292775662</c:v>
                </c:pt>
                <c:pt idx="19">
                  <c:v>0.86256702046175726</c:v>
                </c:pt>
                <c:pt idx="20">
                  <c:v>0.89846153846153842</c:v>
                </c:pt>
                <c:pt idx="21">
                  <c:v>0.88642451516124465</c:v>
                </c:pt>
                <c:pt idx="22">
                  <c:v>0.89964351301718892</c:v>
                </c:pt>
                <c:pt idx="23">
                  <c:v>0.84897472062493262</c:v>
                </c:pt>
                <c:pt idx="24">
                  <c:v>0.86537639007698886</c:v>
                </c:pt>
                <c:pt idx="25">
                  <c:v>0.86598176151449846</c:v>
                </c:pt>
                <c:pt idx="26">
                  <c:v>0.81882007754376485</c:v>
                </c:pt>
                <c:pt idx="27">
                  <c:v>0.81503644869981562</c:v>
                </c:pt>
                <c:pt idx="28">
                  <c:v>0.84171240395170144</c:v>
                </c:pt>
                <c:pt idx="29">
                  <c:v>0.7599952963311607</c:v>
                </c:pt>
                <c:pt idx="30">
                  <c:v>0.71824706394084381</c:v>
                </c:pt>
                <c:pt idx="31">
                  <c:v>0.80424374319912961</c:v>
                </c:pt>
                <c:pt idx="32">
                  <c:v>0.7962319165638867</c:v>
                </c:pt>
                <c:pt idx="33">
                  <c:v>0.82370464943080213</c:v>
                </c:pt>
                <c:pt idx="34">
                  <c:v>0.80458434562162029</c:v>
                </c:pt>
                <c:pt idx="35">
                  <c:v>0.77633595585981463</c:v>
                </c:pt>
                <c:pt idx="36">
                  <c:v>0.77500497116723011</c:v>
                </c:pt>
                <c:pt idx="37">
                  <c:v>0.78627471492833978</c:v>
                </c:pt>
                <c:pt idx="38">
                  <c:v>0.85013023442195967</c:v>
                </c:pt>
                <c:pt idx="39">
                  <c:v>0.89896484796204446</c:v>
                </c:pt>
                <c:pt idx="40">
                  <c:v>0.84729326513213976</c:v>
                </c:pt>
                <c:pt idx="41">
                  <c:v>0.85689467969600031</c:v>
                </c:pt>
                <c:pt idx="42">
                  <c:v>0.83888239875389403</c:v>
                </c:pt>
                <c:pt idx="43">
                  <c:v>0.85048561822936164</c:v>
                </c:pt>
                <c:pt idx="44">
                  <c:v>0.8740034999027807</c:v>
                </c:pt>
                <c:pt idx="45">
                  <c:v>0.87758559201141262</c:v>
                </c:pt>
                <c:pt idx="46">
                  <c:v>0.91380376225381965</c:v>
                </c:pt>
                <c:pt idx="47">
                  <c:v>0.88747000342819216</c:v>
                </c:pt>
              </c:numCache>
            </c:numRef>
          </c:val>
        </c:ser>
        <c:gapWidth val="300"/>
        <c:axId val="104489344"/>
        <c:axId val="104490880"/>
      </c:barChart>
      <c:catAx>
        <c:axId val="10448934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2700000"/>
          <a:lstStyle/>
          <a:p>
            <a:pPr>
              <a:defRPr/>
            </a:pPr>
            <a:endParaRPr lang="es-CL"/>
          </a:p>
        </c:txPr>
        <c:crossAx val="104490880"/>
        <c:crosses val="autoZero"/>
        <c:auto val="1"/>
        <c:lblAlgn val="ctr"/>
        <c:lblOffset val="100"/>
      </c:catAx>
      <c:valAx>
        <c:axId val="104490880"/>
        <c:scaling>
          <c:orientation val="minMax"/>
          <c:max val="1"/>
          <c:min val="0.70000000000000062"/>
        </c:scaling>
        <c:axPos val="l"/>
        <c:majorGridlines/>
        <c:numFmt formatCode="0%" sourceLinked="0"/>
        <c:tickLblPos val="nextTo"/>
        <c:crossAx val="104489344"/>
        <c:crosses val="autoZero"/>
        <c:crossBetween val="between"/>
        <c:majorUnit val="0.05"/>
      </c:valAx>
    </c:plotArea>
    <c:plotVisOnly val="1"/>
  </c:chart>
  <c:txPr>
    <a:bodyPr/>
    <a:lstStyle/>
    <a:p>
      <a:pPr>
        <a:defRPr sz="1000">
          <a:latin typeface="+mj-lt"/>
          <a:cs typeface="Times New Roman" pitchFamily="18" charset="0"/>
        </a:defRPr>
      </a:pPr>
      <a:endParaRPr lang="es-C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Flota!$C$2:$C$6</c:f>
              <c:numCache>
                <c:formatCode>0.00%</c:formatCode>
                <c:ptCount val="5"/>
                <c:pt idx="0">
                  <c:v>0.892904953145917</c:v>
                </c:pt>
                <c:pt idx="1">
                  <c:v>0.8523206751054907</c:v>
                </c:pt>
                <c:pt idx="2">
                  <c:v>0.84881299458559401</c:v>
                </c:pt>
                <c:pt idx="3">
                  <c:v>0.83225806451612905</c:v>
                </c:pt>
                <c:pt idx="4">
                  <c:v>0.85002963841139034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Flota!$D$2:$D$6</c:f>
              <c:numCache>
                <c:formatCode>0.00%</c:formatCode>
                <c:ptCount val="5"/>
                <c:pt idx="0">
                  <c:v>0.85560000000000525</c:v>
                </c:pt>
                <c:pt idx="1">
                  <c:v>0.91810000000000003</c:v>
                </c:pt>
                <c:pt idx="2">
                  <c:v>0.81970000000000065</c:v>
                </c:pt>
                <c:pt idx="3">
                  <c:v>0.80330000000000001</c:v>
                </c:pt>
                <c:pt idx="4">
                  <c:v>0.83120000000000005</c:v>
                </c:pt>
              </c:numCache>
            </c:numRef>
          </c:val>
        </c:ser>
        <c:axId val="102291328"/>
        <c:axId val="102292864"/>
      </c:barChart>
      <c:catAx>
        <c:axId val="102291328"/>
        <c:scaling>
          <c:orientation val="minMax"/>
        </c:scaling>
        <c:axPos val="b"/>
        <c:numFmt formatCode="0.00%" sourceLinked="1"/>
        <c:tickLblPos val="nextTo"/>
        <c:crossAx val="102292864"/>
        <c:crosses val="autoZero"/>
        <c:auto val="1"/>
        <c:lblAlgn val="ctr"/>
        <c:lblOffset val="100"/>
      </c:catAx>
      <c:valAx>
        <c:axId val="102292864"/>
        <c:scaling>
          <c:orientation val="minMax"/>
          <c:max val="1"/>
          <c:min val="0.75000000000001066"/>
        </c:scaling>
        <c:axPos val="l"/>
        <c:majorGridlines/>
        <c:numFmt formatCode="0%" sourceLinked="0"/>
        <c:tickLblPos val="nextTo"/>
        <c:crossAx val="102291328"/>
        <c:crosses val="autoZero"/>
        <c:crossBetween val="between"/>
        <c:majorUnit val="0.05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Flota!$C$2:$C$6</c:f>
              <c:numCache>
                <c:formatCode>0.00%</c:formatCode>
                <c:ptCount val="5"/>
                <c:pt idx="0">
                  <c:v>0.93494332183341544</c:v>
                </c:pt>
                <c:pt idx="1">
                  <c:v>0.91524443158810143</c:v>
                </c:pt>
                <c:pt idx="2">
                  <c:v>0.79434447300771205</c:v>
                </c:pt>
                <c:pt idx="3">
                  <c:v>0.88198757763975155</c:v>
                </c:pt>
                <c:pt idx="4">
                  <c:v>0.84444444444445455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Flota!$D$2:$D$6</c:f>
              <c:numCache>
                <c:formatCode>0.00%</c:formatCode>
                <c:ptCount val="5"/>
                <c:pt idx="0">
                  <c:v>0.93899999999999995</c:v>
                </c:pt>
                <c:pt idx="1">
                  <c:v>0.93559999999999999</c:v>
                </c:pt>
                <c:pt idx="2">
                  <c:v>0.83500000000000063</c:v>
                </c:pt>
                <c:pt idx="3">
                  <c:v>0.83609999999999995</c:v>
                </c:pt>
                <c:pt idx="4">
                  <c:v>0.86539999999999995</c:v>
                </c:pt>
              </c:numCache>
            </c:numRef>
          </c:val>
        </c:ser>
        <c:axId val="106610048"/>
        <c:axId val="106611840"/>
      </c:barChart>
      <c:catAx>
        <c:axId val="106610048"/>
        <c:scaling>
          <c:orientation val="minMax"/>
        </c:scaling>
        <c:axPos val="b"/>
        <c:numFmt formatCode="0.00%" sourceLinked="1"/>
        <c:tickLblPos val="nextTo"/>
        <c:crossAx val="106611840"/>
        <c:crosses val="autoZero"/>
        <c:auto val="1"/>
        <c:lblAlgn val="ctr"/>
        <c:lblOffset val="100"/>
      </c:catAx>
      <c:valAx>
        <c:axId val="106611840"/>
        <c:scaling>
          <c:orientation val="minMax"/>
          <c:max val="1"/>
          <c:min val="0.75000000000001066"/>
        </c:scaling>
        <c:axPos val="l"/>
        <c:majorGridlines/>
        <c:numFmt formatCode="0%" sourceLinked="0"/>
        <c:tickLblPos val="nextTo"/>
        <c:crossAx val="106610048"/>
        <c:crosses val="autoZero"/>
        <c:crossBetween val="between"/>
        <c:majorUnit val="0.05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Flota!$C$2:$C$6</c:f>
              <c:numCache>
                <c:formatCode>0.00%</c:formatCode>
                <c:ptCount val="5"/>
                <c:pt idx="0">
                  <c:v>0.94926075268819277</c:v>
                </c:pt>
                <c:pt idx="1">
                  <c:v>0.87359330018320003</c:v>
                </c:pt>
                <c:pt idx="2">
                  <c:v>0.86289120715353107</c:v>
                </c:pt>
                <c:pt idx="3">
                  <c:v>0.8728813559322034</c:v>
                </c:pt>
                <c:pt idx="4">
                  <c:v>0.85597129677090478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Flota!$A$2:$A$6</c:f>
              <c:strCache>
                <c:ptCount val="5"/>
                <c:pt idx="0">
                  <c:v>A-318</c:v>
                </c:pt>
                <c:pt idx="1">
                  <c:v>A-319</c:v>
                </c:pt>
                <c:pt idx="2">
                  <c:v>A-320</c:v>
                </c:pt>
                <c:pt idx="3">
                  <c:v>A-340</c:v>
                </c:pt>
                <c:pt idx="4">
                  <c:v>B-767</c:v>
                </c:pt>
              </c:strCache>
            </c:strRef>
          </c:cat>
          <c:val>
            <c:numRef>
              <c:f>Flota!$D$2:$D$6</c:f>
              <c:numCache>
                <c:formatCode>0.00%</c:formatCode>
                <c:ptCount val="5"/>
                <c:pt idx="0">
                  <c:v>0.9355</c:v>
                </c:pt>
                <c:pt idx="1">
                  <c:v>0.92220000000000002</c:v>
                </c:pt>
                <c:pt idx="2">
                  <c:v>0.81799999999999995</c:v>
                </c:pt>
                <c:pt idx="3">
                  <c:v>0.84530000000000005</c:v>
                </c:pt>
                <c:pt idx="4">
                  <c:v>0.85360000000001202</c:v>
                </c:pt>
              </c:numCache>
            </c:numRef>
          </c:val>
        </c:ser>
        <c:axId val="106685568"/>
        <c:axId val="106687104"/>
      </c:barChart>
      <c:catAx>
        <c:axId val="106685568"/>
        <c:scaling>
          <c:orientation val="minMax"/>
        </c:scaling>
        <c:axPos val="b"/>
        <c:numFmt formatCode="0.00%" sourceLinked="1"/>
        <c:tickLblPos val="nextTo"/>
        <c:crossAx val="106687104"/>
        <c:crosses val="autoZero"/>
        <c:auto val="1"/>
        <c:lblAlgn val="ctr"/>
        <c:lblOffset val="100"/>
      </c:catAx>
      <c:valAx>
        <c:axId val="106687104"/>
        <c:scaling>
          <c:orientation val="minMax"/>
          <c:max val="1"/>
          <c:min val="0.75000000000001066"/>
        </c:scaling>
        <c:axPos val="l"/>
        <c:majorGridlines/>
        <c:numFmt formatCode="0%" sourceLinked="0"/>
        <c:tickLblPos val="nextTo"/>
        <c:crossAx val="106685568"/>
        <c:crosses val="autoZero"/>
        <c:crossBetween val="between"/>
        <c:majorUnit val="0.05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AEROPUERTOS!$C$2:$C$5</c:f>
              <c:numCache>
                <c:formatCode>0.00%</c:formatCode>
                <c:ptCount val="4"/>
                <c:pt idx="0">
                  <c:v>0.835509138381201</c:v>
                </c:pt>
                <c:pt idx="1">
                  <c:v>0.87463556851313529</c:v>
                </c:pt>
                <c:pt idx="2">
                  <c:v>0.84963887065004873</c:v>
                </c:pt>
                <c:pt idx="3">
                  <c:v>0.88453608247421756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AEROPUERTOS!$D$2:$D$5</c:f>
              <c:numCache>
                <c:formatCode>0.00%</c:formatCode>
                <c:ptCount val="4"/>
                <c:pt idx="0">
                  <c:v>0.83560000000001189</c:v>
                </c:pt>
                <c:pt idx="1">
                  <c:v>0.80689999999999995</c:v>
                </c:pt>
                <c:pt idx="2">
                  <c:v>0.92949999999999999</c:v>
                </c:pt>
                <c:pt idx="3">
                  <c:v>0.8456000000000119</c:v>
                </c:pt>
              </c:numCache>
            </c:numRef>
          </c:val>
        </c:ser>
        <c:axId val="96481280"/>
        <c:axId val="96482816"/>
      </c:barChart>
      <c:catAx>
        <c:axId val="96481280"/>
        <c:scaling>
          <c:orientation val="minMax"/>
        </c:scaling>
        <c:axPos val="b"/>
        <c:tickLblPos val="nextTo"/>
        <c:crossAx val="96482816"/>
        <c:crosses val="autoZero"/>
        <c:auto val="1"/>
        <c:lblAlgn val="ctr"/>
        <c:lblOffset val="100"/>
      </c:catAx>
      <c:valAx>
        <c:axId val="96482816"/>
        <c:scaling>
          <c:orientation val="minMax"/>
          <c:max val="1"/>
          <c:min val="0.60000000000000064"/>
        </c:scaling>
        <c:axPos val="l"/>
        <c:majorGridlines/>
        <c:numFmt formatCode="0%" sourceLinked="0"/>
        <c:tickLblPos val="nextTo"/>
        <c:crossAx val="96481280"/>
        <c:crosses val="autoZero"/>
        <c:crossBetween val="between"/>
        <c:majorUnit val="0.1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AEROPUERTOS!$C$2:$C$5</c:f>
              <c:numCache>
                <c:formatCode>0.00%</c:formatCode>
                <c:ptCount val="4"/>
                <c:pt idx="0">
                  <c:v>0.66961130742051722</c:v>
                </c:pt>
                <c:pt idx="1">
                  <c:v>0.84070796460176989</c:v>
                </c:pt>
                <c:pt idx="2">
                  <c:v>0.90810502283105021</c:v>
                </c:pt>
                <c:pt idx="3">
                  <c:v>0.92292870905587665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AEROPUERTOS!$D$2:$D$5</c:f>
              <c:numCache>
                <c:formatCode>0.00%</c:formatCode>
                <c:ptCount val="4"/>
                <c:pt idx="0">
                  <c:v>0.73699248120300764</c:v>
                </c:pt>
                <c:pt idx="1">
                  <c:v>0.89572800808899011</c:v>
                </c:pt>
                <c:pt idx="2">
                  <c:v>0.93614768105128887</c:v>
                </c:pt>
                <c:pt idx="3">
                  <c:v>0.92849775137186941</c:v>
                </c:pt>
              </c:numCache>
            </c:numRef>
          </c:val>
        </c:ser>
        <c:axId val="96560640"/>
        <c:axId val="96562176"/>
      </c:barChart>
      <c:catAx>
        <c:axId val="96560640"/>
        <c:scaling>
          <c:orientation val="minMax"/>
        </c:scaling>
        <c:axPos val="b"/>
        <c:tickLblPos val="nextTo"/>
        <c:crossAx val="96562176"/>
        <c:crosses val="autoZero"/>
        <c:auto val="1"/>
        <c:lblAlgn val="ctr"/>
        <c:lblOffset val="100"/>
      </c:catAx>
      <c:valAx>
        <c:axId val="96562176"/>
        <c:scaling>
          <c:orientation val="minMax"/>
          <c:max val="1"/>
          <c:min val="0.60000000000000064"/>
        </c:scaling>
        <c:axPos val="l"/>
        <c:majorGridlines/>
        <c:numFmt formatCode="0%" sourceLinked="0"/>
        <c:tickLblPos val="nextTo"/>
        <c:crossAx val="96560640"/>
        <c:crosses val="autoZero"/>
        <c:crossBetween val="between"/>
        <c:majorUnit val="0.1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AEROPUERTOS!$C$2:$C$5</c:f>
              <c:numCache>
                <c:formatCode>0.00%</c:formatCode>
                <c:ptCount val="4"/>
                <c:pt idx="0">
                  <c:v>0.83636363636363664</c:v>
                </c:pt>
                <c:pt idx="1">
                  <c:v>0.89497716894977153</c:v>
                </c:pt>
                <c:pt idx="2">
                  <c:v>0.87231700605393503</c:v>
                </c:pt>
                <c:pt idx="3">
                  <c:v>0.93170926517571884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AEROPUERTOS!$A$2:$A$5</c:f>
              <c:strCache>
                <c:ptCount val="4"/>
                <c:pt idx="0">
                  <c:v>AEP</c:v>
                </c:pt>
                <c:pt idx="1">
                  <c:v>EZE</c:v>
                </c:pt>
                <c:pt idx="2">
                  <c:v>LIM</c:v>
                </c:pt>
                <c:pt idx="3">
                  <c:v>SCL</c:v>
                </c:pt>
              </c:strCache>
            </c:strRef>
          </c:cat>
          <c:val>
            <c:numRef>
              <c:f>AEROPUERTOS!$D$2:$D$5</c:f>
              <c:numCache>
                <c:formatCode>0.00%</c:formatCode>
                <c:ptCount val="4"/>
                <c:pt idx="0">
                  <c:v>0.76280000000000525</c:v>
                </c:pt>
                <c:pt idx="1">
                  <c:v>0.88290000000000002</c:v>
                </c:pt>
                <c:pt idx="2">
                  <c:v>0.92270000000000063</c:v>
                </c:pt>
                <c:pt idx="3">
                  <c:v>0.92759999999999998</c:v>
                </c:pt>
              </c:numCache>
            </c:numRef>
          </c:val>
        </c:ser>
        <c:axId val="88878080"/>
        <c:axId val="88879872"/>
      </c:barChart>
      <c:catAx>
        <c:axId val="88878080"/>
        <c:scaling>
          <c:orientation val="minMax"/>
        </c:scaling>
        <c:axPos val="b"/>
        <c:tickLblPos val="nextTo"/>
        <c:crossAx val="88879872"/>
        <c:crosses val="autoZero"/>
        <c:auto val="1"/>
        <c:lblAlgn val="ctr"/>
        <c:lblOffset val="100"/>
      </c:catAx>
      <c:valAx>
        <c:axId val="88879872"/>
        <c:scaling>
          <c:orientation val="minMax"/>
          <c:max val="1"/>
          <c:min val="0.60000000000000064"/>
        </c:scaling>
        <c:axPos val="l"/>
        <c:majorGridlines/>
        <c:numFmt formatCode="0%" sourceLinked="0"/>
        <c:tickLblPos val="nextTo"/>
        <c:crossAx val="88878080"/>
        <c:crosses val="autoZero"/>
        <c:crossBetween val="between"/>
        <c:majorUnit val="0.1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style val="3"/>
  <c:chart>
    <c:plotArea>
      <c:layout/>
      <c:barChart>
        <c:barDir val="col"/>
        <c:grouping val="clustered"/>
        <c:ser>
          <c:idx val="0"/>
          <c:order val="0"/>
          <c:tx>
            <c:v>Real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Atrasos!$C$2:$C$7</c:f>
              <c:numCache>
                <c:formatCode>0.00%</c:formatCode>
                <c:ptCount val="6"/>
                <c:pt idx="0">
                  <c:v>3.2343100476529572E-2</c:v>
                </c:pt>
                <c:pt idx="1">
                  <c:v>4.2684781506640984E-2</c:v>
                </c:pt>
                <c:pt idx="2">
                  <c:v>1.7945858258136868E-2</c:v>
                </c:pt>
                <c:pt idx="3">
                  <c:v>0.10767514954882171</c:v>
                </c:pt>
                <c:pt idx="4">
                  <c:v>0.14001825002535076</c:v>
                </c:pt>
                <c:pt idx="5">
                  <c:v>2.3725032951434643E-2</c:v>
                </c:pt>
              </c:numCache>
            </c:numRef>
          </c:val>
        </c:ser>
        <c:ser>
          <c:idx val="1"/>
          <c:order val="1"/>
          <c:tx>
            <c:v>Simulación</c:v>
          </c:tx>
          <c:cat>
            <c:strRef>
              <c:f>Atrasos!$B$2:$B$7</c:f>
              <c:strCache>
                <c:ptCount val="6"/>
                <c:pt idx="0">
                  <c:v>ATC</c:v>
                </c:pt>
                <c:pt idx="1">
                  <c:v>HBT</c:v>
                </c:pt>
                <c:pt idx="2">
                  <c:v>Mantto</c:v>
                </c:pt>
                <c:pt idx="3">
                  <c:v>Otros</c:v>
                </c:pt>
                <c:pt idx="4">
                  <c:v>RC</c:v>
                </c:pt>
                <c:pt idx="5">
                  <c:v>WXS</c:v>
                </c:pt>
              </c:strCache>
            </c:strRef>
          </c:cat>
          <c:val>
            <c:numRef>
              <c:f>Atrasos!$D$2:$D$7</c:f>
              <c:numCache>
                <c:formatCode>0.00%</c:formatCode>
                <c:ptCount val="6"/>
                <c:pt idx="0">
                  <c:v>2.1259198691741619E-2</c:v>
                </c:pt>
                <c:pt idx="1">
                  <c:v>0.10670042817327559</c:v>
                </c:pt>
                <c:pt idx="2">
                  <c:v>1.9909617633353603E-2</c:v>
                </c:pt>
                <c:pt idx="3">
                  <c:v>0.10843685982820322</c:v>
                </c:pt>
                <c:pt idx="4">
                  <c:v>0.13755615927694106</c:v>
                </c:pt>
                <c:pt idx="5">
                  <c:v>1.3821116767336045E-2</c:v>
                </c:pt>
              </c:numCache>
            </c:numRef>
          </c:val>
        </c:ser>
        <c:axId val="88913024"/>
        <c:axId val="88914560"/>
      </c:barChart>
      <c:catAx>
        <c:axId val="88913024"/>
        <c:scaling>
          <c:orientation val="minMax"/>
        </c:scaling>
        <c:axPos val="b"/>
        <c:tickLblPos val="nextTo"/>
        <c:crossAx val="88914560"/>
        <c:crosses val="autoZero"/>
        <c:auto val="1"/>
        <c:lblAlgn val="ctr"/>
        <c:lblOffset val="100"/>
      </c:catAx>
      <c:valAx>
        <c:axId val="88914560"/>
        <c:scaling>
          <c:orientation val="minMax"/>
          <c:max val="0.15000000000000024"/>
        </c:scaling>
        <c:axPos val="l"/>
        <c:majorGridlines/>
        <c:numFmt formatCode="0%" sourceLinked="0"/>
        <c:tickLblPos val="nextTo"/>
        <c:crossAx val="88913024"/>
        <c:crosses val="autoZero"/>
        <c:crossBetween val="between"/>
        <c:majorUnit val="0.05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s-CL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B7B30-052C-400D-81FA-AF55470BDB6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0360DC12-1F48-4836-B139-D42CFD502F40}">
      <dgm:prSet phldrT="[Texto]" custT="1"/>
      <dgm:spPr/>
      <dgm:t>
        <a:bodyPr/>
        <a:lstStyle/>
        <a:p>
          <a:pPr algn="l"/>
          <a:r>
            <a:rPr lang="es-CL" sz="1200" dirty="0" smtClean="0"/>
            <a:t>1. Gestión de  sistemas endógenos: tripulación y mantenimiento.</a:t>
          </a:r>
        </a:p>
        <a:p>
          <a:pPr algn="l"/>
          <a:r>
            <a:rPr lang="es-CL" sz="1200" dirty="0" smtClean="0"/>
            <a:t>2. Extensibilidad de flotas y rutas. </a:t>
          </a:r>
        </a:p>
        <a:p>
          <a:pPr algn="l"/>
          <a:r>
            <a:rPr lang="es-CL" sz="1200" dirty="0" smtClean="0"/>
            <a:t>3. Incluir restricciones legales, operacionales y comerciales en recovery</a:t>
          </a:r>
        </a:p>
        <a:p>
          <a:pPr algn="l"/>
          <a:r>
            <a:rPr lang="es-CL" sz="1200" dirty="0" smtClean="0"/>
            <a:t>4. Cancelación de vuelos</a:t>
          </a:r>
        </a:p>
      </dgm:t>
    </dgm:pt>
    <dgm:pt modelId="{750550B0-0A7D-487D-98C0-3BC9CECDE10B}" type="parTrans" cxnId="{AE8ABF94-6DA2-4DF4-AECD-BB111EDF5E9E}">
      <dgm:prSet/>
      <dgm:spPr/>
      <dgm:t>
        <a:bodyPr/>
        <a:lstStyle/>
        <a:p>
          <a:endParaRPr lang="es-CL"/>
        </a:p>
      </dgm:t>
    </dgm:pt>
    <dgm:pt modelId="{A042B25E-6D27-4927-93A6-79DD047210D8}" type="sibTrans" cxnId="{AE8ABF94-6DA2-4DF4-AECD-BB111EDF5E9E}">
      <dgm:prSet/>
      <dgm:spPr/>
      <dgm:t>
        <a:bodyPr/>
        <a:lstStyle/>
        <a:p>
          <a:endParaRPr lang="es-CL"/>
        </a:p>
      </dgm:t>
    </dgm:pt>
    <dgm:pt modelId="{BF0A1FCC-152C-40C2-80D3-0ED51DF51D2D}">
      <dgm:prSet phldrT="[Texto]" custT="1"/>
      <dgm:spPr/>
      <dgm:t>
        <a:bodyPr anchor="t"/>
        <a:lstStyle/>
        <a:p>
          <a:pPr algn="l"/>
          <a:endParaRPr lang="es-CL" sz="1200" dirty="0" smtClean="0"/>
        </a:p>
        <a:p>
          <a:pPr algn="l"/>
          <a:r>
            <a:rPr lang="es-CL" sz="1200" dirty="0" smtClean="0"/>
            <a:t>1. Calibrar clima con datos de aeropuerto</a:t>
          </a:r>
        </a:p>
        <a:p>
          <a:pPr algn="l"/>
          <a:r>
            <a:rPr lang="es-CL" sz="1200" dirty="0" smtClean="0"/>
            <a:t>2. Flexibilidad para modificar </a:t>
          </a:r>
          <a:r>
            <a:rPr lang="es-CL" sz="1200" dirty="0" err="1" smtClean="0"/>
            <a:t>v.a</a:t>
          </a:r>
          <a:r>
            <a:rPr lang="es-CL" sz="1200" dirty="0" smtClean="0"/>
            <a:t> de input</a:t>
          </a:r>
        </a:p>
        <a:p>
          <a:pPr algn="l"/>
          <a:r>
            <a:rPr lang="es-CL" sz="1200" dirty="0" smtClean="0"/>
            <a:t>3. Integración de generador de input de itinerario</a:t>
          </a:r>
          <a:endParaRPr lang="es-CL" sz="1200" dirty="0"/>
        </a:p>
      </dgm:t>
    </dgm:pt>
    <dgm:pt modelId="{B939A622-9893-430A-9911-2763F9C91B7D}" type="parTrans" cxnId="{EEB149C2-916F-4C32-B184-263A83B46316}">
      <dgm:prSet/>
      <dgm:spPr/>
      <dgm:t>
        <a:bodyPr/>
        <a:lstStyle/>
        <a:p>
          <a:endParaRPr lang="es-CL"/>
        </a:p>
      </dgm:t>
    </dgm:pt>
    <dgm:pt modelId="{2738A6D6-FAC5-4B9C-92F4-808A2127B860}" type="sibTrans" cxnId="{EEB149C2-916F-4C32-B184-263A83B46316}">
      <dgm:prSet/>
      <dgm:spPr/>
      <dgm:t>
        <a:bodyPr/>
        <a:lstStyle/>
        <a:p>
          <a:endParaRPr lang="es-CL"/>
        </a:p>
      </dgm:t>
    </dgm:pt>
    <dgm:pt modelId="{AB708920-BB8E-42F9-A9AD-846BA95841CF}">
      <dgm:prSet phldrT="[Texto]" custT="1"/>
      <dgm:spPr/>
      <dgm:t>
        <a:bodyPr anchor="t"/>
        <a:lstStyle/>
        <a:p>
          <a:pPr algn="l"/>
          <a:r>
            <a:rPr lang="es-CL" sz="1200" dirty="0" smtClean="0"/>
            <a:t>1. Forzar disrupciones</a:t>
          </a:r>
        </a:p>
        <a:p>
          <a:pPr algn="l"/>
          <a:r>
            <a:rPr lang="es-CL" sz="1200" dirty="0" smtClean="0"/>
            <a:t>2. Configuraciones preestablecidas</a:t>
          </a:r>
        </a:p>
        <a:p>
          <a:pPr algn="l"/>
          <a:r>
            <a:rPr lang="es-CL" sz="1200" dirty="0" smtClean="0"/>
            <a:t>3. Interfaz usuario</a:t>
          </a:r>
        </a:p>
        <a:p>
          <a:pPr algn="l"/>
          <a:r>
            <a:rPr lang="es-CL" sz="1200" dirty="0" smtClean="0"/>
            <a:t>4. Módulo especial de aviones de </a:t>
          </a:r>
          <a:r>
            <a:rPr lang="es-CL" sz="1200" dirty="0" err="1" smtClean="0"/>
            <a:t>backup</a:t>
          </a:r>
          <a:endParaRPr lang="es-CL" sz="1200" dirty="0"/>
        </a:p>
      </dgm:t>
    </dgm:pt>
    <dgm:pt modelId="{9EACB639-4BAD-4708-8EC8-1196CE2E7CAC}" type="parTrans" cxnId="{E8D82990-A055-4D12-ADAB-786DED190704}">
      <dgm:prSet/>
      <dgm:spPr/>
      <dgm:t>
        <a:bodyPr/>
        <a:lstStyle/>
        <a:p>
          <a:endParaRPr lang="es-CL"/>
        </a:p>
      </dgm:t>
    </dgm:pt>
    <dgm:pt modelId="{132E9436-FE22-4A73-92D1-90D4C47C8610}" type="sibTrans" cxnId="{E8D82990-A055-4D12-ADAB-786DED190704}">
      <dgm:prSet/>
      <dgm:spPr/>
      <dgm:t>
        <a:bodyPr/>
        <a:lstStyle/>
        <a:p>
          <a:endParaRPr lang="es-CL"/>
        </a:p>
      </dgm:t>
    </dgm:pt>
    <dgm:pt modelId="{95C826D3-DD29-4FB9-A72C-FA783199D66C}">
      <dgm:prSet phldrT="[Texto]" custT="1"/>
      <dgm:spPr/>
      <dgm:t>
        <a:bodyPr anchor="t"/>
        <a:lstStyle/>
        <a:p>
          <a:pPr algn="l"/>
          <a:r>
            <a:rPr lang="es-CL" sz="1200" dirty="0" smtClean="0"/>
            <a:t>1. Hacer explícitos los mantenimientos programados </a:t>
          </a:r>
        </a:p>
        <a:p>
          <a:pPr algn="l"/>
          <a:r>
            <a:rPr lang="es-CL" sz="1200" dirty="0" smtClean="0"/>
            <a:t>2. Relaciones de dependencia entre disrupciones</a:t>
          </a:r>
        </a:p>
        <a:p>
          <a:pPr algn="l"/>
          <a:r>
            <a:rPr lang="es-CL" sz="1200" dirty="0" smtClean="0"/>
            <a:t>3. Recuperar T/A  aleatorio</a:t>
          </a:r>
        </a:p>
        <a:p>
          <a:pPr algn="l"/>
          <a:r>
            <a:rPr lang="es-CL" sz="1200" dirty="0" smtClean="0"/>
            <a:t>4. Desagregar  atraso “Otros”</a:t>
          </a:r>
        </a:p>
        <a:p>
          <a:pPr algn="l"/>
          <a:r>
            <a:rPr lang="es-CL" sz="1200" dirty="0" smtClean="0"/>
            <a:t>5. Vuelos en conexión</a:t>
          </a:r>
          <a:endParaRPr lang="es-CL" sz="1200" dirty="0"/>
        </a:p>
      </dgm:t>
    </dgm:pt>
    <dgm:pt modelId="{6CAA08CC-C100-467D-A431-9746BBFAFDFA}" type="parTrans" cxnId="{8D1C30CB-360F-4B24-B2DE-1C340CFA87EF}">
      <dgm:prSet/>
      <dgm:spPr/>
      <dgm:t>
        <a:bodyPr/>
        <a:lstStyle/>
        <a:p>
          <a:endParaRPr lang="es-CL"/>
        </a:p>
      </dgm:t>
    </dgm:pt>
    <dgm:pt modelId="{781231EB-9B09-43D7-83FF-D8A5DD0BC5C7}" type="sibTrans" cxnId="{8D1C30CB-360F-4B24-B2DE-1C340CFA87EF}">
      <dgm:prSet/>
      <dgm:spPr/>
      <dgm:t>
        <a:bodyPr/>
        <a:lstStyle/>
        <a:p>
          <a:endParaRPr lang="es-CL"/>
        </a:p>
      </dgm:t>
    </dgm:pt>
    <dgm:pt modelId="{66B04895-B8C2-488A-89EC-AF1942FCF309}" type="pres">
      <dgm:prSet presAssocID="{DF0B7B30-052C-400D-81FA-AF55470BDB6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E54D7E98-C3CD-4ECF-839F-39F6556ABE8D}" type="pres">
      <dgm:prSet presAssocID="{DF0B7B30-052C-400D-81FA-AF55470BDB69}" presName="diamond" presStyleLbl="bgShp" presStyleIdx="0" presStyleCnt="1" custLinFactNeighborY="-1370"/>
      <dgm:spPr/>
    </dgm:pt>
    <dgm:pt modelId="{8E403B85-2E9E-477F-9172-3FFD00446DC2}" type="pres">
      <dgm:prSet presAssocID="{DF0B7B30-052C-400D-81FA-AF55470BDB69}" presName="quad1" presStyleLbl="node1" presStyleIdx="0" presStyleCnt="4" custScaleX="119212" custLinFactY="7464" custLinFactNeighborX="-1405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19F96AC-502F-4624-9074-FF1E84D4B195}" type="pres">
      <dgm:prSet presAssocID="{DF0B7B30-052C-400D-81FA-AF55470BDB69}" presName="quad2" presStyleLbl="node1" presStyleIdx="1" presStyleCnt="4" custScaleX="116823" custLinFactNeighborX="70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994201E-BE5F-400E-9890-4A114BB58649}" type="pres">
      <dgm:prSet presAssocID="{DF0B7B30-052C-400D-81FA-AF55470BDB69}" presName="quad3" presStyleLbl="node1" presStyleIdx="2" presStyleCnt="4" custScaleX="119637" custLinFactY="-7464" custLinFactNeighborX="-1383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BDB2F1-4CB5-45D3-A6FB-5F1D5236C4C9}" type="pres">
      <dgm:prSet presAssocID="{DF0B7B30-052C-400D-81FA-AF55470BDB69}" presName="quad4" presStyleLbl="node1" presStyleIdx="3" presStyleCnt="4" custScaleX="117773" custLinFactNeighborX="75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6200DA1-D6C2-451A-A783-7B45F3910212}" type="presOf" srcId="{DF0B7B30-052C-400D-81FA-AF55470BDB69}" destId="{66B04895-B8C2-488A-89EC-AF1942FCF309}" srcOrd="0" destOrd="0" presId="urn:microsoft.com/office/officeart/2005/8/layout/matrix3"/>
    <dgm:cxn modelId="{646BB82F-958C-4283-B112-0CD14BDBE745}" type="presOf" srcId="{BF0A1FCC-152C-40C2-80D3-0ED51DF51D2D}" destId="{2994201E-BE5F-400E-9890-4A114BB58649}" srcOrd="0" destOrd="0" presId="urn:microsoft.com/office/officeart/2005/8/layout/matrix3"/>
    <dgm:cxn modelId="{F4134CC7-C9D5-4ADD-BB20-D704C6046C1E}" type="presOf" srcId="{0360DC12-1F48-4836-B139-D42CFD502F40}" destId="{8E403B85-2E9E-477F-9172-3FFD00446DC2}" srcOrd="0" destOrd="0" presId="urn:microsoft.com/office/officeart/2005/8/layout/matrix3"/>
    <dgm:cxn modelId="{E8D82990-A055-4D12-ADAB-786DED190704}" srcId="{DF0B7B30-052C-400D-81FA-AF55470BDB69}" destId="{AB708920-BB8E-42F9-A9AD-846BA95841CF}" srcOrd="3" destOrd="0" parTransId="{9EACB639-4BAD-4708-8EC8-1196CE2E7CAC}" sibTransId="{132E9436-FE22-4A73-92D1-90D4C47C8610}"/>
    <dgm:cxn modelId="{8D1C30CB-360F-4B24-B2DE-1C340CFA87EF}" srcId="{DF0B7B30-052C-400D-81FA-AF55470BDB69}" destId="{95C826D3-DD29-4FB9-A72C-FA783199D66C}" srcOrd="1" destOrd="0" parTransId="{6CAA08CC-C100-467D-A431-9746BBFAFDFA}" sibTransId="{781231EB-9B09-43D7-83FF-D8A5DD0BC5C7}"/>
    <dgm:cxn modelId="{EEB149C2-916F-4C32-B184-263A83B46316}" srcId="{DF0B7B30-052C-400D-81FA-AF55470BDB69}" destId="{BF0A1FCC-152C-40C2-80D3-0ED51DF51D2D}" srcOrd="2" destOrd="0" parTransId="{B939A622-9893-430A-9911-2763F9C91B7D}" sibTransId="{2738A6D6-FAC5-4B9C-92F4-808A2127B860}"/>
    <dgm:cxn modelId="{AE8ABF94-6DA2-4DF4-AECD-BB111EDF5E9E}" srcId="{DF0B7B30-052C-400D-81FA-AF55470BDB69}" destId="{0360DC12-1F48-4836-B139-D42CFD502F40}" srcOrd="0" destOrd="0" parTransId="{750550B0-0A7D-487D-98C0-3BC9CECDE10B}" sibTransId="{A042B25E-6D27-4927-93A6-79DD047210D8}"/>
    <dgm:cxn modelId="{B630E67A-EE75-47D0-B6BD-C85F402DF8E2}" type="presOf" srcId="{95C826D3-DD29-4FB9-A72C-FA783199D66C}" destId="{619F96AC-502F-4624-9074-FF1E84D4B195}" srcOrd="0" destOrd="0" presId="urn:microsoft.com/office/officeart/2005/8/layout/matrix3"/>
    <dgm:cxn modelId="{16861CD0-BD9A-4C73-A695-9BEA7E330CDD}" type="presOf" srcId="{AB708920-BB8E-42F9-A9AD-846BA95841CF}" destId="{69BDB2F1-4CB5-45D3-A6FB-5F1D5236C4C9}" srcOrd="0" destOrd="0" presId="urn:microsoft.com/office/officeart/2005/8/layout/matrix3"/>
    <dgm:cxn modelId="{F6FC282A-D96F-4C6B-A719-AA884E2EB101}" type="presParOf" srcId="{66B04895-B8C2-488A-89EC-AF1942FCF309}" destId="{E54D7E98-C3CD-4ECF-839F-39F6556ABE8D}" srcOrd="0" destOrd="0" presId="urn:microsoft.com/office/officeart/2005/8/layout/matrix3"/>
    <dgm:cxn modelId="{8FBC2890-B3F9-41FD-B1DA-A2BC78DAC0BB}" type="presParOf" srcId="{66B04895-B8C2-488A-89EC-AF1942FCF309}" destId="{8E403B85-2E9E-477F-9172-3FFD00446DC2}" srcOrd="1" destOrd="0" presId="urn:microsoft.com/office/officeart/2005/8/layout/matrix3"/>
    <dgm:cxn modelId="{4F5886BF-AE5E-45CA-8384-8D4C39E2BB02}" type="presParOf" srcId="{66B04895-B8C2-488A-89EC-AF1942FCF309}" destId="{619F96AC-502F-4624-9074-FF1E84D4B195}" srcOrd="2" destOrd="0" presId="urn:microsoft.com/office/officeart/2005/8/layout/matrix3"/>
    <dgm:cxn modelId="{0575F5D2-768E-447C-BA14-6556650C6C40}" type="presParOf" srcId="{66B04895-B8C2-488A-89EC-AF1942FCF309}" destId="{2994201E-BE5F-400E-9890-4A114BB58649}" srcOrd="3" destOrd="0" presId="urn:microsoft.com/office/officeart/2005/8/layout/matrix3"/>
    <dgm:cxn modelId="{73C42923-5A77-4A24-98E4-73B676FF4E82}" type="presParOf" srcId="{66B04895-B8C2-488A-89EC-AF1942FCF309}" destId="{69BDB2F1-4CB5-45D3-A6FB-5F1D5236C4C9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B4CB-A846-42C2-B498-693F21624C37}" type="datetimeFigureOut">
              <a:rPr lang="es-CL" smtClean="0"/>
              <a:pPr/>
              <a:t>07-04-2010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6AA8F-A80C-47D4-A71B-5E4729FAA29D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F1B6228-E697-4786-80BC-3F043071FEE2}" type="datetimeFigureOut">
              <a:rPr lang="es-ES"/>
              <a:pPr>
                <a:defRPr/>
              </a:pPr>
              <a:t>07/04/2010</a:t>
            </a:fld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70A1FA-0765-4FB4-9C69-955337D4F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1 MIN</a:t>
            </a:r>
            <a:endParaRPr lang="es-C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ALGORITMO CODICIOSO</a:t>
            </a:r>
          </a:p>
          <a:p>
            <a:endParaRPr lang="es-CL" dirty="0" smtClean="0"/>
          </a:p>
          <a:p>
            <a:r>
              <a:rPr lang="es-CL" dirty="0" smtClean="0"/>
              <a:t>DISCRIMINANTE: PRIVILEGIA</a:t>
            </a:r>
            <a:r>
              <a:rPr lang="es-CL" baseline="0" dirty="0" smtClean="0"/>
              <a:t> POCOS TRAMOS</a:t>
            </a:r>
            <a:endParaRPr 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ABRIR INTERFAZ</a:t>
            </a:r>
            <a:endParaRPr lang="es-C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ENFASIS EN RELACION</a:t>
            </a:r>
            <a:r>
              <a:rPr lang="es-CL" baseline="0" dirty="0" smtClean="0"/>
              <a:t> DATO – FACTORES</a:t>
            </a:r>
          </a:p>
          <a:p>
            <a:r>
              <a:rPr lang="es-CL" baseline="0" dirty="0" smtClean="0"/>
              <a:t>80 AEROPUERTOS</a:t>
            </a:r>
          </a:p>
          <a:p>
            <a:r>
              <a:rPr lang="es-CL" baseline="0" dirty="0" smtClean="0"/>
              <a:t>70 AVIONES</a:t>
            </a:r>
          </a:p>
          <a:p>
            <a:r>
              <a:rPr lang="es-CL" baseline="0" dirty="0" smtClean="0"/>
              <a:t>2700 TRAMOS DISTINTOS EN UN ITINERARIO</a:t>
            </a:r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NAC: permite </a:t>
            </a:r>
            <a:r>
              <a:rPr lang="es-CL" dirty="0" err="1" smtClean="0"/>
              <a:t>comprarción</a:t>
            </a:r>
            <a:r>
              <a:rPr lang="es-CL" dirty="0" smtClean="0"/>
              <a:t> efectiva</a:t>
            </a:r>
          </a:p>
          <a:p>
            <a:endParaRPr lang="es-CL" dirty="0" smtClean="0"/>
          </a:p>
          <a:p>
            <a:r>
              <a:rPr lang="es-CL" dirty="0" smtClean="0"/>
              <a:t>ESTRUCTURAS: lo</a:t>
            </a:r>
            <a:r>
              <a:rPr lang="es-CL" baseline="0" dirty="0" smtClean="0"/>
              <a:t> innovador </a:t>
            </a:r>
            <a:r>
              <a:rPr lang="es-CL" baseline="0" dirty="0" smtClean="0">
                <a:sym typeface="Wingdings" pitchFamily="2" charset="2"/>
              </a:rPr>
              <a:t> eficiencia</a:t>
            </a:r>
            <a:endParaRPr lang="es-C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Uso actual.. Ver</a:t>
            </a:r>
            <a:r>
              <a:rPr lang="es-CL" baseline="0" dirty="0" smtClean="0"/>
              <a:t> documento</a:t>
            </a:r>
            <a:endParaRPr lang="es-C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Puntualidad </a:t>
            </a:r>
            <a:r>
              <a:rPr lang="es-CL" dirty="0" err="1" smtClean="0"/>
              <a:t>historica</a:t>
            </a:r>
            <a:r>
              <a:rPr lang="es-CL" dirty="0" smtClean="0"/>
              <a:t>.. Alta variabilidad </a:t>
            </a:r>
            <a:r>
              <a:rPr lang="es-CL" dirty="0" smtClean="0">
                <a:sym typeface="Wingdings" pitchFamily="2" charset="2"/>
              </a:rPr>
              <a:t> el ajuste es bueno</a:t>
            </a:r>
            <a:endParaRPr lang="es-C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TENDENCIA POCO CLARA.. RESULTADOS ACEPTABLES</a:t>
            </a:r>
            <a:endParaRPr lang="es-C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LIMA SOBREDOTADO.. TRAMOS CORTOS</a:t>
            </a:r>
            <a:endParaRPr lang="es-C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Clima deficiente</a:t>
            </a:r>
          </a:p>
          <a:p>
            <a:r>
              <a:rPr lang="es-CL" smtClean="0"/>
              <a:t>HBT alto</a:t>
            </a:r>
            <a:endParaRPr lang="es-CL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Total esperado 30 – 20</a:t>
            </a:r>
            <a:r>
              <a:rPr lang="es-CL" baseline="0" dirty="0" smtClean="0"/>
              <a:t> - </a:t>
            </a:r>
            <a:r>
              <a:rPr lang="es-CL" dirty="0" smtClean="0"/>
              <a:t>40 </a:t>
            </a:r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2 </a:t>
            </a:r>
            <a:r>
              <a:rPr lang="es-CL" dirty="0" smtClean="0"/>
              <a:t>MIN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Sin precedentes en LAN..</a:t>
            </a:r>
            <a:r>
              <a:rPr lang="es-CL" baseline="0" dirty="0" smtClean="0"/>
              <a:t> Todo manual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Simula la operación de itinerarios de vuelo:</a:t>
            </a:r>
            <a:r>
              <a:rPr lang="es-CL" baseline="0" dirty="0" smtClean="0"/>
              <a:t> no considera ni pasajeros ni tripulantes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Diciembre 2008</a:t>
            </a:r>
            <a:endParaRPr lang="es-CL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L" dirty="0" smtClean="0"/>
              <a:t>Capacidad</a:t>
            </a:r>
          </a:p>
          <a:p>
            <a:r>
              <a:rPr lang="es-CL" dirty="0" smtClean="0"/>
              <a:t>Airbus 340: 295-335-3</a:t>
            </a:r>
            <a:r>
              <a:rPr lang="es-CL" baseline="0" dirty="0" smtClean="0"/>
              <a:t> 75</a:t>
            </a:r>
          </a:p>
          <a:p>
            <a:r>
              <a:rPr lang="es-CL" baseline="0" dirty="0" smtClean="0"/>
              <a:t>Airbus 320:  148-180</a:t>
            </a:r>
          </a:p>
          <a:p>
            <a:r>
              <a:rPr lang="es-CL" baseline="0" dirty="0" smtClean="0"/>
              <a:t>Airbus 319: 124-156</a:t>
            </a:r>
          </a:p>
          <a:p>
            <a:r>
              <a:rPr lang="es-CL" baseline="0" dirty="0" smtClean="0"/>
              <a:t>Airbus 318:  100-117</a:t>
            </a:r>
          </a:p>
          <a:p>
            <a:r>
              <a:rPr lang="es-CL" baseline="0" dirty="0" smtClean="0"/>
              <a:t>Boeing 767: 218-269-350</a:t>
            </a:r>
            <a:endParaRPr lang="es-CL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L" dirty="0" smtClean="0"/>
              <a:t>Tramos</a:t>
            </a:r>
          </a:p>
          <a:p>
            <a:r>
              <a:rPr lang="es-CL" dirty="0" smtClean="0"/>
              <a:t>Holguras</a:t>
            </a:r>
          </a:p>
          <a:p>
            <a:r>
              <a:rPr lang="es-CL" dirty="0" err="1" smtClean="0"/>
              <a:t>Turn</a:t>
            </a:r>
            <a:r>
              <a:rPr lang="es-CL" dirty="0" smtClean="0"/>
              <a:t>- </a:t>
            </a:r>
            <a:r>
              <a:rPr lang="es-CL" dirty="0" err="1" smtClean="0"/>
              <a:t>Around</a:t>
            </a:r>
            <a:endParaRPr lang="es-CL" dirty="0" smtClean="0"/>
          </a:p>
          <a:p>
            <a:endParaRPr lang="es-CL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</a:t>
            </a:r>
            <a:r>
              <a:rPr lang="es-CL" baseline="0" dirty="0" smtClean="0"/>
              <a:t> aviones</a:t>
            </a:r>
          </a:p>
          <a:p>
            <a:r>
              <a:rPr lang="es-CL" baseline="0" dirty="0" smtClean="0"/>
              <a:t> - atrasado</a:t>
            </a:r>
          </a:p>
          <a:p>
            <a:r>
              <a:rPr lang="es-CL" baseline="0" dirty="0" smtClean="0"/>
              <a:t> - no atrasado</a:t>
            </a:r>
          </a:p>
          <a:p>
            <a:r>
              <a:rPr lang="es-CL" baseline="0" dirty="0" smtClean="0"/>
              <a:t>Tiempos: </a:t>
            </a:r>
            <a:r>
              <a:rPr lang="es-CL" baseline="0" dirty="0" err="1" smtClean="0"/>
              <a:t>linea</a:t>
            </a:r>
            <a:r>
              <a:rPr lang="es-CL" baseline="0" dirty="0" smtClean="0"/>
              <a:t> temporal (parte de un día)</a:t>
            </a:r>
          </a:p>
          <a:p>
            <a:r>
              <a:rPr lang="es-CL" baseline="0" dirty="0" smtClean="0"/>
              <a:t>Tiempo actual</a:t>
            </a:r>
          </a:p>
          <a:p>
            <a:endParaRPr lang="es-CL" baseline="0" dirty="0" smtClean="0"/>
          </a:p>
          <a:p>
            <a:r>
              <a:rPr lang="es-CL" baseline="0" dirty="0" smtClean="0"/>
              <a:t>Se busca coincidencia de origen y destino, que produzca ganancia de minutos</a:t>
            </a:r>
            <a:endParaRPr lang="es-CL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 factible de rotar…</a:t>
            </a:r>
          </a:p>
          <a:p>
            <a:r>
              <a:rPr lang="es-CL" dirty="0" smtClean="0"/>
              <a:t>Profundidad= 2</a:t>
            </a:r>
            <a:endParaRPr lang="es-CL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Segundo tramo factible de rotar con el anterior</a:t>
            </a:r>
            <a:endParaRPr lang="es-CL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Tramos</a:t>
            </a:r>
            <a:r>
              <a:rPr lang="es-CL" baseline="0" dirty="0" smtClean="0"/>
              <a:t> de B  se asignan a </a:t>
            </a:r>
            <a:r>
              <a:rPr lang="es-CL" baseline="0" dirty="0" err="1" smtClean="0"/>
              <a:t>A</a:t>
            </a:r>
            <a:endParaRPr lang="es-CL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Tramos de A (atrasados)</a:t>
            </a:r>
            <a:r>
              <a:rPr lang="es-CL" baseline="0" dirty="0" smtClean="0"/>
              <a:t> se asignan a B</a:t>
            </a:r>
            <a:endParaRPr lang="es-CL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Resultado:</a:t>
            </a:r>
          </a:p>
          <a:p>
            <a:pPr>
              <a:buFontTx/>
              <a:buChar char="-"/>
            </a:pPr>
            <a:r>
              <a:rPr lang="es-CL" dirty="0" smtClean="0"/>
              <a:t>Se elimina el atraso en los tramos</a:t>
            </a:r>
            <a:r>
              <a:rPr lang="es-CL" baseline="0" dirty="0" smtClean="0"/>
              <a:t> antes rojos… </a:t>
            </a:r>
          </a:p>
          <a:p>
            <a:pPr lvl="1">
              <a:buFontTx/>
              <a:buChar char="-"/>
            </a:pPr>
            <a:r>
              <a:rPr lang="es-CL" baseline="0" dirty="0" smtClean="0"/>
              <a:t>Los 2 reasignados</a:t>
            </a:r>
          </a:p>
          <a:p>
            <a:pPr lvl="1">
              <a:buFontTx/>
              <a:buChar char="-"/>
            </a:pPr>
            <a:r>
              <a:rPr lang="es-CL" baseline="0" dirty="0" smtClean="0"/>
              <a:t>El posterior SCL-EZE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aseline="0" dirty="0" smtClean="0"/>
              <a:t>Diseño </a:t>
            </a:r>
            <a:r>
              <a:rPr lang="es-CL" baseline="0" dirty="0" smtClean="0"/>
              <a:t>depende de red, flotas, competencia, pronóstico de demanda, bases de </a:t>
            </a:r>
            <a:r>
              <a:rPr lang="es-CL" baseline="0" dirty="0" err="1" smtClean="0"/>
              <a:t>mantto</a:t>
            </a:r>
            <a:r>
              <a:rPr lang="es-CL" baseline="0" dirty="0" smtClean="0"/>
              <a:t> y tripulaciones, plan estratégico de la compañía.</a:t>
            </a:r>
          </a:p>
          <a:p>
            <a:endParaRPr lang="es-CL" baseline="0" dirty="0" smtClean="0"/>
          </a:p>
          <a:p>
            <a:r>
              <a:rPr lang="es-CL" baseline="0" dirty="0" smtClean="0"/>
              <a:t>Asignación de matrículas: considera </a:t>
            </a:r>
            <a:r>
              <a:rPr lang="es-CL" baseline="0" dirty="0" err="1" smtClean="0"/>
              <a:t>mentenimientos</a:t>
            </a:r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Atraso reaccionario</a:t>
            </a:r>
          </a:p>
          <a:p>
            <a:r>
              <a:rPr lang="es-CL" dirty="0" smtClean="0"/>
              <a:t>Nombrar </a:t>
            </a:r>
            <a:r>
              <a:rPr lang="es-CL" dirty="0" smtClean="0"/>
              <a:t>Efecto </a:t>
            </a:r>
            <a:r>
              <a:rPr lang="es-CL" dirty="0" smtClean="0"/>
              <a:t>Dominó</a:t>
            </a:r>
          </a:p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r>
              <a:rPr lang="es-CL" dirty="0" smtClean="0"/>
              <a:t>Robustez: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1. Minimizar el costo esperado de operar el itinerario.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2. Minimizar el atraso y disrupciones de pasajeros o aviones.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3. Ante una disrupción, recuperar fácilmente el avión, su tripulación y/o sus pasajeros.</a:t>
            </a:r>
          </a:p>
          <a:p>
            <a:pPr lvl="0"/>
            <a:r>
              <a:rPr lang="es-CL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4. Prevenir la propagación de atrasos reaccionarios.</a:t>
            </a:r>
          </a:p>
          <a:p>
            <a:pPr lvl="3"/>
            <a:endParaRPr lang="es-CL" dirty="0" smtClean="0"/>
          </a:p>
          <a:p>
            <a:pPr lvl="3"/>
            <a:r>
              <a:rPr lang="es-CL" dirty="0" smtClean="0"/>
              <a:t>Muy distantes</a:t>
            </a:r>
          </a:p>
          <a:p>
            <a:pPr lvl="3"/>
            <a:r>
              <a:rPr lang="es-CL" dirty="0" smtClean="0"/>
              <a:t>Retroalimentación lenta y sin fundamento</a:t>
            </a:r>
            <a:r>
              <a:rPr lang="es-CL" i="1" dirty="0" smtClean="0"/>
              <a:t>	</a:t>
            </a:r>
          </a:p>
          <a:p>
            <a:r>
              <a:rPr lang="es-CL" dirty="0" smtClean="0"/>
              <a:t>Calidad de servicio:</a:t>
            </a:r>
          </a:p>
          <a:p>
            <a:pPr marL="228600" indent="-228600">
              <a:buAutoNum type="arabicPeriod"/>
            </a:pPr>
            <a:r>
              <a:rPr lang="es-CL" dirty="0" smtClean="0"/>
              <a:t>Atención al cliente</a:t>
            </a:r>
          </a:p>
          <a:p>
            <a:pPr marL="228600" indent="-228600">
              <a:buAutoNum type="arabicPeriod"/>
            </a:pPr>
            <a:r>
              <a:rPr lang="es-CL" dirty="0" smtClean="0"/>
              <a:t>Servicio</a:t>
            </a:r>
            <a:r>
              <a:rPr lang="es-CL" baseline="0" dirty="0" smtClean="0"/>
              <a:t> a bordo</a:t>
            </a:r>
          </a:p>
          <a:p>
            <a:pPr marL="228600" indent="-228600">
              <a:buAutoNum type="arabicPeriod"/>
            </a:pPr>
            <a:r>
              <a:rPr lang="es-CL" baseline="0" dirty="0" smtClean="0"/>
              <a:t>Puntualidad!</a:t>
            </a:r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Recursos humanos </a:t>
            </a:r>
            <a:r>
              <a:rPr lang="es-CL" dirty="0" smtClean="0">
                <a:sym typeface="Wingdings" pitchFamily="2" charset="2"/>
              </a:rPr>
              <a:t> tripulación y mantenedores</a:t>
            </a:r>
            <a:endParaRPr lang="es-CL" dirty="0" smtClean="0"/>
          </a:p>
          <a:p>
            <a:r>
              <a:rPr lang="es-CL" dirty="0" smtClean="0"/>
              <a:t>Mantenimientos</a:t>
            </a:r>
            <a:r>
              <a:rPr lang="es-CL" baseline="0" dirty="0" smtClean="0"/>
              <a:t> </a:t>
            </a:r>
            <a:r>
              <a:rPr lang="es-CL" baseline="0" dirty="0" smtClean="0">
                <a:sym typeface="Wingdings" pitchFamily="2" charset="2"/>
              </a:rPr>
              <a:t> Holguras</a:t>
            </a:r>
          </a:p>
          <a:p>
            <a:r>
              <a:rPr lang="es-CL" baseline="0" dirty="0" smtClean="0">
                <a:sym typeface="Wingdings" pitchFamily="2" charset="2"/>
              </a:rPr>
              <a:t>Sin pasajeros… unidad elemental: TRAMO</a:t>
            </a:r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HBT como reaccionario de atraso en vuelo del tramo anterior</a:t>
            </a:r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Eventos</a:t>
            </a:r>
          </a:p>
          <a:p>
            <a:r>
              <a:rPr lang="es-CL" dirty="0" smtClean="0"/>
              <a:t>Estados</a:t>
            </a:r>
          </a:p>
          <a:p>
            <a:r>
              <a:rPr lang="es-CL" dirty="0" smtClean="0"/>
              <a:t>Disrupciones:</a:t>
            </a:r>
            <a:r>
              <a:rPr lang="es-CL" baseline="0" dirty="0" smtClean="0"/>
              <a:t> donde afectan</a:t>
            </a:r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EXPLICAR CADA SUBMODULO</a:t>
            </a:r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032EA1D-FAEE-4A27-BD29-C1C0F5C104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A8E1D-5777-4BBA-ADA4-5805528E212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50E7B4FC-1EB5-40DC-B707-96A31D638D5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C215A0-7F63-41D8-AB21-6E7609FAF12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A7CFC-2D26-4C86-ADC7-142FEE37EC9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3C1858B-2F9F-46C6-8A1A-3547401FC15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F89942A3-BBD4-4136-9347-17CFF1D4E1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681BB13-5A4D-4347-9ACB-584364CCFD1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43D987B3-72BE-45D6-918E-F2AB232C230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7D9D1A8-81EF-4A3A-902E-4FC960F1152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Desktop/SimuLAN.exe.l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chart" Target="../charts/chart5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chart" Target="../charts/char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chart" Target="../charts/chart3.xml"/><Relationship Id="rId5" Type="http://schemas.openxmlformats.org/officeDocument/2006/relationships/tags" Target="../tags/tag18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7.xml"/><Relationship Id="rId9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chart" Target="../charts/chart1.xml"/><Relationship Id="rId5" Type="http://schemas.openxmlformats.org/officeDocument/2006/relationships/tags" Target="../tags/tag5.xml"/><Relationship Id="rId10" Type="http://schemas.openxmlformats.org/officeDocument/2006/relationships/oleObject" Target="../embeddings/oleObject1.bin"/><Relationship Id="rId4" Type="http://schemas.openxmlformats.org/officeDocument/2006/relationships/tags" Target="../tags/tag4.xml"/><Relationship Id="rId9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857496"/>
            <a:ext cx="6843738" cy="359569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Memoria para optar al título de Ingeniero Civil Industrial</a:t>
            </a:r>
          </a:p>
          <a:p>
            <a:pPr eaLnBrk="1" hangingPunct="1">
              <a:lnSpc>
                <a:spcPct val="80000"/>
              </a:lnSpc>
            </a:pPr>
            <a:endParaRPr lang="es-ES" sz="20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24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Presentada por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Rodolfo Cuevas Cortés</a:t>
            </a:r>
          </a:p>
          <a:p>
            <a:pPr eaLnBrk="1" hangingPunct="1">
              <a:lnSpc>
                <a:spcPct val="80000"/>
              </a:lnSpc>
            </a:pPr>
            <a:endParaRPr lang="es-ES" sz="2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Dirigida por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Profesor Pedro </a:t>
            </a:r>
            <a:r>
              <a:rPr lang="es-ES" sz="2800" cap="none" spc="0" dirty="0" err="1" smtClean="0"/>
              <a:t>Gazmuri</a:t>
            </a:r>
            <a:r>
              <a:rPr lang="es-ES" sz="2800" cap="none" spc="0" dirty="0" smtClean="0"/>
              <a:t> </a:t>
            </a:r>
            <a:r>
              <a:rPr lang="es-ES" sz="2800" cap="none" spc="0" dirty="0" err="1" smtClean="0"/>
              <a:t>Schleyer</a:t>
            </a:r>
            <a:endParaRPr lang="es-ES" sz="2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24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Pontificia Universidad Católica De </a:t>
            </a:r>
            <a:r>
              <a:rPr lang="es-ES" sz="2000" cap="none" spc="0" dirty="0" smtClean="0"/>
              <a:t>Chile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7 de abril, </a:t>
            </a:r>
            <a:r>
              <a:rPr lang="es-ES" sz="2000" cap="none" spc="0" dirty="0" smtClean="0"/>
              <a:t>2010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4400" dirty="0" smtClean="0"/>
              <a:t>Simulación de Itinerarios de Transporte Aéreo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03187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3. Objetivos de la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Estimación de la puntualidad considerando </a:t>
            </a:r>
            <a:r>
              <a:rPr lang="es-ES" sz="2400" i="1" dirty="0" err="1" smtClean="0"/>
              <a:t>recovery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Identificación de tramos de baja </a:t>
            </a:r>
            <a:r>
              <a:rPr lang="es-ES" sz="2400" dirty="0" smtClean="0"/>
              <a:t>puntualidad</a:t>
            </a:r>
            <a:endParaRPr lang="es-ES" sz="2400" dirty="0" smtClean="0"/>
          </a:p>
          <a:p>
            <a:endParaRPr lang="es-CL" sz="2400" dirty="0" smtClean="0"/>
          </a:p>
          <a:p>
            <a:r>
              <a:rPr lang="es-CL" sz="2400" dirty="0" smtClean="0"/>
              <a:t>Planificación de aviones de </a:t>
            </a:r>
            <a:r>
              <a:rPr lang="es-CL" sz="2400" i="1" dirty="0" err="1" smtClean="0"/>
              <a:t>backup</a:t>
            </a:r>
            <a:endParaRPr lang="es-CL" sz="2400" dirty="0" smtClean="0"/>
          </a:p>
          <a:p>
            <a:pPr lvl="1"/>
            <a:endParaRPr lang="es-CL" sz="2000" dirty="0" smtClean="0"/>
          </a:p>
          <a:p>
            <a:r>
              <a:rPr lang="es-CL" sz="2400" dirty="0" smtClean="0"/>
              <a:t>Evaluar y mejorar un itinerario de manera </a:t>
            </a:r>
            <a:r>
              <a:rPr lang="es-CL" sz="2400" dirty="0" smtClean="0"/>
              <a:t>eficiente</a:t>
            </a:r>
            <a:endParaRPr lang="es-CL" sz="2400" dirty="0" smtClean="0"/>
          </a:p>
          <a:p>
            <a:pPr lvl="1"/>
            <a:r>
              <a:rPr lang="es-CL" sz="2000" dirty="0" smtClean="0"/>
              <a:t>Brindar al área comercial un enfoque operacional del </a:t>
            </a:r>
            <a:r>
              <a:rPr lang="es-CL" sz="2000" dirty="0" smtClean="0"/>
              <a:t>itinerario</a:t>
            </a:r>
            <a:endParaRPr lang="es-CL" sz="2000" dirty="0" smtClean="0"/>
          </a:p>
          <a:p>
            <a:pPr lvl="1"/>
            <a:r>
              <a:rPr lang="es-CL" sz="2000" dirty="0" smtClean="0"/>
              <a:t>Mejorar el nivel de </a:t>
            </a:r>
            <a:r>
              <a:rPr lang="es-CL" sz="2000" dirty="0" smtClean="0"/>
              <a:t>servicio</a:t>
            </a:r>
            <a:endParaRPr lang="es-CL" sz="2000" dirty="0" smtClean="0"/>
          </a:p>
          <a:p>
            <a:pPr lvl="1"/>
            <a:r>
              <a:rPr lang="es-CL" sz="2000" dirty="0" smtClean="0"/>
              <a:t>Tener un itinerario más robusto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  <a:endParaRPr lang="es-CL" dirty="0" smtClean="0"/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Bases del modelo de simulación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/>
              <a:t>Componentes</a:t>
            </a:r>
            <a:endParaRPr lang="es-CL" dirty="0" smtClean="0"/>
          </a:p>
          <a:p>
            <a:pPr>
              <a:buNone/>
            </a:pPr>
            <a:r>
              <a:rPr lang="es-CL" sz="2000" dirty="0" smtClean="0"/>
              <a:t>				</a:t>
            </a:r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Horizonte de simulación </a:t>
            </a:r>
            <a:r>
              <a:rPr lang="es-CL" dirty="0" smtClean="0"/>
              <a:t>parametrizable</a:t>
            </a:r>
            <a:endParaRPr lang="es-CL" dirty="0" smtClean="0"/>
          </a:p>
          <a:p>
            <a:pPr lvl="1"/>
            <a:r>
              <a:rPr lang="es-CL" dirty="0" smtClean="0"/>
              <a:t>Se considera representativa una </a:t>
            </a:r>
            <a:r>
              <a:rPr lang="es-CL" dirty="0" smtClean="0"/>
              <a:t>semana</a:t>
            </a:r>
            <a:endParaRPr lang="es-CL" dirty="0" smtClean="0"/>
          </a:p>
          <a:p>
            <a:pPr lvl="1"/>
            <a:endParaRPr lang="es-CL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436826" y="2135516"/>
          <a:ext cx="43497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76"/>
                <a:gridCol w="2174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Componentes explícitos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Componentes</a:t>
                      </a:r>
                      <a:r>
                        <a:rPr lang="es-CL" baseline="0" dirty="0" smtClean="0"/>
                        <a:t> implícitos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Avión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Recursos humanos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Flota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Pasajeros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Aeropuerto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Mantenimientos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Tramo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Otras aerolíneas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Vuelo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Operador Comercial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Variables aleatorias de input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Variables aleatorias de output</a:t>
            </a:r>
          </a:p>
          <a:p>
            <a:pPr lvl="1"/>
            <a:r>
              <a:rPr lang="es-CL" dirty="0" smtClean="0"/>
              <a:t>Puntualidad porcentual en estándar definido por usuario (agregado).</a:t>
            </a:r>
          </a:p>
          <a:p>
            <a:pPr lvl="1"/>
            <a:r>
              <a:rPr lang="es-CL" dirty="0" smtClean="0"/>
              <a:t>Atraso de cada tramo en minutos (desagregado).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928662" y="2071678"/>
          <a:ext cx="7643866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357454"/>
                <a:gridCol w="32147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Tipo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% del Total (2005 – 2008)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Factores explicativos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 ATC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3,56%     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Mes,</a:t>
                      </a:r>
                      <a:r>
                        <a:rPr lang="es-CL" sz="1600" baseline="0" dirty="0" smtClean="0"/>
                        <a:t> Hora y Aeropuerto despegue</a:t>
                      </a:r>
                      <a:endParaRPr lang="es-CL" sz="1600" dirty="0"/>
                    </a:p>
                  </a:txBody>
                  <a:tcPr/>
                </a:tc>
              </a:tr>
              <a:tr h="12161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 HBT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2,66%</a:t>
                      </a:r>
                      <a:r>
                        <a:rPr lang="es-CL" sz="1600" baseline="0" dirty="0" smtClean="0"/>
                        <a:t> 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Mes, Tramo</a:t>
                      </a:r>
                      <a:r>
                        <a:rPr lang="es-CL" sz="1600" baseline="0" dirty="0" smtClean="0"/>
                        <a:t> y Flota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 Clima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1,17%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Mes, Aeropuerto</a:t>
                      </a:r>
                      <a:r>
                        <a:rPr lang="es-CL" sz="1600" baseline="0" dirty="0" smtClean="0"/>
                        <a:t> de Origen y Destino, Periodo del día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 Mantenimiento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2,49%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Flota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Atraso</a:t>
                      </a:r>
                      <a:r>
                        <a:rPr lang="es-CL" sz="1600" baseline="0" dirty="0" smtClean="0"/>
                        <a:t> por </a:t>
                      </a:r>
                    </a:p>
                    <a:p>
                      <a:r>
                        <a:rPr lang="es-CL" sz="1600" baseline="0" dirty="0" smtClean="0"/>
                        <a:t>otras causas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11,70%</a:t>
                      </a:r>
                    </a:p>
                    <a:p>
                      <a:pPr algn="ctr"/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Mes, Operador Comercial</a:t>
                      </a:r>
                      <a:r>
                        <a:rPr lang="es-CL" sz="1600" baseline="0" dirty="0" smtClean="0"/>
                        <a:t> y Aeropuerto Origen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Adelanto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46,08%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Aeropuerto de Origen</a:t>
                      </a:r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Modelación de </a:t>
            </a:r>
            <a:r>
              <a:rPr lang="es-CL" kern="0" dirty="0" smtClean="0">
                <a:latin typeface="+mj-lt"/>
              </a:rPr>
              <a:t>un tramo de vuelo</a:t>
            </a: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0033CC"/>
                </a:solidFill>
                <a:latin typeface="+mj-lt"/>
              </a:rPr>
              <a:t>Evento									</a:t>
            </a: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Estado</a:t>
            </a:r>
          </a:p>
          <a:p>
            <a:pPr>
              <a:buNone/>
            </a:pPr>
            <a:r>
              <a:rPr lang="es-CL" sz="1400" kern="0" dirty="0" smtClean="0">
                <a:solidFill>
                  <a:srgbClr val="00B050"/>
                </a:solidFill>
                <a:latin typeface="+mj-lt"/>
              </a:rPr>
              <a:t>									</a:t>
            </a:r>
            <a:r>
              <a:rPr lang="es-CL" sz="1400" kern="0" dirty="0" smtClean="0">
                <a:solidFill>
                  <a:srgbClr val="FF0000"/>
                </a:solidFill>
                <a:latin typeface="+mj-lt"/>
              </a:rPr>
              <a:t>Disrupción</a:t>
            </a:r>
            <a:endParaRPr lang="es-CL" sz="1400" kern="0" dirty="0" smtClean="0">
              <a:latin typeface="+mj-lt"/>
            </a:endParaRPr>
          </a:p>
          <a:p>
            <a:endParaRPr lang="es-CL" dirty="0"/>
          </a:p>
        </p:txBody>
      </p:sp>
      <p:pic>
        <p:nvPicPr>
          <p:cNvPr id="9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85992"/>
            <a:ext cx="8072494" cy="3714776"/>
          </a:xfrm>
          <a:prstGeom prst="rect">
            <a:avLst/>
          </a:prstGeom>
        </p:spPr>
      </p:pic>
      <p:sp>
        <p:nvSpPr>
          <p:cNvPr id="11" name="10 Conector"/>
          <p:cNvSpPr/>
          <p:nvPr/>
        </p:nvSpPr>
        <p:spPr>
          <a:xfrm flipV="1">
            <a:off x="7500958" y="5214950"/>
            <a:ext cx="142876" cy="142876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onector"/>
          <p:cNvSpPr/>
          <p:nvPr/>
        </p:nvSpPr>
        <p:spPr>
          <a:xfrm flipV="1">
            <a:off x="7500958" y="5472000"/>
            <a:ext cx="142876" cy="14287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Conector"/>
          <p:cNvSpPr/>
          <p:nvPr/>
        </p:nvSpPr>
        <p:spPr>
          <a:xfrm flipV="1">
            <a:off x="7500958" y="5731200"/>
            <a:ext cx="142876" cy="14287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Flujo base de la simulación</a:t>
            </a: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</a:t>
            </a:r>
            <a:endParaRPr lang="es-CL" dirty="0"/>
          </a:p>
        </p:txBody>
      </p:sp>
      <p:sp>
        <p:nvSpPr>
          <p:cNvPr id="18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7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2086580"/>
            <a:ext cx="4000528" cy="4414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01C89-EB7A-44C0-B80F-B8CE6EBCA05A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4572000"/>
          </a:xfrm>
        </p:spPr>
        <p:txBody>
          <a:bodyPr>
            <a:normAutofit/>
          </a:bodyPr>
          <a:lstStyle/>
          <a:p>
            <a:r>
              <a:rPr lang="es-CL" kern="0" dirty="0" smtClean="0">
                <a:latin typeface="+mj-lt"/>
              </a:rPr>
              <a:t>Algoritmo de </a:t>
            </a:r>
            <a:r>
              <a:rPr lang="es-CL" kern="0" dirty="0" err="1" smtClean="0">
                <a:latin typeface="+mj-lt"/>
              </a:rPr>
              <a:t>recovery</a:t>
            </a:r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endParaRPr lang="es-CL" kern="0" dirty="0" smtClean="0">
              <a:latin typeface="+mj-lt"/>
            </a:endParaRPr>
          </a:p>
          <a:p>
            <a:pPr>
              <a:buNone/>
            </a:pPr>
            <a:r>
              <a:rPr lang="es-CL" kern="0" dirty="0" smtClean="0">
                <a:latin typeface="+mj-lt"/>
              </a:rPr>
              <a:t>								</a:t>
            </a:r>
            <a:endParaRPr lang="es-CL" dirty="0"/>
          </a:p>
        </p:txBody>
      </p:sp>
      <p:sp>
        <p:nvSpPr>
          <p:cNvPr id="18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Simulación de Itinerarios de Transporte Aéreo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4 Marcador de número de diapositiva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D0D0B-F852-4DFD-8FA0-DB8A7C762020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4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1857364"/>
            <a:ext cx="5929354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Bases del modelo de simulación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400" dirty="0" smtClean="0"/>
              <a:t>Modelo climático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sz="1900" dirty="0" smtClean="0"/>
              <a:t>Dos fases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ES" sz="1700" dirty="0" smtClean="0"/>
              <a:t>Aeropuertos: actualización de estado del tiempo por aeropuerto cada seis horas.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s-ES" sz="1700" dirty="0" smtClean="0"/>
              <a:t>Probabilidad de que no se pueda operar.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s-ES" sz="1700" dirty="0" smtClean="0"/>
              <a:t>Depende de localización, periodo del día y mes.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ES" sz="1700" dirty="0" smtClean="0"/>
              <a:t>Tramos: generación de atrasos condicionado al estado del tiempo de aeropuerto de origen y destino.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sz="1900" dirty="0" smtClean="0"/>
              <a:t>Problemas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ES" sz="1800" dirty="0" smtClean="0"/>
              <a:t>Pocos datos históricos.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ES" sz="1800" dirty="0" smtClean="0"/>
              <a:t>Independencia del estado del tiempo entre periodos.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  <a:endParaRPr lang="es-CL" dirty="0" smtClean="0"/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Desarrollo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5. Desarrollo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714488"/>
            <a:ext cx="7897812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>
            <a:hlinkClick r:id="rId4" action="ppaction://hlinkfile"/>
          </p:cNvPr>
          <p:cNvSpPr/>
          <p:nvPr/>
        </p:nvSpPr>
        <p:spPr>
          <a:xfrm>
            <a:off x="2643174" y="5715016"/>
            <a:ext cx="4071966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  <a:endParaRPr lang="es-CL" dirty="0" smtClean="0"/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</a:t>
            </a:r>
            <a:r>
              <a:rPr lang="es-CL" dirty="0" smtClean="0"/>
              <a:t>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5. Desarrollo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Calibración</a:t>
            </a:r>
            <a:endParaRPr lang="es-CL" dirty="0"/>
          </a:p>
        </p:txBody>
      </p:sp>
      <p:graphicFrame>
        <p:nvGraphicFramePr>
          <p:cNvPr id="7" name="11 Marcador de contenido"/>
          <p:cNvGraphicFramePr>
            <a:graphicFrameLocks/>
          </p:cNvGraphicFramePr>
          <p:nvPr/>
        </p:nvGraphicFramePr>
        <p:xfrm>
          <a:off x="285720" y="2143116"/>
          <a:ext cx="8504237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91"/>
                <a:gridCol w="1071125"/>
                <a:gridCol w="1285884"/>
                <a:gridCol w="1285884"/>
                <a:gridCol w="1214446"/>
                <a:gridCol w="1285884"/>
                <a:gridCol w="1146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Disrupción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Datos disponibles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Distribución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Factores calibración primaria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N°</a:t>
                      </a:r>
                      <a:r>
                        <a:rPr lang="es-CL" sz="1400" baseline="0" dirty="0" smtClean="0"/>
                        <a:t> de ajustes primarios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Factores calibración</a:t>
                      </a:r>
                      <a:r>
                        <a:rPr lang="es-CL" sz="1400" baseline="0" dirty="0" smtClean="0"/>
                        <a:t> secundaria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N° de ajustes secundarios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ATC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+13.000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Mes, hora,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872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Hora,</a:t>
                      </a:r>
                      <a:r>
                        <a:rPr lang="es-CL" sz="1400" baseline="0" dirty="0" smtClean="0"/>
                        <a:t>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316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HBT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+312.000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Logística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Mes, tramo, flota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4257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Tramo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328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Clima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+4.000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Mes, aeropuerto, periodo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397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Semestre, aeropuerto, periodo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127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Mantto</a:t>
                      </a:r>
                      <a:r>
                        <a:rPr lang="es-CL" sz="1400" dirty="0" smtClean="0"/>
                        <a:t>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+9.000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Flota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5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-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-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Otros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+44.000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Mes, operador,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815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Operador, 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95</a:t>
                      </a:r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Adelanto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+211.000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err="1" smtClean="0"/>
                        <a:t>Lognormal</a:t>
                      </a:r>
                      <a:r>
                        <a:rPr lang="es-CL" sz="1400" dirty="0" smtClean="0"/>
                        <a:t>, Beta y Gamma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Aeropuerto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68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-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/>
                        <a:t>-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5. Desarrollo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Números aleatorios comunes</a:t>
            </a:r>
          </a:p>
          <a:p>
            <a:pPr lvl="1"/>
            <a:r>
              <a:rPr lang="es-CL" dirty="0" smtClean="0"/>
              <a:t>Semilla única por tramo. En función de:</a:t>
            </a:r>
          </a:p>
          <a:p>
            <a:pPr lvl="2"/>
            <a:r>
              <a:rPr lang="es-CL" dirty="0" smtClean="0"/>
              <a:t>Réplica, matrícula avión, número de vuelo y tiempo de despegue.</a:t>
            </a:r>
          </a:p>
          <a:p>
            <a:r>
              <a:rPr lang="es-CL" dirty="0" smtClean="0"/>
              <a:t>Estructuras de datos</a:t>
            </a:r>
          </a:p>
          <a:p>
            <a:pPr lvl="1"/>
            <a:r>
              <a:rPr lang="es-CL" i="1" dirty="0" err="1" smtClean="0"/>
              <a:t>Heap</a:t>
            </a:r>
            <a:r>
              <a:rPr lang="es-CL" i="1" dirty="0" smtClean="0"/>
              <a:t> binario </a:t>
            </a:r>
            <a:r>
              <a:rPr lang="es-CL" dirty="0" smtClean="0"/>
              <a:t>para eventos</a:t>
            </a:r>
          </a:p>
          <a:p>
            <a:pPr lvl="1"/>
            <a:endParaRPr lang="es-CL" dirty="0" smtClean="0"/>
          </a:p>
          <a:p>
            <a:pPr lvl="1"/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i="1" dirty="0" smtClean="0"/>
              <a:t>Lista ligada </a:t>
            </a:r>
            <a:r>
              <a:rPr lang="es-CL" dirty="0" smtClean="0"/>
              <a:t>para representar itinerario</a:t>
            </a:r>
            <a:endParaRPr lang="es-CL" dirty="0"/>
          </a:p>
        </p:txBody>
      </p:sp>
      <p:pic>
        <p:nvPicPr>
          <p:cNvPr id="7" name="6 Marcador de contenido" descr="SDXTMPPPT01.em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5500702"/>
            <a:ext cx="3786214" cy="785818"/>
          </a:xfrm>
          <a:prstGeom prst="rect">
            <a:avLst/>
          </a:prstGeom>
        </p:spPr>
      </p:pic>
      <p:pic>
        <p:nvPicPr>
          <p:cNvPr id="8" name="7 Imagen" descr="Min-he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3690948"/>
            <a:ext cx="190500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  <a:endParaRPr lang="es-CL" dirty="0" smtClean="0"/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Validación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6. Validación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Uso actual </a:t>
            </a:r>
            <a:r>
              <a:rPr lang="es-CL" dirty="0" smtClean="0"/>
              <a:t>la compañía</a:t>
            </a:r>
          </a:p>
          <a:p>
            <a:endParaRPr lang="es-CL" dirty="0" smtClean="0"/>
          </a:p>
          <a:p>
            <a:r>
              <a:rPr lang="es-CL" dirty="0" smtClean="0"/>
              <a:t>Validación </a:t>
            </a:r>
            <a:r>
              <a:rPr lang="es-CL" dirty="0" smtClean="0"/>
              <a:t>en tres niveles:</a:t>
            </a:r>
          </a:p>
          <a:p>
            <a:pPr lvl="1"/>
            <a:r>
              <a:rPr lang="es-CL" dirty="0" smtClean="0"/>
              <a:t>Puntualidad</a:t>
            </a:r>
          </a:p>
          <a:p>
            <a:pPr lvl="1"/>
            <a:r>
              <a:rPr lang="es-CL" dirty="0" smtClean="0"/>
              <a:t>Generación de disrupciones</a:t>
            </a:r>
          </a:p>
          <a:p>
            <a:pPr lvl="1"/>
            <a:r>
              <a:rPr lang="es-CL" dirty="0" smtClean="0"/>
              <a:t>Algoritmo de </a:t>
            </a:r>
            <a:r>
              <a:rPr lang="es-CL" i="1" dirty="0" err="1" smtClean="0"/>
              <a:t>recovery</a:t>
            </a:r>
            <a:endParaRPr lang="es-CL" i="1" dirty="0" smtClean="0"/>
          </a:p>
          <a:p>
            <a:pPr lvl="1"/>
            <a:endParaRPr lang="es-CL" i="1" dirty="0" smtClean="0"/>
          </a:p>
          <a:p>
            <a:r>
              <a:rPr lang="es-CL" dirty="0" smtClean="0"/>
              <a:t>Metodología</a:t>
            </a:r>
            <a:endParaRPr lang="es-CL" dirty="0" smtClean="0"/>
          </a:p>
          <a:p>
            <a:pPr lvl="1"/>
            <a:r>
              <a:rPr lang="es-CL" dirty="0" smtClean="0"/>
              <a:t>3 itinerarios: una semana </a:t>
            </a:r>
            <a:r>
              <a:rPr lang="es-CL" dirty="0" smtClean="0"/>
              <a:t>de </a:t>
            </a:r>
            <a:r>
              <a:rPr lang="es-CL" dirty="0" smtClean="0"/>
              <a:t>Junio, Septiembre y Diciembre 2008.</a:t>
            </a:r>
          </a:p>
          <a:p>
            <a:pPr lvl="1"/>
            <a:r>
              <a:rPr lang="es-CL" dirty="0" smtClean="0"/>
              <a:t>Simulación</a:t>
            </a:r>
          </a:p>
          <a:p>
            <a:pPr lvl="2"/>
            <a:r>
              <a:rPr lang="es-CL" dirty="0" smtClean="0"/>
              <a:t>100 réplicas</a:t>
            </a:r>
          </a:p>
          <a:p>
            <a:pPr lvl="2"/>
            <a:r>
              <a:rPr lang="es-CL" dirty="0" smtClean="0"/>
              <a:t>Puntualidad STD15</a:t>
            </a:r>
          </a:p>
          <a:p>
            <a:pPr lvl="2"/>
            <a:r>
              <a:rPr lang="es-CL" dirty="0" smtClean="0"/>
              <a:t>Sin aviones de </a:t>
            </a:r>
            <a:r>
              <a:rPr lang="es-CL" i="1" dirty="0" err="1" smtClean="0"/>
              <a:t>backup</a:t>
            </a:r>
            <a:endParaRPr lang="es-CL" i="1" dirty="0" smtClean="0"/>
          </a:p>
          <a:p>
            <a:pPr lvl="1"/>
            <a:r>
              <a:rPr lang="es-CL" dirty="0" smtClean="0"/>
              <a:t>Comparación de simulación </a:t>
            </a:r>
            <a:r>
              <a:rPr lang="es-CL" dirty="0" smtClean="0"/>
              <a:t>con resultados de </a:t>
            </a:r>
            <a:r>
              <a:rPr lang="es-CL" dirty="0" smtClean="0"/>
              <a:t>itinerario </a:t>
            </a:r>
            <a:r>
              <a:rPr lang="es-CL" dirty="0" smtClean="0"/>
              <a:t>real</a:t>
            </a:r>
            <a:endParaRPr lang="es-CL" dirty="0" smtClean="0"/>
          </a:p>
          <a:p>
            <a:pPr lvl="1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CL" dirty="0" smtClean="0"/>
              <a:t>6. Validación - Puntualidad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57158" y="2143116"/>
          <a:ext cx="8572560" cy="160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1428760"/>
                <a:gridCol w="1428760"/>
                <a:gridCol w="1428760"/>
                <a:gridCol w="1571638"/>
                <a:gridCol w="128588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Puntualidad observada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Puntualidad simulada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Diferencia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Intervalo de confianza (95%)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Precisión relativa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85,69%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86,57%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86,30% - 86,83%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Septiembre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87,40%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89,40%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89,18% - 89,61%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Diciembre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88,75%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88,89%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88,67% - 89,10%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0,24%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8 Marcador de contenido"/>
          <p:cNvSpPr>
            <a:spLocks noGrp="1"/>
          </p:cNvSpPr>
          <p:nvPr>
            <p:ph sz="quarter" idx="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s-CL" dirty="0" smtClean="0"/>
              <a:t>Puntualidad global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Puntualidad histórica</a:t>
            </a:r>
            <a:endParaRPr lang="es-CL" dirty="0"/>
          </a:p>
        </p:txBody>
      </p:sp>
      <p:graphicFrame>
        <p:nvGraphicFramePr>
          <p:cNvPr id="18" name="17 Objeto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7586" r:id="rId11" imgW="0" imgH="0" progId="TCLayout.ActiveDocument.1">
              <p:embed/>
            </p:oleObj>
          </a:graphicData>
        </a:graphic>
      </p:graphicFrame>
      <p:sp>
        <p:nvSpPr>
          <p:cNvPr id="15" name="14 Rectángulo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algn="ctr"/>
            <a:r>
              <a:rPr lang="es-CL" sz="1400" smtClean="0">
                <a:latin typeface="Calibri"/>
                <a:sym typeface="Calibri"/>
              </a:rPr>
              <a:t>89</a:t>
            </a:r>
            <a:endParaRPr lang="es-CL" sz="1400">
              <a:latin typeface="Calibri"/>
              <a:sym typeface="Calibri"/>
            </a:endParaRPr>
          </a:p>
        </p:txBody>
      </p:sp>
      <p:graphicFrame>
        <p:nvGraphicFramePr>
          <p:cNvPr id="119" name="118 Gráfico"/>
          <p:cNvGraphicFramePr/>
          <p:nvPr/>
        </p:nvGraphicFramePr>
        <p:xfrm>
          <a:off x="928662" y="4500570"/>
          <a:ext cx="750099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CL" dirty="0" smtClean="0"/>
              <a:t>6. Validación - Puntualidad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s-CL" dirty="0" smtClean="0"/>
              <a:t>Flota</a:t>
            </a:r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Junio</a:t>
            </a:r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Septiembre</a:t>
            </a:r>
          </a:p>
          <a:p>
            <a:pPr lvl="1"/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Diciembre</a:t>
            </a:r>
            <a:endParaRPr lang="es-CL" dirty="0"/>
          </a:p>
        </p:txBody>
      </p:sp>
      <p:graphicFrame>
        <p:nvGraphicFramePr>
          <p:cNvPr id="21" name="20 Objeto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9635" r:id="rId10" imgW="0" imgH="0" progId="TCLayout.ActiveDocument.1">
              <p:embed/>
            </p:oleObj>
          </a:graphicData>
        </a:graphic>
      </p:graphicFrame>
      <p:sp>
        <p:nvSpPr>
          <p:cNvPr id="15" name="14 Rectángulo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algn="ctr"/>
            <a:r>
              <a:rPr lang="es-CL" sz="1400" smtClean="0">
                <a:latin typeface="Calibri"/>
                <a:sym typeface="Calibri"/>
              </a:rPr>
              <a:t>85</a:t>
            </a:r>
            <a:endParaRPr lang="es-CL" sz="1400">
              <a:latin typeface="Calibri"/>
              <a:sym typeface="Calibri"/>
            </a:endParaRPr>
          </a:p>
        </p:txBody>
      </p:sp>
      <p:graphicFrame>
        <p:nvGraphicFramePr>
          <p:cNvPr id="39" name="38 Gráfico"/>
          <p:cNvGraphicFramePr/>
          <p:nvPr/>
        </p:nvGraphicFramePr>
        <p:xfrm>
          <a:off x="3000364" y="2143116"/>
          <a:ext cx="4429156" cy="157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0" name="39 Gráfico"/>
          <p:cNvGraphicFramePr/>
          <p:nvPr/>
        </p:nvGraphicFramePr>
        <p:xfrm>
          <a:off x="3000364" y="3643314"/>
          <a:ext cx="4429156" cy="15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1" name="40 Gráfico"/>
          <p:cNvGraphicFramePr/>
          <p:nvPr/>
        </p:nvGraphicFramePr>
        <p:xfrm>
          <a:off x="3000364" y="5000636"/>
          <a:ext cx="4500594" cy="15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6. Validación - Puntualidad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Principales aeropuertos</a:t>
            </a:r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Junio</a:t>
            </a:r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Septiembre</a:t>
            </a:r>
          </a:p>
          <a:p>
            <a:pPr lvl="1"/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Diciembre</a:t>
            </a:r>
          </a:p>
          <a:p>
            <a:endParaRPr lang="es-CL" dirty="0"/>
          </a:p>
        </p:txBody>
      </p:sp>
      <p:graphicFrame>
        <p:nvGraphicFramePr>
          <p:cNvPr id="7" name="6 Gráfico"/>
          <p:cNvGraphicFramePr/>
          <p:nvPr/>
        </p:nvGraphicFramePr>
        <p:xfrm>
          <a:off x="2714612" y="2071679"/>
          <a:ext cx="4572000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2714612" y="3500438"/>
          <a:ext cx="4572000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8 Gráfico"/>
          <p:cNvGraphicFramePr/>
          <p:nvPr/>
        </p:nvGraphicFramePr>
        <p:xfrm>
          <a:off x="2714612" y="4857760"/>
          <a:ext cx="4500594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6. Validación - Disrupciones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Proporción de causas de atraso con respecto al total.</a:t>
            </a:r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Junio</a:t>
            </a:r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Septiembre</a:t>
            </a:r>
          </a:p>
          <a:p>
            <a:pPr lvl="1"/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Diciembre</a:t>
            </a:r>
          </a:p>
          <a:p>
            <a:endParaRPr lang="es-CL" dirty="0" smtClean="0"/>
          </a:p>
          <a:p>
            <a:endParaRPr lang="es-CL" dirty="0"/>
          </a:p>
        </p:txBody>
      </p:sp>
      <p:graphicFrame>
        <p:nvGraphicFramePr>
          <p:cNvPr id="7" name="6 Gráfico"/>
          <p:cNvGraphicFramePr/>
          <p:nvPr/>
        </p:nvGraphicFramePr>
        <p:xfrm>
          <a:off x="3000364" y="2071678"/>
          <a:ext cx="4572000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3000364" y="3571876"/>
          <a:ext cx="4572000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8 Gráfico"/>
          <p:cNvGraphicFramePr/>
          <p:nvPr/>
        </p:nvGraphicFramePr>
        <p:xfrm>
          <a:off x="3000364" y="5072074"/>
          <a:ext cx="4572000" cy="142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6. Validación - </a:t>
            </a:r>
            <a:r>
              <a:rPr lang="es-CL" dirty="0" err="1" smtClean="0"/>
              <a:t>Recovery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Swaps efectuados en una semana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pPr lvl="1"/>
            <a:r>
              <a:rPr lang="es-CL" dirty="0" smtClean="0"/>
              <a:t>En promedio se esperan 30 swaps.</a:t>
            </a:r>
          </a:p>
          <a:p>
            <a:pPr lvl="1"/>
            <a:r>
              <a:rPr lang="es-CL" dirty="0" smtClean="0"/>
              <a:t>Holguras de mantenimiento aumentan las posibilidades de efectuar swaps.</a:t>
            </a:r>
            <a:endParaRPr lang="es-CL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71472" y="2214554"/>
          <a:ext cx="785817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211108"/>
                <a:gridCol w="978740"/>
                <a:gridCol w="1057832"/>
                <a:gridCol w="1813426"/>
                <a:gridCol w="1511189"/>
              </a:tblGrid>
              <a:tr h="370840"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Mes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Promedio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Mínimo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Máximo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Intervalo de </a:t>
                      </a:r>
                      <a:endParaRPr lang="es-CL" sz="1600" dirty="0" smtClean="0">
                        <a:solidFill>
                          <a:schemeClr val="bg1"/>
                        </a:solidFill>
                        <a:latin typeface="+mj-lt"/>
                        <a:ea typeface="Times New Roman"/>
                      </a:endParaRPr>
                    </a:p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 smtClean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confianza </a:t>
                      </a: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(95%)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</a:rPr>
                        <a:t>Precisión relativa</a:t>
                      </a: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Junio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35,40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24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48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34,30 – 36,50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3,12%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Septiembre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34,61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22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49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33,48 – 35,74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3,26%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Diciembre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37,58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27</a:t>
                      </a:r>
                      <a:endParaRPr lang="es-CL" sz="160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53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36,48 – 38,68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R="215900" algn="ctr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L" sz="16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</a:rPr>
                        <a:t>2,93%</a:t>
                      </a:r>
                      <a:endParaRPr lang="es-CL" sz="16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  <a:endParaRPr lang="es-CL" dirty="0" smtClean="0"/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Aplicaciones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Introducción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7. Aplicaciones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Mejoramiento del itinerario</a:t>
            </a:r>
          </a:p>
          <a:p>
            <a:pPr lvl="1"/>
            <a:r>
              <a:rPr lang="es-CL" dirty="0" smtClean="0"/>
              <a:t>3 meses de anticipación</a:t>
            </a:r>
            <a:endParaRPr lang="es-CL" dirty="0" smtClean="0"/>
          </a:p>
          <a:p>
            <a:pPr lvl="1"/>
            <a:r>
              <a:rPr lang="es-CL" dirty="0" smtClean="0"/>
              <a:t>Interacción con área comercial – operacional.</a:t>
            </a:r>
          </a:p>
          <a:p>
            <a:pPr lvl="1"/>
            <a:r>
              <a:rPr lang="es-CL" dirty="0" smtClean="0"/>
              <a:t>Detectan tramos y/o aviones de mala puntualidad.</a:t>
            </a:r>
          </a:p>
          <a:p>
            <a:pPr lvl="1"/>
            <a:r>
              <a:rPr lang="es-CL" dirty="0" smtClean="0"/>
              <a:t>Uso de números aleatorios comunes para evaluar impactos.</a:t>
            </a:r>
          </a:p>
          <a:p>
            <a:r>
              <a:rPr lang="es-CL" dirty="0" smtClean="0"/>
              <a:t>Evaluación de aviones de </a:t>
            </a:r>
            <a:r>
              <a:rPr lang="es-CL" dirty="0" err="1" smtClean="0"/>
              <a:t>backup</a:t>
            </a:r>
            <a:endParaRPr lang="es-CL" dirty="0" smtClean="0"/>
          </a:p>
          <a:p>
            <a:pPr lvl="1"/>
            <a:r>
              <a:rPr lang="es-CL" dirty="0" smtClean="0"/>
              <a:t>Generación de holguras</a:t>
            </a:r>
            <a:r>
              <a:rPr lang="es-CL" dirty="0" smtClean="0">
                <a:sym typeface="Wingdings" pitchFamily="2" charset="2"/>
              </a:rPr>
              <a:t></a:t>
            </a:r>
            <a:r>
              <a:rPr lang="es-CL" dirty="0" smtClean="0"/>
              <a:t> </a:t>
            </a:r>
            <a:r>
              <a:rPr lang="es-CL" dirty="0" smtClean="0"/>
              <a:t>recursos adicionales de </a:t>
            </a:r>
            <a:r>
              <a:rPr lang="es-CL" i="1" dirty="0" err="1" smtClean="0"/>
              <a:t>recovery</a:t>
            </a:r>
            <a:endParaRPr lang="es-CL" i="1" dirty="0" smtClean="0"/>
          </a:p>
          <a:p>
            <a:pPr lvl="1"/>
            <a:r>
              <a:rPr lang="es-CL" dirty="0" smtClean="0"/>
              <a:t>Nuevos aviones de </a:t>
            </a:r>
            <a:r>
              <a:rPr lang="es-CL" i="1" dirty="0" err="1" smtClean="0"/>
              <a:t>backup</a:t>
            </a:r>
            <a:endParaRPr lang="es-CL" i="1" dirty="0" smtClean="0"/>
          </a:p>
          <a:p>
            <a:pPr lvl="1"/>
            <a:r>
              <a:rPr lang="es-CL" dirty="0" smtClean="0"/>
              <a:t>Nuevas localizaciones</a:t>
            </a:r>
          </a:p>
          <a:p>
            <a:pPr lvl="1"/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7. Aplicaciones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Ejemplo: evaluación de mejor localización en función de la puntualidad.</a:t>
            </a:r>
          </a:p>
          <a:p>
            <a:pPr lvl="1">
              <a:buNone/>
            </a:pPr>
            <a:endParaRPr lang="es-CL" dirty="0" smtClean="0"/>
          </a:p>
          <a:p>
            <a:pPr lvl="1"/>
            <a:r>
              <a:rPr lang="es-CL" dirty="0" smtClean="0"/>
              <a:t>Puntualidad (STD15) </a:t>
            </a:r>
          </a:p>
          <a:p>
            <a:pPr lvl="1">
              <a:buNone/>
            </a:pPr>
            <a:r>
              <a:rPr lang="es-CL" dirty="0" smtClean="0"/>
              <a:t>     promedio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 smtClean="0"/>
          </a:p>
          <a:p>
            <a:pPr lvl="1"/>
            <a:r>
              <a:rPr lang="es-CL" dirty="0" smtClean="0"/>
              <a:t>Tramos </a:t>
            </a:r>
            <a:r>
              <a:rPr lang="es-CL" dirty="0" smtClean="0"/>
              <a:t>volados</a:t>
            </a:r>
          </a:p>
          <a:p>
            <a:pPr lvl="1">
              <a:buNone/>
            </a:pPr>
            <a:r>
              <a:rPr lang="es-CL" dirty="0" smtClean="0"/>
              <a:t>     promedio</a:t>
            </a:r>
            <a:endParaRPr lang="es-CL" dirty="0"/>
          </a:p>
        </p:txBody>
      </p:sp>
      <p:graphicFrame>
        <p:nvGraphicFramePr>
          <p:cNvPr id="7" name="5 Gráfico"/>
          <p:cNvGraphicFramePr/>
          <p:nvPr/>
        </p:nvGraphicFramePr>
        <p:xfrm>
          <a:off x="4071934" y="2143116"/>
          <a:ext cx="4572000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4143372" y="4429132"/>
          <a:ext cx="4572032" cy="2028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  <a:endParaRPr lang="es-CL" dirty="0" smtClean="0"/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Extensión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8. Extensión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5786478" y="1698958"/>
            <a:ext cx="271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000099"/>
                </a:solidFill>
                <a:latin typeface="+mj-lt"/>
                <a:cs typeface="Aharoni" pitchFamily="2" charset="-79"/>
              </a:rPr>
              <a:t>Mejoras al modelo actual</a:t>
            </a:r>
            <a:endParaRPr lang="es-CL" sz="1600" b="1" dirty="0">
              <a:solidFill>
                <a:srgbClr val="000099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428728" y="1698958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000099"/>
                </a:solidFill>
                <a:latin typeface="+mj-lt"/>
                <a:cs typeface="Aharoni" pitchFamily="2" charset="-79"/>
              </a:rPr>
              <a:t>Mejoras al input</a:t>
            </a:r>
            <a:endParaRPr lang="es-CL" sz="1600" b="1" dirty="0">
              <a:solidFill>
                <a:srgbClr val="000099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929322" y="6128114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000099"/>
                </a:solidFill>
                <a:latin typeface="+mj-lt"/>
                <a:cs typeface="Aharoni" pitchFamily="2" charset="-79"/>
              </a:rPr>
              <a:t>Mejoras al software</a:t>
            </a:r>
            <a:endParaRPr lang="es-CL" sz="1600" b="1" dirty="0">
              <a:solidFill>
                <a:srgbClr val="000099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85918" y="614364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000099"/>
                </a:solidFill>
                <a:latin typeface="+mj-lt"/>
                <a:cs typeface="Aharoni" pitchFamily="2" charset="-79"/>
              </a:rPr>
              <a:t>Extensiones </a:t>
            </a:r>
            <a:endParaRPr lang="es-CL" sz="1600" b="1" dirty="0">
              <a:solidFill>
                <a:srgbClr val="000099"/>
              </a:solidFill>
              <a:latin typeface="+mj-lt"/>
              <a:cs typeface="Aharoni" pitchFamily="2" charset="-79"/>
            </a:endParaRPr>
          </a:p>
        </p:txBody>
      </p:sp>
      <p:graphicFrame>
        <p:nvGraphicFramePr>
          <p:cNvPr id="12" name="3 Marcador de contenido"/>
          <p:cNvGraphicFramePr>
            <a:graphicFrameLocks/>
          </p:cNvGraphicFramePr>
          <p:nvPr/>
        </p:nvGraphicFramePr>
        <p:xfrm>
          <a:off x="-357222" y="1500174"/>
          <a:ext cx="9901278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10" grpId="0"/>
      <p:bldP spid="10" grpId="1"/>
      <p:bldP spid="10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  <p:sp>
        <p:nvSpPr>
          <p:cNvPr id="26626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s-CL" dirty="0" smtClean="0"/>
          </a:p>
          <a:p>
            <a:pPr>
              <a:buFont typeface="Wingdings" pitchFamily="2" charset="2"/>
              <a:buNone/>
            </a:pPr>
            <a:endParaRPr lang="es-CL" dirty="0" smtClean="0"/>
          </a:p>
        </p:txBody>
      </p:sp>
      <p:pic>
        <p:nvPicPr>
          <p:cNvPr id="4" name="Picture 5" descr="C:\Users\Rodolfo\Desktop\clipart ppt\question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4000504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2857496"/>
            <a:ext cx="6843738" cy="35956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Memoria para optar al título de Ingeniero Civil Industrial</a:t>
            </a:r>
          </a:p>
          <a:p>
            <a:pPr eaLnBrk="1" hangingPunct="1">
              <a:lnSpc>
                <a:spcPct val="80000"/>
              </a:lnSpc>
            </a:pPr>
            <a:endParaRPr lang="es-ES" sz="20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24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Presentada por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Rodolfo Cuevas Cortés</a:t>
            </a:r>
          </a:p>
          <a:p>
            <a:pPr eaLnBrk="1" hangingPunct="1">
              <a:lnSpc>
                <a:spcPct val="80000"/>
              </a:lnSpc>
            </a:pPr>
            <a:endParaRPr lang="es-ES" sz="28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Dirigida por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cap="none" spc="0" dirty="0" smtClean="0"/>
              <a:t>Profesor Pedro </a:t>
            </a:r>
            <a:r>
              <a:rPr lang="es-ES" sz="2800" cap="none" spc="0" dirty="0" err="1" smtClean="0"/>
              <a:t>Gazmuri</a:t>
            </a:r>
            <a:r>
              <a:rPr lang="es-ES" sz="2800" cap="none" spc="0" dirty="0" smtClean="0"/>
              <a:t> </a:t>
            </a:r>
            <a:r>
              <a:rPr lang="es-ES" sz="2800" cap="none" spc="0" dirty="0" err="1" smtClean="0"/>
              <a:t>Schleyer</a:t>
            </a:r>
            <a:endParaRPr lang="es-ES" sz="2800" cap="none" spc="0" dirty="0" smtClean="0"/>
          </a:p>
          <a:p>
            <a:pPr eaLnBrk="1" hangingPunct="1">
              <a:lnSpc>
                <a:spcPct val="80000"/>
              </a:lnSpc>
            </a:pPr>
            <a:endParaRPr lang="es-ES" sz="2400" cap="none" spc="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cap="none" spc="0" dirty="0" smtClean="0"/>
              <a:t>Pontificia Universidad Católica De Chile, 2010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4400" dirty="0" smtClean="0"/>
              <a:t>Simulación de Itinerarios de Transporte Aéreo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03187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"/>
          </p:nvPr>
        </p:nvSpPr>
        <p:spPr>
          <a:xfrm>
            <a:off x="301752" y="1357298"/>
            <a:ext cx="8503920" cy="4572000"/>
          </a:xfrm>
        </p:spPr>
        <p:txBody>
          <a:bodyPr/>
          <a:lstStyle/>
          <a:p>
            <a:r>
              <a:rPr lang="es-CL" dirty="0" smtClean="0"/>
              <a:t>Flota de LAN (2008)</a:t>
            </a:r>
            <a:endParaRPr lang="es-CL" dirty="0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s-CL" sz="33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Descripción del problema</a:t>
            </a:r>
            <a:endParaRPr kumimoji="0" lang="es-CL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" descr="C:\Users\Rodolfo\Pictures\TABLA DE FLOTAS LAN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1857364"/>
            <a:ext cx="7215209" cy="450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 descr="C:\Users\Rodolfo\Pictures\arp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9" y="2144685"/>
            <a:ext cx="8572529" cy="35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2786063" y="4714875"/>
            <a:ext cx="571500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9" name="8 Conector recto de flecha"/>
          <p:cNvCxnSpPr>
            <a:stCxn id="7" idx="4"/>
            <a:endCxn id="11" idx="0"/>
          </p:cNvCxnSpPr>
          <p:nvPr/>
        </p:nvCxnSpPr>
        <p:spPr>
          <a:xfrm rot="5400000">
            <a:off x="2716192" y="5427663"/>
            <a:ext cx="711222" cy="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1571604" y="5783284"/>
            <a:ext cx="3000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Vuelo 337, entre Antofagasta y Santiago</a:t>
            </a:r>
          </a:p>
        </p:txBody>
      </p:sp>
      <p:sp>
        <p:nvSpPr>
          <p:cNvPr id="13" name="12 Elipse"/>
          <p:cNvSpPr/>
          <p:nvPr/>
        </p:nvSpPr>
        <p:spPr>
          <a:xfrm>
            <a:off x="1714500" y="5068887"/>
            <a:ext cx="785813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14" name="13 Conector recto de flecha"/>
          <p:cNvCxnSpPr>
            <a:stCxn id="13" idx="4"/>
            <a:endCxn id="15" idx="0"/>
          </p:cNvCxnSpPr>
          <p:nvPr/>
        </p:nvCxnSpPr>
        <p:spPr>
          <a:xfrm rot="16200000" flipH="1">
            <a:off x="1982376" y="5622542"/>
            <a:ext cx="285772" cy="35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0" y="5783284"/>
            <a:ext cx="3000376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Mantenimiento </a:t>
            </a:r>
          </a:p>
          <a:p>
            <a:pPr algn="ctr"/>
            <a:r>
              <a:rPr lang="es-CL" i="1" dirty="0">
                <a:latin typeface="+mj-lt"/>
              </a:rPr>
              <a:t>programado</a:t>
            </a:r>
          </a:p>
        </p:txBody>
      </p:sp>
      <p:sp>
        <p:nvSpPr>
          <p:cNvPr id="16" name="15 Elipse"/>
          <p:cNvSpPr/>
          <p:nvPr/>
        </p:nvSpPr>
        <p:spPr>
          <a:xfrm>
            <a:off x="4429125" y="5072062"/>
            <a:ext cx="1000125" cy="425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17" name="16 Conector recto de flecha"/>
          <p:cNvCxnSpPr>
            <a:stCxn id="16" idx="4"/>
            <a:endCxn id="18" idx="0"/>
          </p:cNvCxnSpPr>
          <p:nvPr/>
        </p:nvCxnSpPr>
        <p:spPr>
          <a:xfrm rot="5400000">
            <a:off x="4786298" y="5640394"/>
            <a:ext cx="285772" cy="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3428992" y="5783284"/>
            <a:ext cx="3000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Mantenimiento no programado</a:t>
            </a:r>
          </a:p>
        </p:txBody>
      </p:sp>
      <p:sp>
        <p:nvSpPr>
          <p:cNvPr id="21" name="20 Elipse"/>
          <p:cNvSpPr/>
          <p:nvPr/>
        </p:nvSpPr>
        <p:spPr>
          <a:xfrm>
            <a:off x="214314" y="2357430"/>
            <a:ext cx="785786" cy="3428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22" name="21 Conector recto de flecha"/>
          <p:cNvCxnSpPr>
            <a:stCxn id="21" idx="0"/>
            <a:endCxn id="23" idx="2"/>
          </p:cNvCxnSpPr>
          <p:nvPr/>
        </p:nvCxnSpPr>
        <p:spPr>
          <a:xfrm rot="16200000" flipV="1">
            <a:off x="428601" y="2178824"/>
            <a:ext cx="357190" cy="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-285784" y="1630353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Aviones</a:t>
            </a:r>
          </a:p>
        </p:txBody>
      </p:sp>
      <p:sp>
        <p:nvSpPr>
          <p:cNvPr id="34" name="33 Elipse"/>
          <p:cNvSpPr/>
          <p:nvPr/>
        </p:nvSpPr>
        <p:spPr>
          <a:xfrm>
            <a:off x="1071565" y="2071679"/>
            <a:ext cx="7929591" cy="500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 i="1">
              <a:latin typeface="+mj-lt"/>
            </a:endParaRPr>
          </a:p>
        </p:txBody>
      </p:sp>
      <p:cxnSp>
        <p:nvCxnSpPr>
          <p:cNvPr id="35" name="34 Conector recto de flecha"/>
          <p:cNvCxnSpPr>
            <a:stCxn id="34" idx="7"/>
            <a:endCxn id="36" idx="2"/>
          </p:cNvCxnSpPr>
          <p:nvPr/>
        </p:nvCxnSpPr>
        <p:spPr>
          <a:xfrm rot="5400000" flipH="1" flipV="1">
            <a:off x="7747311" y="1962643"/>
            <a:ext cx="274852" cy="896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7286644" y="1500174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CL" i="1" dirty="0">
                <a:latin typeface="+mj-lt"/>
              </a:rPr>
              <a:t>Tiempo</a:t>
            </a:r>
          </a:p>
        </p:txBody>
      </p:sp>
      <p:sp>
        <p:nvSpPr>
          <p:cNvPr id="26" name="2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>
                <a:latin typeface="+mj-lt"/>
              </a:rPr>
              <a:t>Santiago, 7 de Abril de 2010</a:t>
            </a:r>
            <a:endParaRPr lang="es-ES">
              <a:latin typeface="+mj-lt"/>
            </a:endParaRPr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>
                <a:latin typeface="+mj-lt"/>
              </a:rPr>
              <a:t>Simulación de Itinerarios de Transporte Aéreo</a:t>
            </a:r>
            <a:endParaRPr lang="es-ES">
              <a:latin typeface="+mj-lt"/>
            </a:endParaRPr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27" name="2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Itinerario</a:t>
            </a:r>
            <a:endParaRPr lang="es-CL" dirty="0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kumimoji="0" lang="es-CL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</a:t>
            </a:r>
            <a:r>
              <a:rPr kumimoji="0" lang="es-CL" sz="33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CL" sz="3300" dirty="0" smtClean="0">
                <a:solidFill>
                  <a:schemeClr val="accent3">
                    <a:shade val="75000"/>
                  </a:schemeClr>
                </a:solidFill>
              </a:rPr>
              <a:t>Descripción del problema</a:t>
            </a:r>
            <a:endParaRPr lang="es-CL" sz="33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/>
      <p:bldP spid="11" grpId="1"/>
      <p:bldP spid="13" grpId="0" animBg="1"/>
      <p:bldP spid="15" grpId="0"/>
      <p:bldP spid="16" grpId="0" animBg="1"/>
      <p:bldP spid="18" grpId="0"/>
      <p:bldP spid="21" grpId="0" animBg="1"/>
      <p:bldP spid="21" grpId="1" animBg="1"/>
      <p:bldP spid="23" grpId="0"/>
      <p:bldP spid="23" grpId="1"/>
      <p:bldP spid="34" grpId="0" animBg="1"/>
      <p:bldP spid="34" grpId="1" animBg="1"/>
      <p:bldP spid="36" grpId="0"/>
      <p:bldP spid="3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88066" name="Picture 2" descr="C:\Users\Rodolfo\PUC\Simulan\docs\Memoria\Defensa\frames\fram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7" name="Picture 3" descr="C:\Users\Rodolfo\PUC\Simulan\docs\Memoria\Defensa\frames\frame1-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1. </a:t>
            </a:r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Génesis del trabajo</a:t>
            </a:r>
          </a:p>
          <a:p>
            <a:pPr lvl="1"/>
            <a:r>
              <a:rPr lang="es-CL" dirty="0" smtClean="0"/>
              <a:t>Curso </a:t>
            </a:r>
            <a:r>
              <a:rPr lang="es-CL" dirty="0" smtClean="0"/>
              <a:t>Simulación (2008)</a:t>
            </a:r>
            <a:endParaRPr lang="es-CL" dirty="0" smtClean="0"/>
          </a:p>
          <a:p>
            <a:pPr lvl="1"/>
            <a:r>
              <a:rPr lang="es-CL" dirty="0" smtClean="0"/>
              <a:t>Práctica </a:t>
            </a:r>
            <a:r>
              <a:rPr lang="es-CL" dirty="0" smtClean="0"/>
              <a:t>en LAN (2009). </a:t>
            </a:r>
            <a:r>
              <a:rPr lang="es-CL" dirty="0" smtClean="0"/>
              <a:t>Área </a:t>
            </a:r>
            <a:r>
              <a:rPr lang="es-CL" i="1" dirty="0" err="1" smtClean="0"/>
              <a:t>On</a:t>
            </a:r>
            <a:r>
              <a:rPr lang="es-CL" i="1" dirty="0" smtClean="0"/>
              <a:t> </a:t>
            </a:r>
            <a:r>
              <a:rPr lang="es-CL" i="1" dirty="0" smtClean="0"/>
              <a:t>Time Performance </a:t>
            </a:r>
            <a:r>
              <a:rPr lang="es-CL" dirty="0" smtClean="0"/>
              <a:t>(OTP</a:t>
            </a:r>
            <a:r>
              <a:rPr lang="es-CL" dirty="0" smtClean="0"/>
              <a:t>) del Centro de Control Operacional </a:t>
            </a:r>
            <a:r>
              <a:rPr lang="es-CL" dirty="0" smtClean="0"/>
              <a:t>(CCO) </a:t>
            </a:r>
          </a:p>
          <a:p>
            <a:pPr lvl="2"/>
            <a:r>
              <a:rPr lang="es-CL" dirty="0" smtClean="0"/>
              <a:t>2 meses de desarrollo</a:t>
            </a:r>
          </a:p>
          <a:p>
            <a:pPr lvl="2"/>
            <a:r>
              <a:rPr lang="es-CL" dirty="0" smtClean="0"/>
              <a:t>Modelación dirigida por analistas de la compañía</a:t>
            </a:r>
            <a:endParaRPr lang="es-CL" dirty="0" smtClean="0"/>
          </a:p>
          <a:p>
            <a:pPr lvl="1"/>
            <a:r>
              <a:rPr lang="es-CL" dirty="0" smtClean="0"/>
              <a:t>La Memoria describe el producto resultante de la práctica: </a:t>
            </a:r>
            <a:r>
              <a:rPr lang="es-CL" dirty="0" err="1" smtClean="0"/>
              <a:t>SimuLAN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err="1" smtClean="0"/>
              <a:t>SimuLAN</a:t>
            </a:r>
            <a:endParaRPr lang="es-CL" dirty="0" smtClean="0"/>
          </a:p>
          <a:p>
            <a:pPr lvl="1"/>
            <a:r>
              <a:rPr lang="es-CL" dirty="0" smtClean="0"/>
              <a:t>Simula la operación de itinerarios de </a:t>
            </a:r>
            <a:r>
              <a:rPr lang="es-CL" dirty="0" smtClean="0"/>
              <a:t>vuelo</a:t>
            </a:r>
          </a:p>
          <a:p>
            <a:pPr lvl="2"/>
            <a:r>
              <a:rPr lang="es-CL" dirty="0" smtClean="0"/>
              <a:t>Condiciones de incertidumbre</a:t>
            </a:r>
            <a:endParaRPr lang="es-CL" dirty="0" smtClean="0"/>
          </a:p>
          <a:p>
            <a:pPr lvl="2"/>
            <a:r>
              <a:rPr lang="es-CL" dirty="0" smtClean="0"/>
              <a:t>Algoritmo </a:t>
            </a:r>
            <a:r>
              <a:rPr lang="es-CL" dirty="0" smtClean="0"/>
              <a:t>de </a:t>
            </a:r>
            <a:r>
              <a:rPr lang="es-CL" i="1" dirty="0" err="1" smtClean="0"/>
              <a:t>recovery</a:t>
            </a:r>
            <a:endParaRPr lang="es-CL" dirty="0" smtClean="0"/>
          </a:p>
          <a:p>
            <a:pPr lvl="1"/>
            <a:r>
              <a:rPr lang="es-CL" dirty="0" smtClean="0"/>
              <a:t>Utilidad principal</a:t>
            </a:r>
          </a:p>
          <a:p>
            <a:pPr lvl="2"/>
            <a:r>
              <a:rPr lang="es-CL" dirty="0" smtClean="0"/>
              <a:t>Apoyo a la planificación en mediano plazo (3 meses)</a:t>
            </a:r>
          </a:p>
          <a:p>
            <a:pPr lvl="2"/>
            <a:r>
              <a:rPr lang="es-CL" dirty="0" smtClean="0"/>
              <a:t>Análisis de puntualidad</a:t>
            </a:r>
            <a:endParaRPr lang="es-CL" dirty="0" smtClean="0"/>
          </a:p>
          <a:p>
            <a:endParaRPr lang="es-CL" dirty="0" smtClean="0"/>
          </a:p>
          <a:p>
            <a:pPr lvl="1">
              <a:buNone/>
            </a:pPr>
            <a:endParaRPr lang="es-CL" dirty="0" smtClean="0"/>
          </a:p>
          <a:p>
            <a:pPr lvl="1"/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89090" name="Picture 2" descr="C:\Users\Rodolfo\PUC\Simulan\docs\Memoria\Defensa\frames\frame1-2 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0114" name="Picture 2" descr="C:\Users\Rodolfo\PUC\Simulan\docs\Memoria\Defensa\frames\frame1-3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1138" name="Picture 2" descr="C:\Users\Rodolfo\PUC\Simulan\docs\Memoria\Defensa\frames\frame1-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200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2162" name="Picture 2" descr="C:\Users\Rodolfo\PUC\Simulan\docs\Memoria\Defensa\frames\frame1-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Ejemplo Swap</a:t>
            </a:r>
          </a:p>
          <a:p>
            <a:endParaRPr lang="es-CL" dirty="0"/>
          </a:p>
        </p:txBody>
      </p:sp>
      <p:pic>
        <p:nvPicPr>
          <p:cNvPr id="93186" name="Picture 2" descr="C:\Users\Rodolfo\PUC\Simulan\docs\Memoria\Defensa\frames\frame2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7948" y="2448000"/>
            <a:ext cx="6751638" cy="282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  <a:endParaRPr lang="es-CL" dirty="0" smtClean="0"/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Descripción del problema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Objetivos de la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Planificación de Itinerarios</a:t>
            </a:r>
            <a:endParaRPr lang="es-CL" dirty="0"/>
          </a:p>
        </p:txBody>
      </p:sp>
      <p:pic>
        <p:nvPicPr>
          <p:cNvPr id="9" name="6 Marcador de contenido" descr="SDXTMPPPT01.emf">
            <a:hlinkClick r:id="rId3" action="ppaction://hlinksldjump"/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2000240"/>
            <a:ext cx="7215238" cy="4500594"/>
          </a:xfrm>
          <a:prstGeom prst="rect">
            <a:avLst/>
          </a:prstGeom>
        </p:spPr>
      </p:pic>
      <p:sp>
        <p:nvSpPr>
          <p:cNvPr id="16" name="15 Medio marco">
            <a:hlinkClick r:id="rId3" action="ppaction://hlinksldjump"/>
          </p:cNvPr>
          <p:cNvSpPr/>
          <p:nvPr/>
        </p:nvSpPr>
        <p:spPr>
          <a:xfrm rot="16200000">
            <a:off x="1357290" y="4714884"/>
            <a:ext cx="428628" cy="42862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7" name="16 Medio marco">
            <a:hlinkClick r:id="rId5" action="ppaction://hlinksldjump"/>
          </p:cNvPr>
          <p:cNvSpPr/>
          <p:nvPr/>
        </p:nvSpPr>
        <p:spPr>
          <a:xfrm rot="16200000">
            <a:off x="1357289" y="3571875"/>
            <a:ext cx="428629" cy="42862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/>
            <a:r>
              <a:rPr lang="es-CL" dirty="0" smtClean="0"/>
              <a:t>2. Descripción del problema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s-CL" dirty="0" smtClean="0"/>
              <a:t>Disrupciones</a:t>
            </a:r>
          </a:p>
          <a:p>
            <a:pPr lvl="1"/>
            <a:r>
              <a:rPr lang="es-CL" dirty="0" smtClean="0"/>
              <a:t>Cualquier evento que afecte la operación como fue </a:t>
            </a:r>
            <a:r>
              <a:rPr lang="es-CL" dirty="0" smtClean="0"/>
              <a:t>planificado</a:t>
            </a:r>
            <a:endParaRPr lang="es-CL" dirty="0" smtClean="0"/>
          </a:p>
          <a:p>
            <a:pPr lvl="1"/>
            <a:r>
              <a:rPr lang="es-CL" dirty="0" smtClean="0"/>
              <a:t>162 causas de atraso </a:t>
            </a:r>
            <a:r>
              <a:rPr lang="es-CL" dirty="0" smtClean="0"/>
              <a:t>clasificadas</a:t>
            </a:r>
            <a:endParaRPr lang="es-CL" dirty="0" smtClean="0"/>
          </a:p>
          <a:p>
            <a:pPr lvl="1"/>
            <a:r>
              <a:rPr lang="es-CL" dirty="0" smtClean="0"/>
              <a:t>Principales causas de </a:t>
            </a:r>
            <a:r>
              <a:rPr lang="es-CL" dirty="0" smtClean="0"/>
              <a:t>atraso:</a:t>
            </a:r>
            <a:endParaRPr lang="es-CL" dirty="0" smtClean="0"/>
          </a:p>
          <a:p>
            <a:pPr lvl="1"/>
            <a:endParaRPr lang="es-CL" dirty="0" smtClean="0"/>
          </a:p>
        </p:txBody>
      </p:sp>
      <p:graphicFrame>
        <p:nvGraphicFramePr>
          <p:cNvPr id="15" name="14 Objeto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7" r:id="rId10" imgW="0" imgH="0" progId="TCLayout.ActiveDocument.1">
              <p:embed/>
            </p:oleObj>
          </a:graphicData>
        </a:graphic>
      </p:graphicFrame>
      <p:sp>
        <p:nvSpPr>
          <p:cNvPr id="8" name="7 Rectángulo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algn="ctr"/>
            <a:r>
              <a:rPr lang="es-CL" sz="1400" smtClean="0">
                <a:latin typeface="Calibri"/>
                <a:sym typeface="Calibri"/>
              </a:rPr>
              <a:t>25%</a:t>
            </a:r>
            <a:endParaRPr lang="es-CL" sz="1400">
              <a:latin typeface="Calibri"/>
              <a:sym typeface="Calibri"/>
            </a:endParaRPr>
          </a:p>
        </p:txBody>
      </p:sp>
      <p:graphicFrame>
        <p:nvGraphicFramePr>
          <p:cNvPr id="23" name="2 Gráfico"/>
          <p:cNvGraphicFramePr/>
          <p:nvPr/>
        </p:nvGraphicFramePr>
        <p:xfrm>
          <a:off x="1500166" y="3162300"/>
          <a:ext cx="6786610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2. Descripción del problema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Recovery</a:t>
            </a:r>
            <a:endParaRPr lang="es-CL" dirty="0" smtClean="0"/>
          </a:p>
          <a:p>
            <a:pPr lvl="1"/>
            <a:r>
              <a:rPr lang="es-CL" dirty="0" smtClean="0"/>
              <a:t>Reasignación</a:t>
            </a:r>
            <a:r>
              <a:rPr lang="es-CL" i="1" dirty="0" smtClean="0"/>
              <a:t> (swap) </a:t>
            </a:r>
          </a:p>
          <a:p>
            <a:pPr lvl="1"/>
            <a:r>
              <a:rPr lang="es-CL" dirty="0" smtClean="0"/>
              <a:t>Aviones de </a:t>
            </a:r>
            <a:r>
              <a:rPr lang="es-CL" i="1" dirty="0" err="1" smtClean="0"/>
              <a:t>backup</a:t>
            </a:r>
            <a:endParaRPr lang="es-CL" i="1" dirty="0" smtClean="0"/>
          </a:p>
          <a:p>
            <a:pPr lvl="1"/>
            <a:r>
              <a:rPr lang="es-CL" dirty="0" smtClean="0"/>
              <a:t>Reprogramación</a:t>
            </a:r>
          </a:p>
          <a:p>
            <a:pPr lvl="1"/>
            <a:r>
              <a:rPr lang="es-CL" dirty="0" smtClean="0"/>
              <a:t>Cancelación</a:t>
            </a:r>
          </a:p>
          <a:p>
            <a:pPr lvl="1">
              <a:buNone/>
            </a:pPr>
            <a:endParaRPr lang="es-CL" i="1" dirty="0" smtClean="0"/>
          </a:p>
          <a:p>
            <a:r>
              <a:rPr lang="es-CL" dirty="0" smtClean="0"/>
              <a:t>Robustez de itinerario</a:t>
            </a:r>
          </a:p>
          <a:p>
            <a:pPr lvl="1"/>
            <a:r>
              <a:rPr lang="es-CL" dirty="0" smtClean="0"/>
              <a:t>Calidad de servicio: puntualidad</a:t>
            </a:r>
          </a:p>
          <a:p>
            <a:pPr lvl="1"/>
            <a:r>
              <a:rPr lang="es-CL" dirty="0" smtClean="0"/>
              <a:t>Maximizar uso de activos</a:t>
            </a:r>
          </a:p>
          <a:p>
            <a:pPr lvl="1"/>
            <a:r>
              <a:rPr lang="es-CL" dirty="0" smtClean="0"/>
              <a:t>Equilibrio comercial-operacional</a:t>
            </a:r>
          </a:p>
          <a:p>
            <a:pPr lvl="1"/>
            <a:endParaRPr lang="es-CL" i="1" dirty="0" smtClean="0"/>
          </a:p>
          <a:p>
            <a:endParaRPr lang="es-CL" dirty="0"/>
          </a:p>
        </p:txBody>
      </p:sp>
      <p:sp>
        <p:nvSpPr>
          <p:cNvPr id="8" name="7 Botón de acción: Final">
            <a:hlinkClick r:id="rId3" action="ppaction://hlinksldjump" highlightClick="1"/>
          </p:cNvPr>
          <p:cNvSpPr/>
          <p:nvPr/>
        </p:nvSpPr>
        <p:spPr>
          <a:xfrm>
            <a:off x="3286116" y="2071678"/>
            <a:ext cx="357190" cy="285752"/>
          </a:xfrm>
          <a:prstGeom prst="actionButtonE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4" name="Picture 4" descr="http://www.lasescapadas.com/wp-content/uploads/2007/10/la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714488"/>
            <a:ext cx="2571768" cy="1981065"/>
          </a:xfrm>
          <a:prstGeom prst="rect">
            <a:avLst/>
          </a:prstGeom>
          <a:noFill/>
        </p:spPr>
      </p:pic>
      <p:pic>
        <p:nvPicPr>
          <p:cNvPr id="5126" name="Picture 6" descr="http://www.cnnexpansion.com/photos/2008/07/01/vw-y-nissan-desembolsan-cada-ano-un-monto-equivalente-al-aguinaldo-en-premios-a-la-puntualidad-especial.2008-07-31.513463744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929066"/>
            <a:ext cx="1380516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Santiago, 7 de Abril de 2010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L" smtClean="0"/>
              <a:t>Simulación de Itinerarios de Transporte Aéreo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0D0B-F852-4DFD-8FA0-DB8A7C76202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s-CL" dirty="0" smtClean="0"/>
              <a:t>Introducción</a:t>
            </a:r>
            <a:endParaRPr lang="es-CL" dirty="0" smtClean="0"/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Descripción del problema</a:t>
            </a:r>
          </a:p>
          <a:p>
            <a:pPr marL="571500" indent="-571500">
              <a:buFont typeface="+mj-lt"/>
              <a:buAutoNum type="arabicPeriod"/>
            </a:pPr>
            <a:r>
              <a:rPr lang="es-CL" b="1" dirty="0" smtClean="0">
                <a:solidFill>
                  <a:srgbClr val="002060"/>
                </a:solidFill>
              </a:rPr>
              <a:t>Objetivos de la simulación </a:t>
            </a:r>
            <a:r>
              <a:rPr lang="es-CL" b="1" dirty="0" smtClean="0">
                <a:solidFill>
                  <a:srgbClr val="002060"/>
                </a:solidFill>
                <a:sym typeface="Wingdings" pitchFamily="2" charset="2"/>
              </a:rPr>
              <a:t></a:t>
            </a:r>
            <a:endParaRPr lang="es-CL" b="1" dirty="0" smtClean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Bases del modelo de simulación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Desarrollo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Validación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Aplicaciones</a:t>
            </a:r>
          </a:p>
          <a:p>
            <a:pPr marL="571500" indent="-571500">
              <a:buFont typeface="+mj-lt"/>
              <a:buAutoNum type="arabicPeriod"/>
            </a:pPr>
            <a:r>
              <a:rPr lang="es-CL" dirty="0" smtClean="0"/>
              <a:t>Extensión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289&quot;/&gt;&lt;partner val=&quot;53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1&quot;/&gt;&lt;m_mruColor&gt;&lt;m_vecMRU length=&quot;6&quot;&gt;&lt;elem&gt;&lt;m_ppcolschidx val=&quot;0&quot;/&gt;&lt;m_rgb r=&quot;16&quot; g=&quot;18&quot; b=&quot;76&quot;/&gt;&lt;/elem&gt;&lt;elem&gt;&lt;m_ppcolschidx val=&quot;0&quot;/&gt;&lt;m_rgb r=&quot;d6&quot; g=&quot;df&quot; b=&quot;e9&quot;/&gt;&lt;/elem&gt;&lt;elem&gt;&lt;m_ppcolschidx val=&quot;0&quot;/&gt;&lt;m_rgb r=&quot;df&quot; g=&quot;e6&quot; b=&quot;f2&quot;/&gt;&lt;/elem&gt;&lt;elem&gt;&lt;m_ppcolschidx val=&quot;0&quot;/&gt;&lt;m_rgb r=&quot;b1&quot; g=&quot;b6&quot; b=&quot;d8&quot;/&gt;&lt;/elem&gt;&lt;elem&gt;&lt;m_ppcolschidx val=&quot;0&quot;/&gt;&lt;m_rgb r=&quot;16&quot; g=&quot;18&quot; b=&quot;74&quot;/&gt;&lt;/elem&gt;&lt;elem&gt;&lt;m_ppcolschidx val=&quot;0&quot;/&gt;&lt;m_rgb r=&quot;b0&quot; g=&quot;c0&quot; b=&quot;d9&quot;/&gt;&lt;/elem&gt;&lt;/m_vecMRU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5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vqKqoQwkG2PBkIQSUjK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MTpPp7dUuqd3WuSBAaF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kis97Liki5vhUaoml9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ELq8rJatkWoB9slEmrHe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R07fHDJ06AJhyP1b21I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bit0nkM0mtk.eNFOjkB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4BLz0nr0mZInUThn_ET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q2M00X2WEu4vXRQn7oLx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6bzxxiekGhbyJJzPTy8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Iq07rQ.x06AOpjx0P.f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AsoI2_c0.czfqvLOoPU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ZdOsSXv0WTqtrMYxtd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GJ3GIT80KVCeUnFLq9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IFur5fE0unrKUK9f91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.7dKXpq9E61Sx3fgWIl.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IXRnOh70uQIbhUXcm4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M455RgLkKFgfRi1LWnz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3KqmvrAkq6iiJdd5n2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u2yUPkCEq6PSn1t4Cb4A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Personalizado 1">
      <a:dk1>
        <a:sysClr val="windowText" lastClr="000000"/>
      </a:dk1>
      <a:lt1>
        <a:sysClr val="window" lastClr="FFFFFF"/>
      </a:lt1>
      <a:dk2>
        <a:srgbClr val="3F3F3F"/>
      </a:dk2>
      <a:lt2>
        <a:srgbClr val="FAFAFA"/>
      </a:lt2>
      <a:accent1>
        <a:srgbClr val="181B7E"/>
      </a:accent1>
      <a:accent2>
        <a:srgbClr val="2529BD"/>
      </a:accent2>
      <a:accent3>
        <a:srgbClr val="9799EA"/>
      </a:accent3>
      <a:accent4>
        <a:srgbClr val="B9BBF1"/>
      </a:accent4>
      <a:accent5>
        <a:srgbClr val="CFD0F5"/>
      </a:accent5>
      <a:accent6>
        <a:srgbClr val="FFFFFF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9408</TotalTime>
  <Words>2288</Words>
  <Application>Microsoft Office PowerPoint</Application>
  <PresentationFormat>Presentación en pantalla (4:3)</PresentationFormat>
  <Paragraphs>693</Paragraphs>
  <Slides>44</Slides>
  <Notes>28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Civil</vt:lpstr>
      <vt:lpstr>Simulación de Itinerarios de Transporte Aéreo</vt:lpstr>
      <vt:lpstr>Contenido</vt:lpstr>
      <vt:lpstr>Contenido</vt:lpstr>
      <vt:lpstr>1. Introducción</vt:lpstr>
      <vt:lpstr>Contenido</vt:lpstr>
      <vt:lpstr>2. Descripción del problema</vt:lpstr>
      <vt:lpstr>2. Descripción del problema</vt:lpstr>
      <vt:lpstr>2. Descripción del problema</vt:lpstr>
      <vt:lpstr>Contenido</vt:lpstr>
      <vt:lpstr>3. Objetivos de la Simulación</vt:lpstr>
      <vt:lpstr>Contenido</vt:lpstr>
      <vt:lpstr>4. Bases del modelo de simulación</vt:lpstr>
      <vt:lpstr>4. Bases del modelo de simulación</vt:lpstr>
      <vt:lpstr>4. Bases del modelo de simulación</vt:lpstr>
      <vt:lpstr>4. Bases del modelo de simulación</vt:lpstr>
      <vt:lpstr>4. Bases del modelo de simulación</vt:lpstr>
      <vt:lpstr>4. Bases del modelo de simulación</vt:lpstr>
      <vt:lpstr>Contenido</vt:lpstr>
      <vt:lpstr>5. Desarrollo</vt:lpstr>
      <vt:lpstr>5. Desarrollo</vt:lpstr>
      <vt:lpstr>5. Desarrollo</vt:lpstr>
      <vt:lpstr>Contenido</vt:lpstr>
      <vt:lpstr>6. Validación</vt:lpstr>
      <vt:lpstr>6. Validación - Puntualidad</vt:lpstr>
      <vt:lpstr>6. Validación - Puntualidad</vt:lpstr>
      <vt:lpstr>6. Validación - Puntualidad</vt:lpstr>
      <vt:lpstr>6. Validación - Disrupciones</vt:lpstr>
      <vt:lpstr>6. Validación - Recovery</vt:lpstr>
      <vt:lpstr>Contenido</vt:lpstr>
      <vt:lpstr>7. Aplicaciones</vt:lpstr>
      <vt:lpstr>7. Aplicaciones</vt:lpstr>
      <vt:lpstr>Contenido</vt:lpstr>
      <vt:lpstr>8. Extensión</vt:lpstr>
      <vt:lpstr>Diapositiva 34</vt:lpstr>
      <vt:lpstr>Simulación de Itinerarios de Transporte Aéreo</vt:lpstr>
      <vt:lpstr>Diapositiva 36</vt:lpstr>
      <vt:lpstr>Diapositiva 37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  <vt:lpstr>2. Descripción del problema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</dc:title>
  <dc:creator>MAM</dc:creator>
  <cp:lastModifiedBy>Rodolfo</cp:lastModifiedBy>
  <cp:revision>359</cp:revision>
  <dcterms:created xsi:type="dcterms:W3CDTF">2009-01-05T12:44:24Z</dcterms:created>
  <dcterms:modified xsi:type="dcterms:W3CDTF">2010-04-07T23:55:53Z</dcterms:modified>
</cp:coreProperties>
</file>