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93E4-35EA-402E-9128-B6D7C16FE74C}" type="datetimeFigureOut">
              <a:rPr lang="es-CL" smtClean="0"/>
              <a:t>19-05-2010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0A14-CE0F-4547-A24D-221DAE4E0BAB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93E4-35EA-402E-9128-B6D7C16FE74C}" type="datetimeFigureOut">
              <a:rPr lang="es-CL" smtClean="0"/>
              <a:t>19-05-2010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0A14-CE0F-4547-A24D-221DAE4E0BAB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93E4-35EA-402E-9128-B6D7C16FE74C}" type="datetimeFigureOut">
              <a:rPr lang="es-CL" smtClean="0"/>
              <a:t>19-05-2010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0A14-CE0F-4547-A24D-221DAE4E0BAB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93E4-35EA-402E-9128-B6D7C16FE74C}" type="datetimeFigureOut">
              <a:rPr lang="es-CL" smtClean="0"/>
              <a:t>19-05-2010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0A14-CE0F-4547-A24D-221DAE4E0BAB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93E4-35EA-402E-9128-B6D7C16FE74C}" type="datetimeFigureOut">
              <a:rPr lang="es-CL" smtClean="0"/>
              <a:t>19-05-2010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0A14-CE0F-4547-A24D-221DAE4E0BAB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93E4-35EA-402E-9128-B6D7C16FE74C}" type="datetimeFigureOut">
              <a:rPr lang="es-CL" smtClean="0"/>
              <a:t>19-05-2010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0A14-CE0F-4547-A24D-221DAE4E0BAB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93E4-35EA-402E-9128-B6D7C16FE74C}" type="datetimeFigureOut">
              <a:rPr lang="es-CL" smtClean="0"/>
              <a:t>19-05-2010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0A14-CE0F-4547-A24D-221DAE4E0BAB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93E4-35EA-402E-9128-B6D7C16FE74C}" type="datetimeFigureOut">
              <a:rPr lang="es-CL" smtClean="0"/>
              <a:t>19-05-2010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0A14-CE0F-4547-A24D-221DAE4E0BAB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93E4-35EA-402E-9128-B6D7C16FE74C}" type="datetimeFigureOut">
              <a:rPr lang="es-CL" smtClean="0"/>
              <a:t>19-05-2010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0A14-CE0F-4547-A24D-221DAE4E0BAB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93E4-35EA-402E-9128-B6D7C16FE74C}" type="datetimeFigureOut">
              <a:rPr lang="es-CL" smtClean="0"/>
              <a:t>19-05-2010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0A14-CE0F-4547-A24D-221DAE4E0BAB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93E4-35EA-402E-9128-B6D7C16FE74C}" type="datetimeFigureOut">
              <a:rPr lang="es-CL" smtClean="0"/>
              <a:t>19-05-2010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0A14-CE0F-4547-A24D-221DAE4E0BAB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A93E4-35EA-402E-9128-B6D7C16FE74C}" type="datetimeFigureOut">
              <a:rPr lang="es-CL" smtClean="0"/>
              <a:t>19-05-2010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40A14-CE0F-4547-A24D-221DAE4E0BAB}" type="slidenum">
              <a:rPr lang="es-CL" smtClean="0"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Análisis de disrupciones</a:t>
            </a:r>
            <a:endParaRPr lang="es-CL" dirty="0"/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Contexto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 smtClean="0"/>
              <a:t>Base de datos de atrasos (2005-2008)</a:t>
            </a:r>
          </a:p>
          <a:p>
            <a:pPr lvl="1"/>
            <a:r>
              <a:rPr lang="es-CL" dirty="0" smtClean="0"/>
              <a:t>Una fila por atraso</a:t>
            </a:r>
          </a:p>
          <a:p>
            <a:pPr lvl="1"/>
            <a:r>
              <a:rPr lang="es-CL" dirty="0" smtClean="0"/>
              <a:t>Vuelos con más de un atraso</a:t>
            </a:r>
          </a:p>
          <a:p>
            <a:pPr lvl="1"/>
            <a:r>
              <a:rPr lang="es-CL" dirty="0" smtClean="0"/>
              <a:t>162 causas de atraso</a:t>
            </a:r>
          </a:p>
          <a:p>
            <a:pPr lvl="2"/>
            <a:r>
              <a:rPr lang="es-CL" dirty="0" smtClean="0"/>
              <a:t>Se agrupan en 6:</a:t>
            </a:r>
          </a:p>
          <a:p>
            <a:pPr lvl="3"/>
            <a:r>
              <a:rPr lang="es-CL" dirty="0" smtClean="0"/>
              <a:t>ATC</a:t>
            </a:r>
          </a:p>
          <a:p>
            <a:pPr lvl="3"/>
            <a:r>
              <a:rPr lang="es-CL" dirty="0" smtClean="0"/>
              <a:t>WXS</a:t>
            </a:r>
          </a:p>
          <a:p>
            <a:pPr lvl="3"/>
            <a:r>
              <a:rPr lang="es-CL" dirty="0" smtClean="0"/>
              <a:t>Mantenimiento</a:t>
            </a:r>
          </a:p>
          <a:p>
            <a:pPr lvl="3"/>
            <a:r>
              <a:rPr lang="es-CL" dirty="0" smtClean="0"/>
              <a:t>Otros</a:t>
            </a:r>
            <a:endParaRPr lang="es-CL" dirty="0" smtClean="0"/>
          </a:p>
          <a:p>
            <a:pPr lvl="3"/>
            <a:r>
              <a:rPr lang="es-CL" dirty="0" smtClean="0"/>
              <a:t>HBT</a:t>
            </a:r>
          </a:p>
          <a:p>
            <a:pPr lvl="3"/>
            <a:r>
              <a:rPr lang="es-CL" dirty="0" smtClean="0"/>
              <a:t>Reaccionario</a:t>
            </a:r>
          </a:p>
          <a:p>
            <a:pPr lvl="3"/>
            <a:endParaRPr lang="es-CL" dirty="0"/>
          </a:p>
        </p:txBody>
      </p:sp>
      <p:sp>
        <p:nvSpPr>
          <p:cNvPr id="5" name="4 Cerrar llave"/>
          <p:cNvSpPr/>
          <p:nvPr/>
        </p:nvSpPr>
        <p:spPr>
          <a:xfrm>
            <a:off x="4000496" y="4000504"/>
            <a:ext cx="500066" cy="12144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5 CuadroTexto"/>
          <p:cNvSpPr txBox="1"/>
          <p:nvPr/>
        </p:nvSpPr>
        <p:spPr>
          <a:xfrm>
            <a:off x="4572000" y="4429132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Despegue</a:t>
            </a:r>
            <a:endParaRPr lang="es-C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Análisis de datos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Se separan los datos en tres tipos de atraso:</a:t>
            </a:r>
          </a:p>
          <a:p>
            <a:pPr lvl="1"/>
            <a:r>
              <a:rPr lang="es-CL" dirty="0" smtClean="0"/>
              <a:t>Simples</a:t>
            </a:r>
          </a:p>
          <a:p>
            <a:pPr lvl="1"/>
            <a:r>
              <a:rPr lang="es-CL" dirty="0" smtClean="0"/>
              <a:t>Dobles</a:t>
            </a:r>
          </a:p>
          <a:p>
            <a:pPr lvl="1"/>
            <a:r>
              <a:rPr lang="es-CL" dirty="0" smtClean="0"/>
              <a:t>Triples</a:t>
            </a:r>
          </a:p>
          <a:p>
            <a:r>
              <a:rPr lang="es-CL" dirty="0" smtClean="0"/>
              <a:t>Cálculo de frecuencia por tipos de atraso</a:t>
            </a:r>
          </a:p>
          <a:p>
            <a:r>
              <a:rPr lang="es-CL" dirty="0" smtClean="0"/>
              <a:t>Análisis de independencia (simple)</a:t>
            </a:r>
            <a:endParaRPr lang="es-C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Resultados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Simples:</a:t>
            </a:r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endParaRPr lang="es-CL" dirty="0" smtClean="0"/>
          </a:p>
          <a:p>
            <a:pPr lvl="1"/>
            <a:endParaRPr lang="es-CL" dirty="0" smtClean="0"/>
          </a:p>
          <a:p>
            <a:pPr lvl="1"/>
            <a:r>
              <a:rPr lang="es-CL" dirty="0" smtClean="0"/>
              <a:t>Universo: 433.932 vuelos</a:t>
            </a:r>
          </a:p>
          <a:p>
            <a:pPr>
              <a:buNone/>
            </a:pPr>
            <a:endParaRPr lang="es-CL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500166" y="257174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s-CL" dirty="0" smtClean="0"/>
                        <a:t>Causa de atraso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Frecuencia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Probabilidad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 smtClean="0"/>
                        <a:t>ATC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L" dirty="0" smtClean="0"/>
                        <a:t>11.774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L" dirty="0" smtClean="0"/>
                        <a:t>2,71%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 smtClean="0"/>
                        <a:t>WXS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L" dirty="0" smtClean="0"/>
                        <a:t>5.504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L" dirty="0" smtClean="0"/>
                        <a:t>1,27%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Mantto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L" dirty="0" smtClean="0"/>
                        <a:t>10.293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L" dirty="0" smtClean="0"/>
                        <a:t>2,37%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 smtClean="0"/>
                        <a:t>Otros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L" dirty="0" smtClean="0"/>
                        <a:t>42.780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L" dirty="0" smtClean="0"/>
                        <a:t>9,86%</a:t>
                      </a:r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Resultados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fontScale="92500" lnSpcReduction="10000"/>
          </a:bodyPr>
          <a:lstStyle/>
          <a:p>
            <a:r>
              <a:rPr lang="es-CL" dirty="0" smtClean="0"/>
              <a:t>Dobles</a:t>
            </a:r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endParaRPr lang="es-CL" dirty="0" smtClean="0"/>
          </a:p>
          <a:p>
            <a:pPr lvl="1"/>
            <a:endParaRPr lang="es-CL" dirty="0" smtClean="0"/>
          </a:p>
          <a:p>
            <a:pPr lvl="1"/>
            <a:r>
              <a:rPr lang="es-CL" sz="2600" dirty="0" smtClean="0"/>
              <a:t>Supuesto de independencia: la probabilidad conjunta es igual al producto de las probabilidades simples.</a:t>
            </a:r>
            <a:endParaRPr lang="es-CL" sz="26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357159" y="2143116"/>
          <a:ext cx="8358248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800"/>
                <a:gridCol w="1657362"/>
                <a:gridCol w="1657362"/>
                <a:gridCol w="1657362"/>
                <a:gridCol w="16573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Causa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Frecuencia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Probabilidad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Supuesto Independencia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Coeficiente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Otros-Otros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534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0,123%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0,972%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b="0" i="0" u="none" strike="noStrike" dirty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12,66%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Otros-ATC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1840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0,424%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0,267%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b="0" i="0" u="none" strike="noStrike" dirty="0">
                          <a:solidFill>
                            <a:srgbClr val="0070C0"/>
                          </a:solidFill>
                          <a:latin typeface="Calibri" pitchFamily="34" charset="0"/>
                          <a:cs typeface="Calibri" pitchFamily="34" charset="0"/>
                        </a:rPr>
                        <a:t>158,52%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Otros-WXS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235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0,054%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0,125%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b="0" i="0" u="none" strike="noStrike" dirty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43,31%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Otros-Mantto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269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0,062%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0,234%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b="0" i="0" u="none" strike="noStrike" dirty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26,51%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ATC-WXS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0,020%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0,034%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b="0" i="0" u="none" strike="noStrike" dirty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58,93%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ATC-Mantto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409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0,094%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0,064%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b="0" i="0" u="none" strike="noStrike" dirty="0">
                          <a:solidFill>
                            <a:srgbClr val="0070C0"/>
                          </a:solidFill>
                          <a:latin typeface="Calibri" pitchFamily="34" charset="0"/>
                          <a:cs typeface="Calibri" pitchFamily="34" charset="0"/>
                        </a:rPr>
                        <a:t>146,45%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WXS-Mantto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0,018%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0,030%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b="0" i="0" u="none" strike="noStrike" dirty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61,28%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Resultados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s-CL" dirty="0" smtClean="0"/>
              <a:t>Triples</a:t>
            </a:r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pPr lvl="1">
              <a:buNone/>
            </a:pPr>
            <a:endParaRPr lang="es-CL" dirty="0"/>
          </a:p>
          <a:p>
            <a:pPr lvl="1"/>
            <a:r>
              <a:rPr lang="es-CL" dirty="0" smtClean="0"/>
              <a:t>Sin coincidencia para ATC-WXS-</a:t>
            </a:r>
            <a:r>
              <a:rPr lang="es-CL" dirty="0" err="1" smtClean="0"/>
              <a:t>Mantto</a:t>
            </a:r>
            <a:endParaRPr lang="es-CL" dirty="0" smtClean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357159" y="2285992"/>
          <a:ext cx="8358248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5"/>
                <a:gridCol w="1457337"/>
                <a:gridCol w="1657362"/>
                <a:gridCol w="1657362"/>
                <a:gridCol w="16573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Causa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Frecuencia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Probabilidad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Supuesto Independencia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Coeficiente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Otros-Otros-Otros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0,0429%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0,0958%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44,73%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Otros-Otros-ATC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0,0279%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0,0264%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105,74%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Otros-Otros-WXS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0,0035%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0,0123%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28,04%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Otros-Otros-</a:t>
                      </a:r>
                      <a:r>
                        <a:rPr lang="es-CL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Mantto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0,0263%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0,0231%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113,95%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Otros-ATC-WXS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0,0037%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0,0034%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108,67%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Otros-ATC-Mantto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0,0122%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0,0063%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192,49%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Otros-WXS-Mantto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0,0012%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0,0030%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38,85%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243</Words>
  <Application>Microsoft Office PowerPoint</Application>
  <PresentationFormat>Presentación en pantalla (4:3)</PresentationFormat>
  <Paragraphs>143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Análisis de disrupciones</vt:lpstr>
      <vt:lpstr>Contexto</vt:lpstr>
      <vt:lpstr>Análisis de datos</vt:lpstr>
      <vt:lpstr>Resultados</vt:lpstr>
      <vt:lpstr>Resultados</vt:lpstr>
      <vt:lpstr>Resultados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disrupciones</dc:title>
  <dc:creator>Rodolfo</dc:creator>
  <cp:lastModifiedBy>Rodolfo</cp:lastModifiedBy>
  <cp:revision>5</cp:revision>
  <dcterms:created xsi:type="dcterms:W3CDTF">2010-05-20T02:47:54Z</dcterms:created>
  <dcterms:modified xsi:type="dcterms:W3CDTF">2010-05-20T03:19:28Z</dcterms:modified>
</cp:coreProperties>
</file>