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5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2" r:id="rId3"/>
    <p:sldId id="346" r:id="rId4"/>
    <p:sldId id="414" r:id="rId5"/>
    <p:sldId id="409" r:id="rId6"/>
    <p:sldId id="410" r:id="rId7"/>
    <p:sldId id="411" r:id="rId8"/>
    <p:sldId id="406" r:id="rId9"/>
    <p:sldId id="418" r:id="rId10"/>
    <p:sldId id="420" r:id="rId11"/>
    <p:sldId id="407" r:id="rId12"/>
    <p:sldId id="421" r:id="rId13"/>
    <p:sldId id="415" r:id="rId14"/>
    <p:sldId id="348" r:id="rId15"/>
    <p:sldId id="416" r:id="rId16"/>
    <p:sldId id="358" r:id="rId17"/>
    <p:sldId id="417" r:id="rId18"/>
  </p:sldIdLst>
  <p:sldSz cx="9144000" cy="6858000" type="screen4x3"/>
  <p:notesSz cx="6858000" cy="9144000"/>
  <p:custDataLst>
    <p:tags r:id="rId21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99FF"/>
    <a:srgbClr val="00CCFF"/>
    <a:srgbClr val="000099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56" autoAdjust="0"/>
    <p:restoredTop sz="71147" autoAdjust="0"/>
  </p:normalViewPr>
  <p:slideViewPr>
    <p:cSldViewPr>
      <p:cViewPr>
        <p:scale>
          <a:sx n="75" d="100"/>
          <a:sy n="75" d="100"/>
        </p:scale>
        <p:origin x="-2580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olfo\Desktop\SimuLAN\Ejemplos\historicos_wx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chart>
    <c:plotArea>
      <c:layout/>
      <c:scatterChart>
        <c:scatterStyle val="smoothMarker"/>
        <c:ser>
          <c:idx val="0"/>
          <c:order val="0"/>
          <c:marker>
            <c:symbol val="none"/>
          </c:marker>
          <c:xVal>
            <c:numRef>
              <c:f>SCL!$B$1:$Y$1</c:f>
              <c:numCache>
                <c:formatCode>0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xVal>
          <c:yVal>
            <c:numRef>
              <c:f>SCL!$B$7:$Y$7</c:f>
              <c:numCache>
                <c:formatCode>0%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0.00%">
                  <c:v>5.5865921787709534E-3</c:v>
                </c:pt>
                <c:pt idx="4" formatCode="0.00%">
                  <c:v>5.5555555555555558E-3</c:v>
                </c:pt>
                <c:pt idx="5">
                  <c:v>0</c:v>
                </c:pt>
                <c:pt idx="6" formatCode="0.00%">
                  <c:v>1.6666666666666687E-2</c:v>
                </c:pt>
                <c:pt idx="7" formatCode="0.00%">
                  <c:v>5.5555555555555558E-3</c:v>
                </c:pt>
                <c:pt idx="8" formatCode="0.00%">
                  <c:v>2.7777777777777853E-2</c:v>
                </c:pt>
                <c:pt idx="9" formatCode="0.00%">
                  <c:v>2.2222222222222254E-2</c:v>
                </c:pt>
                <c:pt idx="10" formatCode="0.00%">
                  <c:v>1.1111111111111127E-2</c:v>
                </c:pt>
                <c:pt idx="11" formatCode="0.00%">
                  <c:v>1.6666666666666687E-2</c:v>
                </c:pt>
                <c:pt idx="12" formatCode="0.00%">
                  <c:v>1.1111111111111127E-2</c:v>
                </c:pt>
                <c:pt idx="13" formatCode="0.00%">
                  <c:v>1.1111111111111127E-2</c:v>
                </c:pt>
                <c:pt idx="14" formatCode="0.00%">
                  <c:v>5.5555555555555558E-3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yVal>
          <c:smooth val="1"/>
        </c:ser>
        <c:axId val="101431936"/>
        <c:axId val="101794176"/>
      </c:scatterChart>
      <c:valAx>
        <c:axId val="101431936"/>
        <c:scaling>
          <c:orientation val="minMax"/>
          <c:max val="24"/>
        </c:scaling>
        <c:axPos val="b"/>
        <c:numFmt formatCode="0" sourceLinked="1"/>
        <c:tickLblPos val="nextTo"/>
        <c:crossAx val="101794176"/>
        <c:crosses val="autoZero"/>
        <c:crossBetween val="midCat"/>
        <c:majorUnit val="3"/>
      </c:valAx>
      <c:valAx>
        <c:axId val="101794176"/>
        <c:scaling>
          <c:orientation val="minMax"/>
          <c:min val="0"/>
        </c:scaling>
        <c:axPos val="l"/>
        <c:majorGridlines/>
        <c:numFmt formatCode="0.0%" sourceLinked="0"/>
        <c:tickLblPos val="nextTo"/>
        <c:crossAx val="101431936"/>
        <c:crosses val="autoZero"/>
        <c:crossBetween val="midCat"/>
        <c:majorUnit val="5.0000000000000079E-3"/>
        <c:minorUnit val="5.0000000000000079E-3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8B4CB-A846-42C2-B498-693F21624C37}" type="datetimeFigureOut">
              <a:rPr lang="es-CL" smtClean="0"/>
              <a:pPr/>
              <a:t>09-12-2010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6AA8F-A80C-47D4-A71B-5E4729FAA29D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F1B6228-E697-4786-80BC-3F043071FEE2}" type="datetimeFigureOut">
              <a:rPr lang="es-ES"/>
              <a:pPr>
                <a:defRPr/>
              </a:pPr>
              <a:t>09/12/2010</a:t>
            </a:fld>
            <a:endParaRPr lang="es-E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570A1FA-0765-4FB4-9C69-955337D4FC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1 MIN</a:t>
            </a:r>
            <a:endParaRPr lang="es-C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Explicar HBT como reaccionario de atraso en vuelo del tramo anterior</a:t>
            </a:r>
            <a:endParaRPr lang="es-C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EXPLICAR CADA SUBMODULO</a:t>
            </a:r>
            <a:endParaRPr lang="es-C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Eventos</a:t>
            </a:r>
          </a:p>
          <a:p>
            <a:r>
              <a:rPr lang="es-CL" dirty="0" smtClean="0"/>
              <a:t>Estados</a:t>
            </a:r>
          </a:p>
          <a:p>
            <a:r>
              <a:rPr lang="es-CL" dirty="0" smtClean="0"/>
              <a:t>Disrupciones:</a:t>
            </a:r>
            <a:r>
              <a:rPr lang="es-CL" baseline="0" dirty="0" smtClean="0"/>
              <a:t> donde afectan</a:t>
            </a:r>
            <a:endParaRPr lang="es-C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032EA1D-FAEE-4A27-BD29-C1C0F5C1043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A8E1D-5777-4BBA-ADA4-5805528E212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50E7B4FC-1EB5-40DC-B707-96A31D638D5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9C215A0-7F63-41D8-AB21-6E7609FAF12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A7CFC-2D26-4C86-ADC7-142FEE37EC9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3C1858B-2F9F-46C6-8A1A-3547401FC15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F89942A3-BBD4-4136-9347-17CFF1D4E16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801C89-EB7A-44C0-B80F-B8CE6EBCA05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681BB13-5A4D-4347-9ACB-584364CCFD1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43D987B3-72BE-45D6-918E-F2AB232C230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77D9D1A8-81EF-4A3A-902E-4FC960F1152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2976" y="2857496"/>
            <a:ext cx="6843738" cy="35956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cap="none" spc="0" dirty="0" smtClean="0"/>
              <a:t>Presentado por:</a:t>
            </a:r>
            <a:endParaRPr lang="es-ES" sz="1800" cap="none" spc="0" dirty="0" smtClean="0"/>
          </a:p>
          <a:p>
            <a:pPr eaLnBrk="1" hangingPunct="1">
              <a:lnSpc>
                <a:spcPct val="80000"/>
              </a:lnSpc>
            </a:pPr>
            <a:r>
              <a:rPr lang="es-ES" sz="2400" cap="none" spc="0" dirty="0" smtClean="0"/>
              <a:t>Rodolfo Cuevas Cortés</a:t>
            </a:r>
          </a:p>
          <a:p>
            <a:pPr eaLnBrk="1" hangingPunct="1">
              <a:lnSpc>
                <a:spcPct val="80000"/>
              </a:lnSpc>
            </a:pPr>
            <a:r>
              <a:rPr lang="es-ES" cap="none" spc="0" dirty="0" smtClean="0"/>
              <a:t>Ingeniero Civil Industrial</a:t>
            </a:r>
          </a:p>
          <a:p>
            <a:pPr eaLnBrk="1" hangingPunct="1">
              <a:lnSpc>
                <a:spcPct val="80000"/>
              </a:lnSpc>
            </a:pPr>
            <a:r>
              <a:rPr lang="es-ES" cap="none" spc="0" dirty="0" smtClean="0"/>
              <a:t>Pontifica Universidad Católica de Chile</a:t>
            </a:r>
          </a:p>
          <a:p>
            <a:pPr eaLnBrk="1" hangingPunct="1">
              <a:lnSpc>
                <a:spcPct val="80000"/>
              </a:lnSpc>
            </a:pPr>
            <a:endParaRPr lang="es-ES" sz="2000" cap="none" spc="0" dirty="0" smtClean="0"/>
          </a:p>
          <a:p>
            <a:pPr eaLnBrk="1" hangingPunct="1">
              <a:lnSpc>
                <a:spcPct val="80000"/>
              </a:lnSpc>
            </a:pPr>
            <a:endParaRPr lang="es-ES" sz="1800" cap="none" spc="0" dirty="0" smtClean="0"/>
          </a:p>
          <a:p>
            <a:pPr eaLnBrk="1" hangingPunct="1">
              <a:lnSpc>
                <a:spcPct val="80000"/>
              </a:lnSpc>
            </a:pPr>
            <a:endParaRPr lang="es-ES" sz="1800" cap="none" spc="0" dirty="0" smtClean="0"/>
          </a:p>
          <a:p>
            <a:pPr eaLnBrk="1" hangingPunct="1">
              <a:lnSpc>
                <a:spcPct val="80000"/>
              </a:lnSpc>
            </a:pPr>
            <a:endParaRPr lang="es-ES" sz="1800" cap="none" spc="0" dirty="0" smtClean="0"/>
          </a:p>
          <a:p>
            <a:pPr eaLnBrk="1" hangingPunct="1">
              <a:lnSpc>
                <a:spcPct val="80000"/>
              </a:lnSpc>
            </a:pPr>
            <a:endParaRPr lang="es-ES" sz="1800" cap="none" spc="0" dirty="0" smtClean="0"/>
          </a:p>
          <a:p>
            <a:pPr eaLnBrk="1" hangingPunct="1">
              <a:lnSpc>
                <a:spcPct val="80000"/>
              </a:lnSpc>
            </a:pPr>
            <a:endParaRPr lang="es-ES" sz="1800" cap="none" spc="0" dirty="0" smtClean="0"/>
          </a:p>
          <a:p>
            <a:pPr eaLnBrk="1" hangingPunct="1">
              <a:lnSpc>
                <a:spcPct val="80000"/>
              </a:lnSpc>
            </a:pPr>
            <a:endParaRPr lang="es-ES" sz="1800" cap="none" spc="0" dirty="0" smtClean="0"/>
          </a:p>
          <a:p>
            <a:pPr eaLnBrk="1" hangingPunct="1">
              <a:lnSpc>
                <a:spcPct val="80000"/>
              </a:lnSpc>
            </a:pPr>
            <a:r>
              <a:rPr lang="es-ES" cap="none" spc="0" dirty="0" smtClean="0"/>
              <a:t>7 de Diciembre, 2010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z="4900" dirty="0" err="1" smtClean="0"/>
              <a:t>SimuLAN</a:t>
            </a:r>
            <a:r>
              <a:rPr lang="es-ES" sz="4400" dirty="0" smtClean="0"/>
              <a:t/>
            </a:r>
            <a:br>
              <a:rPr lang="es-ES" sz="4400" dirty="0" smtClean="0"/>
            </a:br>
            <a:endParaRPr lang="es-ES" sz="4400" dirty="0" smtClean="0"/>
          </a:p>
        </p:txBody>
      </p:sp>
      <p:pic>
        <p:nvPicPr>
          <p:cNvPr id="5" name="Picture 1" descr="C:\Users\Rodolfo\Desktop\ico_simuL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857232"/>
            <a:ext cx="428628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Software de simulación</a:t>
            </a:r>
            <a:r>
              <a:rPr lang="es-CL" dirty="0" smtClean="0">
                <a:sym typeface="Wingdings" pitchFamily="2" charset="2"/>
              </a:rPr>
              <a:t> 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Diciembre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Principales funciones</a:t>
            </a:r>
          </a:p>
          <a:p>
            <a:pPr lvl="2"/>
            <a:r>
              <a:rPr lang="es-CL" dirty="0" smtClean="0"/>
              <a:t>Visores / editores de información</a:t>
            </a:r>
          </a:p>
          <a:p>
            <a:pPr lvl="2"/>
            <a:r>
              <a:rPr lang="es-CL" dirty="0" smtClean="0"/>
              <a:t>Validación de input</a:t>
            </a:r>
          </a:p>
          <a:p>
            <a:pPr lvl="2"/>
            <a:r>
              <a:rPr lang="es-CL" dirty="0" smtClean="0"/>
              <a:t>Actualización de curvas</a:t>
            </a:r>
          </a:p>
          <a:p>
            <a:pPr lvl="2"/>
            <a:r>
              <a:rPr lang="es-CL" dirty="0" smtClean="0"/>
              <a:t>Simulación simple y </a:t>
            </a:r>
            <a:r>
              <a:rPr lang="es-CL" dirty="0" err="1" smtClean="0"/>
              <a:t>multiescenario</a:t>
            </a:r>
            <a:r>
              <a:rPr lang="es-CL" dirty="0" smtClean="0"/>
              <a:t>.</a:t>
            </a:r>
          </a:p>
          <a:p>
            <a:pPr lvl="2"/>
            <a:r>
              <a:rPr lang="es-CL" dirty="0" smtClean="0"/>
              <a:t>Generación de slots de </a:t>
            </a:r>
            <a:r>
              <a:rPr lang="es-CL" dirty="0" err="1" smtClean="0"/>
              <a:t>backup</a:t>
            </a:r>
            <a:r>
              <a:rPr lang="es-CL" dirty="0" smtClean="0"/>
              <a:t>.</a:t>
            </a:r>
          </a:p>
          <a:p>
            <a:pPr lvl="2"/>
            <a:r>
              <a:rPr lang="es-CL" dirty="0" smtClean="0"/>
              <a:t>Forzar disrupciones.</a:t>
            </a:r>
          </a:p>
          <a:p>
            <a:pPr lvl="2"/>
            <a:r>
              <a:rPr lang="es-CL" dirty="0" smtClean="0"/>
              <a:t>Soporte estadístico para comparar itinerarios.</a:t>
            </a:r>
          </a:p>
          <a:p>
            <a:pPr lvl="2"/>
            <a:r>
              <a:rPr lang="es-CL" dirty="0" smtClean="0"/>
              <a:t>Definiciones personalizadas de T/A mínimos por tramo.</a:t>
            </a:r>
          </a:p>
          <a:p>
            <a:endParaRPr lang="es-CL" dirty="0"/>
          </a:p>
        </p:txBody>
      </p:sp>
      <p:sp>
        <p:nvSpPr>
          <p:cNvPr id="7" name="6 Botón de acción: Hacia delante o Siguiente">
            <a:hlinkClick r:id="" action="ppaction://hlinkshowjump?jump=nextslide" highlightClick="1"/>
          </p:cNvPr>
          <p:cNvSpPr/>
          <p:nvPr/>
        </p:nvSpPr>
        <p:spPr>
          <a:xfrm>
            <a:off x="3786182" y="1643050"/>
            <a:ext cx="428628" cy="285752"/>
          </a:xfrm>
          <a:prstGeom prst="actionButtonForwardNex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Software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b="1" dirty="0" smtClean="0"/>
              <a:t>Alternativas de desarrollo</a:t>
            </a:r>
            <a:r>
              <a:rPr lang="es-CL" b="1" dirty="0" smtClean="0">
                <a:sym typeface="Wingdings" pitchFamily="2" charset="2"/>
              </a:rPr>
              <a:t> </a:t>
            </a:r>
            <a:r>
              <a:rPr lang="es-CL" b="1" dirty="0" smtClean="0">
                <a:sym typeface="Wingdings" pitchFamily="2" charset="2"/>
              </a:rPr>
              <a:t></a:t>
            </a:r>
            <a:endParaRPr lang="es-CL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Alternativas de desarrollo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Diciembre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sz="2400" dirty="0" smtClean="0"/>
              <a:t>Comparación automatizada de itinerarios</a:t>
            </a:r>
          </a:p>
          <a:p>
            <a:r>
              <a:rPr lang="es-CL" sz="2400" dirty="0" smtClean="0"/>
              <a:t>Optimización de slots (T/A).</a:t>
            </a:r>
            <a:endParaRPr lang="es-CL" sz="1900" dirty="0" smtClean="0"/>
          </a:p>
          <a:p>
            <a:r>
              <a:rPr lang="es-CL" sz="2400" dirty="0" smtClean="0"/>
              <a:t>Optimización de slots de </a:t>
            </a:r>
            <a:r>
              <a:rPr lang="es-CL" sz="2400" dirty="0" err="1" smtClean="0"/>
              <a:t>backup</a:t>
            </a:r>
            <a:r>
              <a:rPr lang="es-CL" sz="2400" dirty="0" smtClean="0"/>
              <a:t> (posición/duración/inicio)</a:t>
            </a:r>
            <a:endParaRPr lang="es-CL" sz="1900" dirty="0" smtClean="0"/>
          </a:p>
          <a:p>
            <a:r>
              <a:rPr lang="es-CL" sz="2400" dirty="0" smtClean="0"/>
              <a:t>Análisis de conexiones</a:t>
            </a:r>
          </a:p>
          <a:p>
            <a:pPr lvl="1"/>
            <a:r>
              <a:rPr lang="es-CL" sz="2000" dirty="0" smtClean="0"/>
              <a:t>Incidencia de </a:t>
            </a:r>
            <a:r>
              <a:rPr lang="es-CL" sz="2000" dirty="0" err="1" smtClean="0"/>
              <a:t>pairings</a:t>
            </a:r>
            <a:r>
              <a:rPr lang="es-CL" sz="2000" dirty="0" smtClean="0"/>
              <a:t> en puntualidad</a:t>
            </a:r>
          </a:p>
          <a:p>
            <a:pPr lvl="1"/>
            <a:r>
              <a:rPr lang="es-CL" sz="2000" dirty="0" smtClean="0"/>
              <a:t>Estimación de pasajeros con conexiones perdidas</a:t>
            </a:r>
          </a:p>
          <a:p>
            <a:r>
              <a:rPr lang="es-CL" sz="2500" dirty="0" smtClean="0"/>
              <a:t>Análisis estructural </a:t>
            </a:r>
            <a:r>
              <a:rPr lang="es-CL" sz="2500" smtClean="0"/>
              <a:t>de itinerario</a:t>
            </a:r>
            <a:endParaRPr lang="es-CL" sz="2000" dirty="0" smtClean="0"/>
          </a:p>
          <a:p>
            <a:r>
              <a:rPr lang="es-CL" sz="2500" dirty="0" smtClean="0"/>
              <a:t>Mejoras</a:t>
            </a:r>
          </a:p>
          <a:p>
            <a:pPr lvl="1"/>
            <a:r>
              <a:rPr lang="es-CL" sz="2000" dirty="0" err="1" smtClean="0"/>
              <a:t>Recovery</a:t>
            </a:r>
            <a:r>
              <a:rPr lang="es-CL" sz="2000" dirty="0" smtClean="0"/>
              <a:t>:</a:t>
            </a:r>
          </a:p>
          <a:p>
            <a:pPr lvl="2"/>
            <a:r>
              <a:rPr lang="es-CL" sz="1800" dirty="0" smtClean="0"/>
              <a:t>Restricciones de aeropuertos</a:t>
            </a:r>
          </a:p>
          <a:p>
            <a:pPr lvl="2"/>
            <a:r>
              <a:rPr lang="es-CL" sz="1800" dirty="0" smtClean="0"/>
              <a:t>Cancelación / Estimación de regularidad</a:t>
            </a:r>
          </a:p>
          <a:p>
            <a:pPr lvl="2"/>
            <a:r>
              <a:rPr lang="es-CL" sz="1800" dirty="0" smtClean="0"/>
              <a:t>Otras restricciones…</a:t>
            </a:r>
          </a:p>
          <a:p>
            <a:pPr lvl="1"/>
            <a:r>
              <a:rPr lang="es-CL" sz="2000" dirty="0" smtClean="0"/>
              <a:t>Integración directa a plan de </a:t>
            </a:r>
            <a:r>
              <a:rPr lang="es-CL" sz="2000" dirty="0" err="1" smtClean="0"/>
              <a:t>pairings</a:t>
            </a:r>
            <a:endParaRPr lang="es-CL" sz="2000" dirty="0" smtClean="0"/>
          </a:p>
          <a:p>
            <a:pPr lvl="1"/>
            <a:endParaRPr lang="es-C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 de Simulación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285720" y="1428736"/>
            <a:ext cx="8503920" cy="4572000"/>
          </a:xfrm>
        </p:spPr>
        <p:txBody>
          <a:bodyPr>
            <a:normAutofit/>
          </a:bodyPr>
          <a:lstStyle/>
          <a:p>
            <a:r>
              <a:rPr lang="es-CL" sz="2400" dirty="0" smtClean="0"/>
              <a:t>Generación de disrupciones basada en procesos de OTP</a:t>
            </a:r>
          </a:p>
          <a:p>
            <a:pPr>
              <a:buNone/>
            </a:pPr>
            <a:endParaRPr lang="es-CL" sz="24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071702" y="1857364"/>
          <a:ext cx="4857752" cy="445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416"/>
                <a:gridCol w="35983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Tipo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Factores explicativos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ATC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Mes,</a:t>
                      </a:r>
                      <a:r>
                        <a:rPr lang="es-CL" sz="1400" baseline="0" dirty="0" smtClean="0"/>
                        <a:t> hora y aeropuerto de origen</a:t>
                      </a:r>
                      <a:endParaRPr lang="es-CL" sz="1400" dirty="0"/>
                    </a:p>
                  </a:txBody>
                  <a:tcPr/>
                </a:tc>
              </a:tr>
              <a:tr h="12161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HBT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Tramo</a:t>
                      </a:r>
                      <a:r>
                        <a:rPr lang="es-CL" sz="1400" baseline="0" dirty="0" smtClean="0"/>
                        <a:t> y flota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Clima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Mes, aeropuerto</a:t>
                      </a:r>
                      <a:r>
                        <a:rPr lang="es-CL" sz="1400" baseline="0" dirty="0" smtClean="0"/>
                        <a:t> de origen, aeropuerto de destino, hora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Mantenimiento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Flota, operador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Problemas del aeropuerto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Aeropuerto de origen,</a:t>
                      </a:r>
                      <a:r>
                        <a:rPr lang="es-CL" sz="1400" baseline="0" dirty="0" smtClean="0"/>
                        <a:t> hora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Tripulaciones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/>
                        <a:t>Aeropuerto de origen,</a:t>
                      </a:r>
                      <a:r>
                        <a:rPr lang="es-CL" sz="1400" baseline="0" dirty="0" smtClean="0"/>
                        <a:t> hora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T/A bajo ala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/>
                        <a:t>Aeropuerto de origen,</a:t>
                      </a:r>
                      <a:r>
                        <a:rPr lang="es-CL" sz="1400" baseline="0" dirty="0" smtClean="0"/>
                        <a:t> hora</a:t>
                      </a:r>
                      <a:endParaRPr lang="es-CL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T/A sobre ala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/>
                        <a:t>Aeropuerto de origen,</a:t>
                      </a:r>
                      <a:r>
                        <a:rPr lang="es-CL" sz="1400" baseline="0" dirty="0" smtClean="0"/>
                        <a:t> hora</a:t>
                      </a:r>
                      <a:endParaRPr lang="es-CL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Otras causas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Aeropuerto de origen,</a:t>
                      </a:r>
                      <a:r>
                        <a:rPr lang="es-CL" sz="1400" baseline="0" dirty="0" smtClean="0"/>
                        <a:t> hora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Adelanto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Aeropuerto de origen</a:t>
                      </a:r>
                      <a:endParaRPr lang="es-CL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7 Botón de acción: Volver">
            <a:hlinkClick r:id="rId2" action="ppaction://hlinksldjump" highlightClick="1"/>
          </p:cNvPr>
          <p:cNvSpPr/>
          <p:nvPr/>
        </p:nvSpPr>
        <p:spPr>
          <a:xfrm>
            <a:off x="3929058" y="6429396"/>
            <a:ext cx="357190" cy="214314"/>
          </a:xfrm>
          <a:prstGeom prst="actionButtonRetur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 de simulación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301752" y="1214422"/>
            <a:ext cx="8503920" cy="4830910"/>
          </a:xfrm>
        </p:spPr>
        <p:txBody>
          <a:bodyPr>
            <a:normAutofit/>
          </a:bodyPr>
          <a:lstStyle/>
          <a:p>
            <a:r>
              <a:rPr lang="es-CL" dirty="0" smtClean="0"/>
              <a:t>Variables aleatorias de input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14282" y="1907242"/>
          <a:ext cx="8715435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7"/>
                <a:gridCol w="1785950"/>
                <a:gridCol w="4286280"/>
                <a:gridCol w="11430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Tipo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% del Total </a:t>
                      </a:r>
                    </a:p>
                    <a:p>
                      <a:pPr algn="ctr"/>
                      <a:r>
                        <a:rPr lang="es-CL" sz="1400" dirty="0" smtClean="0"/>
                        <a:t>(ene2004 – mar2010)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Factores explicativos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Distribución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ATC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3,95%     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Mes,</a:t>
                      </a:r>
                      <a:r>
                        <a:rPr lang="es-CL" sz="1400" baseline="0" dirty="0" smtClean="0"/>
                        <a:t> hora y aeropuerto de origen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</a:tr>
              <a:tr h="12161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HBT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2,79%</a:t>
                      </a:r>
                      <a:r>
                        <a:rPr lang="es-CL" sz="1400" baseline="0" dirty="0" smtClean="0"/>
                        <a:t> 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Tramo</a:t>
                      </a:r>
                      <a:r>
                        <a:rPr lang="es-CL" sz="1400" baseline="0" dirty="0" smtClean="0"/>
                        <a:t> y flota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Nornal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Clima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1,28%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Mes, aeropuerto</a:t>
                      </a:r>
                      <a:r>
                        <a:rPr lang="es-CL" sz="1400" baseline="0" dirty="0" smtClean="0"/>
                        <a:t> de origen, aeropuerto de destino, hora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Mantenimiento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/>
                        <a:t>2,62%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Flota, operador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Problemas del aeropuerto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/>
                        <a:t>1,44%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Aeropuerto de origen,</a:t>
                      </a:r>
                      <a:r>
                        <a:rPr lang="es-CL" sz="1400" baseline="0" dirty="0" smtClean="0"/>
                        <a:t> hora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Tripulaciones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1,82%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/>
                        <a:t>Aeropuerto de origen,</a:t>
                      </a:r>
                      <a:r>
                        <a:rPr lang="es-CL" sz="1400" baseline="0" dirty="0" smtClean="0"/>
                        <a:t> hora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T/A bajo ala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1,14%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/>
                        <a:t>Aeropuerto de origen,</a:t>
                      </a:r>
                      <a:r>
                        <a:rPr lang="es-CL" sz="1400" baseline="0" dirty="0" smtClean="0"/>
                        <a:t> hora</a:t>
                      </a:r>
                      <a:endParaRPr lang="es-C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err="1" smtClean="0"/>
                        <a:t>Lognormal</a:t>
                      </a:r>
                      <a:endParaRPr lang="es-CL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T/A sobre ala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1,43%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/>
                        <a:t>Aeropuerto de origen,</a:t>
                      </a:r>
                      <a:r>
                        <a:rPr lang="es-CL" sz="1400" baseline="0" dirty="0" smtClean="0"/>
                        <a:t> hora</a:t>
                      </a:r>
                      <a:endParaRPr lang="es-C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err="1" smtClean="0"/>
                        <a:t>Lognormal</a:t>
                      </a:r>
                      <a:endParaRPr lang="es-CL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Otras causas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/>
                        <a:t>1,80%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Aeropuerto de origen,</a:t>
                      </a:r>
                      <a:r>
                        <a:rPr lang="es-CL" sz="1400" baseline="0" dirty="0" smtClean="0"/>
                        <a:t> hora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Adelanto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49,78%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Aeropuerto de origen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Gamma</a:t>
                      </a:r>
                      <a:endParaRPr lang="es-CL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Botón de acción: Volver">
            <a:hlinkClick r:id="rId3" action="ppaction://hlinksldjump" highlightClick="1"/>
          </p:cNvPr>
          <p:cNvSpPr/>
          <p:nvPr/>
        </p:nvSpPr>
        <p:spPr>
          <a:xfrm>
            <a:off x="3929058" y="6429396"/>
            <a:ext cx="357190" cy="214314"/>
          </a:xfrm>
          <a:prstGeom prst="actionButtonRetur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 de simulación</a:t>
            </a:r>
            <a:endParaRPr lang="es-CL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01C89-EB7A-44C0-B80F-B8CE6EBCA05A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830646"/>
          </a:xfrm>
        </p:spPr>
        <p:txBody>
          <a:bodyPr>
            <a:noAutofit/>
          </a:bodyPr>
          <a:lstStyle/>
          <a:p>
            <a:r>
              <a:rPr lang="es-CL" sz="2000" kern="0" dirty="0" smtClean="0">
                <a:latin typeface="+mj-lt"/>
              </a:rPr>
              <a:t>Modelo climático</a:t>
            </a:r>
          </a:p>
          <a:p>
            <a:pPr lvl="1"/>
            <a:r>
              <a:rPr lang="es-CL" sz="1600" kern="0" dirty="0" smtClean="0">
                <a:latin typeface="+mj-lt"/>
              </a:rPr>
              <a:t>Integra dos fuentes de información</a:t>
            </a:r>
          </a:p>
          <a:p>
            <a:pPr lvl="2"/>
            <a:r>
              <a:rPr lang="es-CL" sz="1400" kern="0" dirty="0" smtClean="0">
                <a:latin typeface="+mj-lt"/>
              </a:rPr>
              <a:t>Curvas históricas de visibilidad por aeropuerto.</a:t>
            </a:r>
          </a:p>
          <a:p>
            <a:pPr lvl="3"/>
            <a:r>
              <a:rPr lang="es-CL" sz="1400" kern="0" dirty="0" smtClean="0">
                <a:latin typeface="+mj-lt"/>
              </a:rPr>
              <a:t>Por: mes, aeropuerto, cada 1 hora.</a:t>
            </a:r>
          </a:p>
          <a:p>
            <a:pPr lvl="3"/>
            <a:r>
              <a:rPr lang="es-CL" sz="1400" kern="0" dirty="0" smtClean="0">
                <a:latin typeface="+mj-lt"/>
              </a:rPr>
              <a:t>Genera atraso progresivamente en cada hora con Uniforme(0,1)</a:t>
            </a:r>
          </a:p>
          <a:p>
            <a:pPr lvl="2"/>
            <a:r>
              <a:rPr lang="es-CL" sz="1400" kern="0" dirty="0" smtClean="0">
                <a:latin typeface="+mj-lt"/>
              </a:rPr>
              <a:t>Información histórica de atrasos.</a:t>
            </a:r>
          </a:p>
          <a:p>
            <a:pPr lvl="3"/>
            <a:r>
              <a:rPr lang="es-CL" sz="1400" kern="0" dirty="0" smtClean="0">
                <a:latin typeface="+mj-lt"/>
              </a:rPr>
              <a:t>Por: mes, aeropuerto, cada 6 horas.</a:t>
            </a:r>
          </a:p>
          <a:p>
            <a:pPr lvl="3"/>
            <a:r>
              <a:rPr lang="es-CL" sz="1400" kern="0" dirty="0" smtClean="0">
                <a:latin typeface="+mj-lt"/>
              </a:rPr>
              <a:t>Probabilidad   </a:t>
            </a:r>
            <a:r>
              <a:rPr lang="es-CL" sz="1400" kern="0" dirty="0" smtClean="0">
                <a:latin typeface="+mj-lt"/>
                <a:sym typeface="Symbol"/>
              </a:rPr>
              <a:t></a:t>
            </a:r>
            <a:r>
              <a:rPr lang="es-CL" sz="1400" kern="0" dirty="0" smtClean="0">
                <a:latin typeface="+mj-lt"/>
              </a:rPr>
              <a:t> Uniforme(0,1)</a:t>
            </a:r>
          </a:p>
          <a:p>
            <a:pPr lvl="3"/>
            <a:r>
              <a:rPr lang="es-CL" sz="1400" kern="0" dirty="0" smtClean="0">
                <a:latin typeface="+mj-lt"/>
              </a:rPr>
              <a:t>Minutos de atraso </a:t>
            </a:r>
            <a:r>
              <a:rPr lang="es-CL" sz="1100" kern="0" dirty="0" smtClean="0">
                <a:sym typeface="Symbol"/>
              </a:rPr>
              <a:t> </a:t>
            </a:r>
            <a:r>
              <a:rPr lang="es-CL" sz="1400" kern="0" dirty="0" err="1" smtClean="0">
                <a:latin typeface="+mj-lt"/>
              </a:rPr>
              <a:t>Lognornal</a:t>
            </a:r>
            <a:r>
              <a:rPr lang="es-CL" sz="1400" kern="0" dirty="0" smtClean="0">
                <a:latin typeface="+mj-lt"/>
              </a:rPr>
              <a:t>( µ,</a:t>
            </a:r>
            <a:r>
              <a:rPr lang="el-GR" sz="1400" kern="0" dirty="0" smtClean="0">
                <a:latin typeface="+mj-lt"/>
              </a:rPr>
              <a:t>σ</a:t>
            </a:r>
            <a:r>
              <a:rPr lang="es-CL" sz="1400" kern="0" dirty="0" smtClean="0">
                <a:latin typeface="+mj-lt"/>
              </a:rPr>
              <a:t> ).</a:t>
            </a:r>
            <a:endParaRPr lang="es-CL" sz="1600" kern="0" dirty="0" smtClean="0">
              <a:latin typeface="+mj-lt"/>
            </a:endParaRPr>
          </a:p>
          <a:p>
            <a:pPr lvl="1"/>
            <a:r>
              <a:rPr lang="es-CL" sz="1600" kern="0" dirty="0" smtClean="0">
                <a:latin typeface="+mj-lt"/>
              </a:rPr>
              <a:t>Estado del tiempo es independiente de la operación</a:t>
            </a:r>
          </a:p>
          <a:p>
            <a:pPr lvl="1"/>
            <a:r>
              <a:rPr lang="es-CL" sz="1600" kern="0" dirty="0" smtClean="0">
                <a:latin typeface="+mj-lt"/>
              </a:rPr>
              <a:t>Ejemplo para SCL, mes de junio:	</a:t>
            </a:r>
            <a:endParaRPr lang="es-CL" sz="1600" dirty="0"/>
          </a:p>
        </p:txBody>
      </p:sp>
      <p:sp>
        <p:nvSpPr>
          <p:cNvPr id="18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14" name="3 Gráfico"/>
          <p:cNvGraphicFramePr/>
          <p:nvPr/>
        </p:nvGraphicFramePr>
        <p:xfrm>
          <a:off x="285720" y="4572008"/>
          <a:ext cx="3714776" cy="1885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0" name="19 Conector recto"/>
          <p:cNvCxnSpPr/>
          <p:nvPr/>
        </p:nvCxnSpPr>
        <p:spPr>
          <a:xfrm rot="5400000" flipH="1" flipV="1">
            <a:off x="3571868" y="5572140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4714876" y="4929198"/>
          <a:ext cx="3643338" cy="114301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71310"/>
                <a:gridCol w="913469"/>
                <a:gridCol w="874823"/>
                <a:gridCol w="983736"/>
              </a:tblGrid>
              <a:tr h="22860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/>
                        <a:t>Hora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Probabilidad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Media (min)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Desvest (min)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2860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0:00 - 6:00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5,14%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72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73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2860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6:00 - 12:00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9,83%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62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82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2860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12:00 - 18:00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7,92%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84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78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2860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/>
                        <a:t>18:00 - 24:00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/>
                        <a:t>1,14%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/>
                        <a:t>48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/>
                        <a:t>53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6" name="15 Botón de acción: Volver">
            <a:hlinkClick r:id="rId4" action="ppaction://hlinksldjump" highlightClick="1"/>
          </p:cNvPr>
          <p:cNvSpPr/>
          <p:nvPr/>
        </p:nvSpPr>
        <p:spPr>
          <a:xfrm>
            <a:off x="3929058" y="6429396"/>
            <a:ext cx="357190" cy="214314"/>
          </a:xfrm>
          <a:prstGeom prst="actionButtonRetur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 de simulación</a:t>
            </a:r>
            <a:endParaRPr lang="es-CL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01C89-EB7A-44C0-B80F-B8CE6EBCA05A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kern="0" dirty="0" smtClean="0">
                <a:latin typeface="+mj-lt"/>
              </a:rPr>
              <a:t>Modelación de un tramo de vuelo</a:t>
            </a: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pPr>
              <a:buNone/>
            </a:pPr>
            <a:r>
              <a:rPr lang="es-CL" kern="0" dirty="0" smtClean="0">
                <a:latin typeface="+mj-lt"/>
              </a:rPr>
              <a:t>									</a:t>
            </a:r>
            <a:r>
              <a:rPr lang="es-CL" sz="1400" kern="0" dirty="0" smtClean="0">
                <a:solidFill>
                  <a:srgbClr val="0033CC"/>
                </a:solidFill>
                <a:latin typeface="+mj-lt"/>
              </a:rPr>
              <a:t>Evento									</a:t>
            </a:r>
            <a:r>
              <a:rPr lang="es-CL" sz="1400" kern="0" dirty="0" smtClean="0">
                <a:solidFill>
                  <a:srgbClr val="00B050"/>
                </a:solidFill>
                <a:latin typeface="+mj-lt"/>
              </a:rPr>
              <a:t>Estado</a:t>
            </a:r>
          </a:p>
          <a:p>
            <a:pPr>
              <a:buNone/>
            </a:pPr>
            <a:r>
              <a:rPr lang="es-CL" sz="1400" kern="0" dirty="0" smtClean="0">
                <a:solidFill>
                  <a:srgbClr val="00B050"/>
                </a:solidFill>
                <a:latin typeface="+mj-lt"/>
              </a:rPr>
              <a:t>									</a:t>
            </a:r>
            <a:r>
              <a:rPr lang="es-CL" sz="1400" kern="0" dirty="0" smtClean="0">
                <a:solidFill>
                  <a:srgbClr val="FF0000"/>
                </a:solidFill>
                <a:latin typeface="+mj-lt"/>
              </a:rPr>
              <a:t>Disrupción</a:t>
            </a:r>
            <a:endParaRPr lang="es-CL" sz="1400" kern="0" dirty="0" smtClean="0">
              <a:latin typeface="+mj-lt"/>
            </a:endParaRPr>
          </a:p>
          <a:p>
            <a:endParaRPr lang="es-CL" dirty="0"/>
          </a:p>
        </p:txBody>
      </p:sp>
      <p:sp>
        <p:nvSpPr>
          <p:cNvPr id="11" name="10 Conector"/>
          <p:cNvSpPr/>
          <p:nvPr/>
        </p:nvSpPr>
        <p:spPr>
          <a:xfrm flipV="1">
            <a:off x="7500958" y="5214950"/>
            <a:ext cx="142876" cy="142876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Conector"/>
          <p:cNvSpPr/>
          <p:nvPr/>
        </p:nvSpPr>
        <p:spPr>
          <a:xfrm flipV="1">
            <a:off x="7500958" y="5472000"/>
            <a:ext cx="142876" cy="142876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Conector"/>
          <p:cNvSpPr/>
          <p:nvPr/>
        </p:nvSpPr>
        <p:spPr>
          <a:xfrm flipV="1">
            <a:off x="7500958" y="5731200"/>
            <a:ext cx="142876" cy="14287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4" name="6 Marcador de contenido" descr="SDXTMPPPT01.emf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214554"/>
            <a:ext cx="8572560" cy="4000528"/>
          </a:xfrm>
          <a:prstGeom prst="rect">
            <a:avLst/>
          </a:prstGeom>
        </p:spPr>
      </p:pic>
      <p:sp>
        <p:nvSpPr>
          <p:cNvPr id="15" name="14 Botón de acción: Volver">
            <a:hlinkClick r:id="rId4" action="ppaction://hlinksldjump" highlightClick="1"/>
          </p:cNvPr>
          <p:cNvSpPr/>
          <p:nvPr/>
        </p:nvSpPr>
        <p:spPr>
          <a:xfrm>
            <a:off x="3929058" y="6429396"/>
            <a:ext cx="357190" cy="214314"/>
          </a:xfrm>
          <a:prstGeom prst="actionButtonRetur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 de simulación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Diciembre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3357554" y="1857364"/>
          <a:ext cx="4572000" cy="133731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FLOTA</a:t>
                      </a:r>
                      <a:endParaRPr lang="es-C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A-318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A-319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A-320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A-340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B-767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A-318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0,76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0,88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A-319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0,43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0,79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A-320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0,33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0,47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0,46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A-340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0,16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B-767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0,24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3357554" y="3500438"/>
          <a:ext cx="4429154" cy="2786085"/>
        </p:xfrm>
        <a:graphic>
          <a:graphicData uri="http://schemas.openxmlformats.org/drawingml/2006/table">
            <a:tbl>
              <a:tblPr/>
              <a:tblGrid>
                <a:gridCol w="1428758"/>
                <a:gridCol w="714382"/>
                <a:gridCol w="714378"/>
                <a:gridCol w="785818"/>
                <a:gridCol w="785818"/>
              </a:tblGrid>
              <a:tr h="426995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Subflota</a:t>
                      </a:r>
                      <a:r>
                        <a:rPr lang="es-C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\Operador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909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XL 318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909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XL 763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909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4M 763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909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4M 320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909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 318A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909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 318B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909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 319A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909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LP 319B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909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 320A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909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 320B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642910" y="235743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Matriz Flota- Flota</a:t>
            </a:r>
            <a:endParaRPr lang="es-CL" dirty="0"/>
          </a:p>
        </p:txBody>
      </p:sp>
      <p:sp>
        <p:nvSpPr>
          <p:cNvPr id="10" name="9 CuadroTexto"/>
          <p:cNvSpPr txBox="1"/>
          <p:nvPr/>
        </p:nvSpPr>
        <p:spPr>
          <a:xfrm>
            <a:off x="642910" y="492919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Matriz </a:t>
            </a:r>
            <a:r>
              <a:rPr lang="es-CL" dirty="0" err="1" smtClean="0"/>
              <a:t>Multioperador</a:t>
            </a:r>
            <a:endParaRPr lang="es-CL" dirty="0"/>
          </a:p>
        </p:txBody>
      </p:sp>
      <p:sp>
        <p:nvSpPr>
          <p:cNvPr id="11" name="10 Botón de acción: Volver">
            <a:hlinkClick r:id="rId2" action="ppaction://hlinksldjump" highlightClick="1"/>
          </p:cNvPr>
          <p:cNvSpPr/>
          <p:nvPr/>
        </p:nvSpPr>
        <p:spPr>
          <a:xfrm>
            <a:off x="3929058" y="6429396"/>
            <a:ext cx="357190" cy="214314"/>
          </a:xfrm>
          <a:prstGeom prst="actionButtonRetur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Software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Alternativas de desarrollo</a:t>
            </a:r>
            <a:endParaRPr lang="es-C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b="1" dirty="0" smtClean="0"/>
              <a:t>Modelo de simulación </a:t>
            </a:r>
            <a:r>
              <a:rPr lang="es-CL" b="1" dirty="0" smtClean="0">
                <a:sym typeface="Wingdings" pitchFamily="2" charset="2"/>
              </a:rPr>
              <a:t></a:t>
            </a:r>
            <a:endParaRPr lang="es-CL" b="1" dirty="0" smtClean="0"/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Software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Alternativas de desarrollo</a:t>
            </a:r>
            <a:endParaRPr lang="es-C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 base de la simulación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Diciembre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1643042" y="3500438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Módulo T/A</a:t>
            </a:r>
            <a:endParaRPr lang="es-CL" dirty="0"/>
          </a:p>
        </p:txBody>
      </p:sp>
      <p:sp>
        <p:nvSpPr>
          <p:cNvPr id="8" name="7 Rectángulo"/>
          <p:cNvSpPr/>
          <p:nvPr/>
        </p:nvSpPr>
        <p:spPr>
          <a:xfrm>
            <a:off x="3500430" y="3500438"/>
            <a:ext cx="157163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Módulo Vuelo</a:t>
            </a:r>
            <a:endParaRPr lang="es-CL" dirty="0"/>
          </a:p>
        </p:txBody>
      </p:sp>
      <p:sp>
        <p:nvSpPr>
          <p:cNvPr id="9" name="8 Rectángulo"/>
          <p:cNvSpPr/>
          <p:nvPr/>
        </p:nvSpPr>
        <p:spPr>
          <a:xfrm>
            <a:off x="6429388" y="3500438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Algoritmo de </a:t>
            </a:r>
            <a:r>
              <a:rPr lang="es-CL" dirty="0" err="1" smtClean="0"/>
              <a:t>recovery</a:t>
            </a:r>
            <a:endParaRPr lang="es-CL" dirty="0"/>
          </a:p>
        </p:txBody>
      </p:sp>
      <p:sp>
        <p:nvSpPr>
          <p:cNvPr id="14" name="13 Flecha derecha"/>
          <p:cNvSpPr/>
          <p:nvPr/>
        </p:nvSpPr>
        <p:spPr>
          <a:xfrm>
            <a:off x="785786" y="3786190"/>
            <a:ext cx="857256" cy="214314"/>
          </a:xfrm>
          <a:prstGeom prst="rightArrow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CuadroTexto"/>
          <p:cNvSpPr txBox="1"/>
          <p:nvPr/>
        </p:nvSpPr>
        <p:spPr>
          <a:xfrm>
            <a:off x="357158" y="3334408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 smtClean="0"/>
              <a:t>Reaccionario inicial</a:t>
            </a:r>
            <a:endParaRPr lang="es-CL" sz="1400" dirty="0"/>
          </a:p>
        </p:txBody>
      </p:sp>
      <p:sp>
        <p:nvSpPr>
          <p:cNvPr id="16" name="15 Flecha derecha"/>
          <p:cNvSpPr/>
          <p:nvPr/>
        </p:nvSpPr>
        <p:spPr>
          <a:xfrm>
            <a:off x="5072066" y="3786190"/>
            <a:ext cx="928694" cy="214314"/>
          </a:xfrm>
          <a:prstGeom prst="rightArrow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CuadroTexto"/>
          <p:cNvSpPr txBox="1"/>
          <p:nvPr/>
        </p:nvSpPr>
        <p:spPr>
          <a:xfrm>
            <a:off x="5000628" y="335756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 smtClean="0"/>
              <a:t>Reaccionario final</a:t>
            </a:r>
            <a:endParaRPr lang="es-CL" sz="1400" dirty="0"/>
          </a:p>
        </p:txBody>
      </p:sp>
      <p:cxnSp>
        <p:nvCxnSpPr>
          <p:cNvPr id="19" name="18 Conector recto de flecha"/>
          <p:cNvCxnSpPr>
            <a:stCxn id="7" idx="3"/>
            <a:endCxn id="8" idx="1"/>
          </p:cNvCxnSpPr>
          <p:nvPr/>
        </p:nvCxnSpPr>
        <p:spPr>
          <a:xfrm>
            <a:off x="3071802" y="3857628"/>
            <a:ext cx="428628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3500430" y="4429132"/>
            <a:ext cx="19288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- HBT aleatorio basado en información histórica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3500430" y="1785926"/>
            <a:ext cx="1571636" cy="214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6357950" y="1785926"/>
            <a:ext cx="1928826" cy="2143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CuadroTexto"/>
          <p:cNvSpPr txBox="1"/>
          <p:nvPr/>
        </p:nvSpPr>
        <p:spPr>
          <a:xfrm>
            <a:off x="2357422" y="171448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SCL</a:t>
            </a:r>
            <a:endParaRPr lang="es-CL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357818" y="171448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LIM</a:t>
            </a:r>
            <a:endParaRPr lang="es-CL" dirty="0"/>
          </a:p>
        </p:txBody>
      </p:sp>
      <p:sp>
        <p:nvSpPr>
          <p:cNvPr id="27" name="26 CuadroTexto"/>
          <p:cNvSpPr txBox="1"/>
          <p:nvPr/>
        </p:nvSpPr>
        <p:spPr>
          <a:xfrm>
            <a:off x="8358214" y="171448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MIA</a:t>
            </a:r>
            <a:endParaRPr lang="es-CL" dirty="0"/>
          </a:p>
        </p:txBody>
      </p:sp>
      <p:sp>
        <p:nvSpPr>
          <p:cNvPr id="28" name="27 Rectángulo"/>
          <p:cNvSpPr/>
          <p:nvPr/>
        </p:nvSpPr>
        <p:spPr>
          <a:xfrm>
            <a:off x="857224" y="1785926"/>
            <a:ext cx="714380" cy="2143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CuadroTexto"/>
          <p:cNvSpPr txBox="1"/>
          <p:nvPr/>
        </p:nvSpPr>
        <p:spPr>
          <a:xfrm>
            <a:off x="142844" y="171448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EZE</a:t>
            </a:r>
            <a:endParaRPr lang="es-CL" dirty="0"/>
          </a:p>
        </p:txBody>
      </p:sp>
      <p:sp>
        <p:nvSpPr>
          <p:cNvPr id="30" name="29 CuadroTexto"/>
          <p:cNvSpPr txBox="1"/>
          <p:nvPr/>
        </p:nvSpPr>
        <p:spPr>
          <a:xfrm>
            <a:off x="1500166" y="4402589"/>
            <a:ext cx="2500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-T/A mínimo </a:t>
            </a:r>
          </a:p>
          <a:p>
            <a:r>
              <a:rPr lang="es-CL" sz="1400" dirty="0" smtClean="0"/>
              <a:t>-</a:t>
            </a:r>
            <a:r>
              <a:rPr lang="es-CL" sz="1400" dirty="0" smtClean="0">
                <a:hlinkClick r:id="rId2" action="ppaction://hlinksldjump"/>
              </a:rPr>
              <a:t>Generación de atraso aleatorio basado en información histórica y procesos de OTP</a:t>
            </a:r>
            <a:endParaRPr lang="es-CL" sz="1400" dirty="0" smtClean="0"/>
          </a:p>
          <a:p>
            <a:r>
              <a:rPr lang="es-CL" sz="1400" dirty="0" smtClean="0">
                <a:hlinkClick r:id="rId3" action="ppaction://hlinksldjump"/>
              </a:rPr>
              <a:t>- </a:t>
            </a:r>
            <a:r>
              <a:rPr lang="es-CL" sz="1400" dirty="0" smtClean="0">
                <a:hlinkClick r:id="rId4" action="ppaction://hlinksldjump"/>
              </a:rPr>
              <a:t>Modelo climático</a:t>
            </a:r>
            <a:endParaRPr lang="es-CL" sz="1400" dirty="0" smtClean="0"/>
          </a:p>
        </p:txBody>
      </p:sp>
      <p:sp>
        <p:nvSpPr>
          <p:cNvPr id="34" name="33 Elipse"/>
          <p:cNvSpPr/>
          <p:nvPr/>
        </p:nvSpPr>
        <p:spPr>
          <a:xfrm>
            <a:off x="6357950" y="4714884"/>
            <a:ext cx="100013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Swap</a:t>
            </a:r>
            <a:endParaRPr lang="es-CL" sz="1600" dirty="0"/>
          </a:p>
        </p:txBody>
      </p:sp>
      <p:sp>
        <p:nvSpPr>
          <p:cNvPr id="35" name="34 Elipse"/>
          <p:cNvSpPr/>
          <p:nvPr/>
        </p:nvSpPr>
        <p:spPr>
          <a:xfrm>
            <a:off x="7429520" y="4714884"/>
            <a:ext cx="100013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B/U</a:t>
            </a:r>
            <a:endParaRPr lang="es-CL" sz="1600" dirty="0"/>
          </a:p>
        </p:txBody>
      </p:sp>
      <p:sp>
        <p:nvSpPr>
          <p:cNvPr id="36" name="35 Elipse"/>
          <p:cNvSpPr/>
          <p:nvPr/>
        </p:nvSpPr>
        <p:spPr>
          <a:xfrm>
            <a:off x="6357950" y="5357826"/>
            <a:ext cx="100013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Pax</a:t>
            </a:r>
            <a:endParaRPr lang="es-CL" sz="1600" dirty="0"/>
          </a:p>
        </p:txBody>
      </p:sp>
      <p:sp>
        <p:nvSpPr>
          <p:cNvPr id="37" name="36 Elipse"/>
          <p:cNvSpPr/>
          <p:nvPr/>
        </p:nvSpPr>
        <p:spPr>
          <a:xfrm>
            <a:off x="7500958" y="5357826"/>
            <a:ext cx="107157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Pairings</a:t>
            </a:r>
            <a:endParaRPr lang="es-CL" sz="1400" dirty="0"/>
          </a:p>
        </p:txBody>
      </p:sp>
      <p:sp>
        <p:nvSpPr>
          <p:cNvPr id="38" name="37 Elipse"/>
          <p:cNvSpPr/>
          <p:nvPr/>
        </p:nvSpPr>
        <p:spPr>
          <a:xfrm>
            <a:off x="5929322" y="4500570"/>
            <a:ext cx="2857520" cy="1714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0" name="39 Conector recto de flecha"/>
          <p:cNvCxnSpPr>
            <a:stCxn id="9" idx="2"/>
            <a:endCxn id="38" idx="0"/>
          </p:cNvCxnSpPr>
          <p:nvPr/>
        </p:nvCxnSpPr>
        <p:spPr>
          <a:xfrm rot="5400000">
            <a:off x="7215206" y="435769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Rectángulo"/>
          <p:cNvSpPr/>
          <p:nvPr/>
        </p:nvSpPr>
        <p:spPr>
          <a:xfrm>
            <a:off x="214282" y="1571612"/>
            <a:ext cx="8715436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41 Rectángulo"/>
          <p:cNvSpPr/>
          <p:nvPr/>
        </p:nvSpPr>
        <p:spPr>
          <a:xfrm>
            <a:off x="214282" y="2928934"/>
            <a:ext cx="8715436" cy="3357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 de Simulación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 smtClean="0"/>
              <a:t>Algoritmo de </a:t>
            </a:r>
            <a:r>
              <a:rPr lang="es-CL" dirty="0" err="1" smtClean="0"/>
              <a:t>recovery</a:t>
            </a:r>
            <a:endParaRPr lang="es-CL" dirty="0" smtClean="0"/>
          </a:p>
          <a:p>
            <a:pPr lvl="1"/>
            <a:r>
              <a:rPr lang="es-CL" dirty="0" smtClean="0"/>
              <a:t>Desencadenado por  atraso reaccionario “avión” y/o reaccionario “tripulación”.</a:t>
            </a:r>
          </a:p>
          <a:p>
            <a:pPr lvl="1"/>
            <a:r>
              <a:rPr lang="es-CL" dirty="0" smtClean="0"/>
              <a:t>Exploración completa de rotaciones entre aviones y con todo nivel de profundidad.</a:t>
            </a:r>
          </a:p>
          <a:p>
            <a:pPr lvl="1"/>
            <a:r>
              <a:rPr lang="es-CL" dirty="0" smtClean="0"/>
              <a:t>Restricciones:</a:t>
            </a:r>
          </a:p>
          <a:p>
            <a:pPr lvl="2"/>
            <a:r>
              <a:rPr lang="es-CL" dirty="0" smtClean="0"/>
              <a:t>Matriz compatibilidad flota.</a:t>
            </a:r>
          </a:p>
          <a:p>
            <a:pPr lvl="2"/>
            <a:r>
              <a:rPr lang="es-CL" dirty="0" smtClean="0"/>
              <a:t>Matriz compatibilidad </a:t>
            </a:r>
            <a:r>
              <a:rPr lang="es-CL" dirty="0" err="1" smtClean="0"/>
              <a:t>multioperador</a:t>
            </a:r>
            <a:r>
              <a:rPr lang="es-CL" dirty="0" smtClean="0"/>
              <a:t>.</a:t>
            </a:r>
          </a:p>
          <a:p>
            <a:pPr lvl="2"/>
            <a:r>
              <a:rPr lang="es-CL" dirty="0" smtClean="0"/>
              <a:t>Slots de </a:t>
            </a:r>
            <a:r>
              <a:rPr lang="es-CL" dirty="0" err="1" smtClean="0"/>
              <a:t>mantto</a:t>
            </a:r>
            <a:r>
              <a:rPr lang="es-CL" dirty="0" smtClean="0"/>
              <a:t>.</a:t>
            </a:r>
          </a:p>
          <a:p>
            <a:pPr lvl="2"/>
            <a:r>
              <a:rPr lang="es-CL" dirty="0" smtClean="0"/>
              <a:t>Tripulantes en tránsito (</a:t>
            </a:r>
            <a:r>
              <a:rPr lang="es-CL" dirty="0" err="1" smtClean="0"/>
              <a:t>pairings</a:t>
            </a:r>
            <a:r>
              <a:rPr lang="es-CL" dirty="0" smtClean="0"/>
              <a:t> que mantienen avión).</a:t>
            </a:r>
          </a:p>
          <a:p>
            <a:pPr lvl="2"/>
            <a:r>
              <a:rPr lang="es-CL" dirty="0" smtClean="0"/>
              <a:t>Pasajeros en tránsito.</a:t>
            </a:r>
          </a:p>
          <a:p>
            <a:pPr lvl="1"/>
            <a:r>
              <a:rPr lang="es-CL" dirty="0" smtClean="0"/>
              <a:t>Estimación de beneficios globales de Swap (y uso de </a:t>
            </a:r>
            <a:r>
              <a:rPr lang="es-CL" dirty="0" err="1" smtClean="0"/>
              <a:t>backups</a:t>
            </a:r>
            <a:r>
              <a:rPr lang="es-CL" dirty="0" smtClean="0"/>
              <a:t>)</a:t>
            </a:r>
          </a:p>
          <a:p>
            <a:pPr lvl="2"/>
            <a:r>
              <a:rPr lang="es-CL" dirty="0" smtClean="0"/>
              <a:t>Minutos recuperados / perdidos.</a:t>
            </a:r>
          </a:p>
          <a:p>
            <a:pPr lvl="2"/>
            <a:r>
              <a:rPr lang="es-CL" dirty="0" smtClean="0"/>
              <a:t>Tramos beneficiados / perjudicados.</a:t>
            </a:r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7" name="6 Botón de acción: Documento">
            <a:hlinkClick r:id="rId2" action="ppaction://hlinksldjump" highlightClick="1"/>
          </p:cNvPr>
          <p:cNvSpPr/>
          <p:nvPr/>
        </p:nvSpPr>
        <p:spPr>
          <a:xfrm>
            <a:off x="4929190" y="3500438"/>
            <a:ext cx="357190" cy="571504"/>
          </a:xfrm>
          <a:prstGeom prst="actionButton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 de Simulación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 err="1" smtClean="0"/>
              <a:t>Pairings</a:t>
            </a:r>
            <a:endParaRPr lang="es-CL" dirty="0" smtClean="0"/>
          </a:p>
          <a:p>
            <a:pPr lvl="1"/>
            <a:r>
              <a:rPr lang="es-CL" dirty="0" smtClean="0"/>
              <a:t>Mantiene avión</a:t>
            </a:r>
          </a:p>
          <a:p>
            <a:pPr lvl="2"/>
            <a:r>
              <a:rPr lang="es-CL" dirty="0" smtClean="0"/>
              <a:t>Imponen restricciones de </a:t>
            </a:r>
            <a:r>
              <a:rPr lang="es-CL" dirty="0" err="1" smtClean="0"/>
              <a:t>recovery</a:t>
            </a:r>
            <a:r>
              <a:rPr lang="es-CL" dirty="0" smtClean="0"/>
              <a:t>.</a:t>
            </a:r>
          </a:p>
          <a:p>
            <a:pPr lvl="1"/>
            <a:r>
              <a:rPr lang="es-CL" dirty="0" smtClean="0"/>
              <a:t>Cambia avión</a:t>
            </a:r>
          </a:p>
          <a:p>
            <a:pPr lvl="2"/>
            <a:r>
              <a:rPr lang="es-CL" dirty="0" smtClean="0"/>
              <a:t>Propagan atraso reaccionario.</a:t>
            </a:r>
          </a:p>
          <a:p>
            <a:pPr lvl="2"/>
            <a:r>
              <a:rPr lang="es-CL" dirty="0" smtClean="0"/>
              <a:t>Ante atrasos grandes, se evalúa opción de activar un turno de </a:t>
            </a:r>
            <a:r>
              <a:rPr lang="es-CL" dirty="0" err="1" smtClean="0"/>
              <a:t>backup</a:t>
            </a:r>
            <a:r>
              <a:rPr lang="es-CL" dirty="0" smtClean="0"/>
              <a:t>.</a:t>
            </a:r>
          </a:p>
          <a:p>
            <a:r>
              <a:rPr lang="es-CL" dirty="0" smtClean="0"/>
              <a:t>Conexiones de pasajeros</a:t>
            </a:r>
          </a:p>
          <a:p>
            <a:pPr lvl="1"/>
            <a:r>
              <a:rPr lang="es-CL" dirty="0" smtClean="0"/>
              <a:t>Modelo de decisión basado en:</a:t>
            </a:r>
          </a:p>
          <a:p>
            <a:pPr lvl="2"/>
            <a:r>
              <a:rPr lang="es-CL" dirty="0" smtClean="0"/>
              <a:t>Cantidad de pasajeros en conexión.</a:t>
            </a:r>
          </a:p>
          <a:p>
            <a:pPr lvl="2"/>
            <a:r>
              <a:rPr lang="es-CL" dirty="0" smtClean="0"/>
              <a:t>Horas hasta próximo vuelo</a:t>
            </a:r>
          </a:p>
          <a:p>
            <a:pPr lvl="2">
              <a:buNone/>
            </a:pPr>
            <a:r>
              <a:rPr lang="es-CL" dirty="0" smtClean="0">
                <a:sym typeface="Wingdings" pitchFamily="2" charset="2"/>
              </a:rPr>
              <a:t>		 Se obtiene cantidad de minutos que se está dispuesto a esperar (M).</a:t>
            </a:r>
          </a:p>
          <a:p>
            <a:pPr lvl="2">
              <a:buNone/>
            </a:pPr>
            <a:r>
              <a:rPr lang="es-CL" dirty="0" smtClean="0">
                <a:sym typeface="Wingdings" pitchFamily="2" charset="2"/>
              </a:rPr>
              <a:t>	  Genera atraso si Reaccionario&lt;M. Si no, pasajeros pierden conexión.</a:t>
            </a:r>
          </a:p>
          <a:p>
            <a:pPr marL="0">
              <a:buNone/>
            </a:pPr>
            <a:r>
              <a:rPr lang="es-CL" dirty="0" smtClean="0">
                <a:sym typeface="Wingdings" pitchFamily="2" charset="2"/>
              </a:rPr>
              <a:t></a:t>
            </a:r>
            <a:r>
              <a:rPr lang="es-CL" dirty="0" smtClean="0"/>
              <a:t>Análisis de impacto de conexiones en puntualidad.</a:t>
            </a:r>
          </a:p>
          <a:p>
            <a:pPr>
              <a:buNone/>
            </a:pPr>
            <a:endParaRPr lang="es-CL" dirty="0" smtClean="0">
              <a:sym typeface="Wingdings" pitchFamily="2" charset="2"/>
            </a:endParaRPr>
          </a:p>
          <a:p>
            <a:pPr lvl="2">
              <a:buNone/>
            </a:pPr>
            <a:endParaRPr lang="es-CL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 de Simulación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 smtClean="0"/>
              <a:t>Slots de mantenimiento</a:t>
            </a:r>
          </a:p>
          <a:p>
            <a:pPr lvl="1"/>
            <a:r>
              <a:rPr lang="es-CL" dirty="0" smtClean="0"/>
              <a:t>Respeta slots de </a:t>
            </a:r>
            <a:r>
              <a:rPr lang="es-CL" dirty="0" err="1" smtClean="0"/>
              <a:t>mantto</a:t>
            </a:r>
            <a:r>
              <a:rPr lang="es-CL" dirty="0" smtClean="0"/>
              <a:t>.</a:t>
            </a:r>
          </a:p>
          <a:p>
            <a:pPr lvl="1"/>
            <a:r>
              <a:rPr lang="es-CL" dirty="0" smtClean="0"/>
              <a:t>Son afectados por atrasos reaccionarios.</a:t>
            </a:r>
          </a:p>
          <a:p>
            <a:r>
              <a:rPr lang="es-CL" dirty="0" smtClean="0"/>
              <a:t>Slots de </a:t>
            </a:r>
            <a:r>
              <a:rPr lang="es-CL" dirty="0" err="1" smtClean="0"/>
              <a:t>backup</a:t>
            </a:r>
            <a:endParaRPr lang="es-CL" dirty="0" smtClean="0"/>
          </a:p>
          <a:p>
            <a:pPr lvl="1"/>
            <a:r>
              <a:rPr lang="es-CL" dirty="0" smtClean="0"/>
              <a:t>Son definidos desde itinerario o desde interfaz</a:t>
            </a:r>
          </a:p>
          <a:p>
            <a:pPr lvl="2"/>
            <a:r>
              <a:rPr lang="es-CL" dirty="0" smtClean="0"/>
              <a:t>Flexibilidad para análisis según posición, duración e inicio.</a:t>
            </a:r>
          </a:p>
          <a:p>
            <a:pPr lvl="1"/>
            <a:r>
              <a:rPr lang="es-CL" dirty="0" smtClean="0"/>
              <a:t>Se hace seguimiento al slot durante la simulación</a:t>
            </a:r>
          </a:p>
          <a:p>
            <a:pPr lvl="2"/>
            <a:r>
              <a:rPr lang="es-CL" dirty="0" smtClean="0"/>
              <a:t>Se traspasa entre los aviones</a:t>
            </a:r>
          </a:p>
          <a:p>
            <a:pPr lvl="1"/>
            <a:r>
              <a:rPr lang="es-CL" dirty="0" smtClean="0"/>
              <a:t>Estimación de utilización y beneficios.</a:t>
            </a:r>
          </a:p>
          <a:p>
            <a:r>
              <a:rPr lang="es-CL" dirty="0" smtClean="0"/>
              <a:t>AOG</a:t>
            </a:r>
          </a:p>
          <a:p>
            <a:pPr lvl="1"/>
            <a:r>
              <a:rPr lang="es-CL" dirty="0" smtClean="0"/>
              <a:t>Se generan horas de AOG al inicio de cada día para cada Flota-HUB (SCL, LIM, MIA), con [probabilidad, media, </a:t>
            </a:r>
            <a:r>
              <a:rPr lang="es-CL" dirty="0" err="1" smtClean="0"/>
              <a:t>desvest</a:t>
            </a:r>
            <a:r>
              <a:rPr lang="es-CL" dirty="0" smtClean="0"/>
              <a:t>] diferente por mes.</a:t>
            </a:r>
          </a:p>
          <a:p>
            <a:pPr lvl="1"/>
            <a:r>
              <a:rPr lang="es-CL" dirty="0" smtClean="0"/>
              <a:t>Horas de AOG usan a priori cada día horas de </a:t>
            </a:r>
            <a:r>
              <a:rPr lang="es-CL" dirty="0" err="1" smtClean="0"/>
              <a:t>backup</a:t>
            </a:r>
            <a:r>
              <a:rPr lang="es-CL" dirty="0" smtClean="0"/>
              <a:t>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dirty="0" err="1" smtClean="0"/>
              <a:t>SimuLAN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b="1" dirty="0" smtClean="0"/>
              <a:t>Software de simulación</a:t>
            </a:r>
            <a:r>
              <a:rPr lang="es-CL" b="1" dirty="0" smtClean="0">
                <a:sym typeface="Wingdings" pitchFamily="2" charset="2"/>
              </a:rPr>
              <a:t> </a:t>
            </a:r>
            <a:endParaRPr lang="es-CL" b="1" dirty="0" smtClean="0"/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Alternativas de desarrollo</a:t>
            </a:r>
            <a:endParaRPr lang="es-C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Software de simulación</a:t>
            </a:r>
            <a:r>
              <a:rPr lang="es-CL" dirty="0" smtClean="0">
                <a:sym typeface="Wingdings" pitchFamily="2" charset="2"/>
              </a:rPr>
              <a:t> 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Santiago, 7 de Diciembre de 2010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4572000"/>
          </a:xfrm>
        </p:spPr>
        <p:txBody>
          <a:bodyPr/>
          <a:lstStyle/>
          <a:p>
            <a:r>
              <a:rPr lang="es-CL" dirty="0" smtClean="0"/>
              <a:t>Estructura</a:t>
            </a:r>
            <a:endParaRPr lang="es-CL" dirty="0"/>
          </a:p>
        </p:txBody>
      </p:sp>
      <p:sp>
        <p:nvSpPr>
          <p:cNvPr id="7" name="6 Documento"/>
          <p:cNvSpPr/>
          <p:nvPr/>
        </p:nvSpPr>
        <p:spPr>
          <a:xfrm>
            <a:off x="500034" y="2357430"/>
            <a:ext cx="1000132" cy="42862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400" dirty="0" smtClean="0"/>
              <a:t>Itinerario</a:t>
            </a:r>
            <a:endParaRPr lang="es-CL" sz="1400" dirty="0"/>
          </a:p>
        </p:txBody>
      </p:sp>
      <p:sp>
        <p:nvSpPr>
          <p:cNvPr id="8" name="7 Multidocumento"/>
          <p:cNvSpPr/>
          <p:nvPr/>
        </p:nvSpPr>
        <p:spPr>
          <a:xfrm>
            <a:off x="357158" y="2857496"/>
            <a:ext cx="1257309" cy="55721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Parámetros</a:t>
            </a:r>
            <a:endParaRPr lang="es-CL" sz="1400" dirty="0"/>
          </a:p>
        </p:txBody>
      </p:sp>
      <p:sp>
        <p:nvSpPr>
          <p:cNvPr id="9" name="8 Multidocumento"/>
          <p:cNvSpPr/>
          <p:nvPr/>
        </p:nvSpPr>
        <p:spPr>
          <a:xfrm>
            <a:off x="357158" y="4214818"/>
            <a:ext cx="1257309" cy="55721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Curvas</a:t>
            </a:r>
            <a:endParaRPr lang="es-CL" sz="1400" dirty="0"/>
          </a:p>
        </p:txBody>
      </p:sp>
      <p:sp>
        <p:nvSpPr>
          <p:cNvPr id="10" name="9 Rectángulo"/>
          <p:cNvSpPr/>
          <p:nvPr/>
        </p:nvSpPr>
        <p:spPr>
          <a:xfrm>
            <a:off x="2500298" y="3214686"/>
            <a:ext cx="1285884" cy="571504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Consolidación de información</a:t>
            </a:r>
            <a:endParaRPr lang="es-CL" sz="1400" dirty="0"/>
          </a:p>
        </p:txBody>
      </p:sp>
      <p:sp>
        <p:nvSpPr>
          <p:cNvPr id="11" name="10 Rectángulo"/>
          <p:cNvSpPr/>
          <p:nvPr/>
        </p:nvSpPr>
        <p:spPr>
          <a:xfrm>
            <a:off x="4214810" y="3214686"/>
            <a:ext cx="928694" cy="571504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Validación</a:t>
            </a:r>
            <a:endParaRPr lang="es-CL" sz="1400" dirty="0"/>
          </a:p>
        </p:txBody>
      </p:sp>
      <p:sp>
        <p:nvSpPr>
          <p:cNvPr id="12" name="11 Proceso"/>
          <p:cNvSpPr/>
          <p:nvPr/>
        </p:nvSpPr>
        <p:spPr>
          <a:xfrm>
            <a:off x="5500694" y="3214686"/>
            <a:ext cx="1000132" cy="571504"/>
          </a:xfrm>
          <a:prstGeom prst="flowChartProcess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Simulación</a:t>
            </a:r>
            <a:endParaRPr lang="es-CL" sz="1400" dirty="0"/>
          </a:p>
        </p:txBody>
      </p:sp>
      <p:sp>
        <p:nvSpPr>
          <p:cNvPr id="13" name="12 Multidocumento"/>
          <p:cNvSpPr/>
          <p:nvPr/>
        </p:nvSpPr>
        <p:spPr>
          <a:xfrm>
            <a:off x="7286644" y="3071810"/>
            <a:ext cx="1143008" cy="857256"/>
          </a:xfrm>
          <a:prstGeom prst="flowChartMultidocumen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Reportes</a:t>
            </a:r>
            <a:endParaRPr lang="es-CL" sz="1400" dirty="0"/>
          </a:p>
        </p:txBody>
      </p:sp>
      <p:cxnSp>
        <p:nvCxnSpPr>
          <p:cNvPr id="15" name="14 Conector angular"/>
          <p:cNvCxnSpPr>
            <a:stCxn id="7" idx="3"/>
            <a:endCxn id="10" idx="1"/>
          </p:cNvCxnSpPr>
          <p:nvPr/>
        </p:nvCxnSpPr>
        <p:spPr>
          <a:xfrm>
            <a:off x="1500166" y="2571744"/>
            <a:ext cx="1000132" cy="928694"/>
          </a:xfrm>
          <a:prstGeom prst="bentConnector3">
            <a:avLst>
              <a:gd name="adj1" fmla="val 5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8" idx="3"/>
            <a:endCxn id="10" idx="1"/>
          </p:cNvCxnSpPr>
          <p:nvPr/>
        </p:nvCxnSpPr>
        <p:spPr>
          <a:xfrm>
            <a:off x="1614467" y="3136104"/>
            <a:ext cx="885831" cy="364334"/>
          </a:xfrm>
          <a:prstGeom prst="bentConnector3">
            <a:avLst>
              <a:gd name="adj1" fmla="val 497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9" idx="3"/>
            <a:endCxn id="10" idx="1"/>
          </p:cNvCxnSpPr>
          <p:nvPr/>
        </p:nvCxnSpPr>
        <p:spPr>
          <a:xfrm flipV="1">
            <a:off x="1614467" y="3500438"/>
            <a:ext cx="885831" cy="9929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10" idx="3"/>
            <a:endCxn id="11" idx="1"/>
          </p:cNvCxnSpPr>
          <p:nvPr/>
        </p:nvCxnSpPr>
        <p:spPr>
          <a:xfrm>
            <a:off x="3786182" y="350043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1" idx="3"/>
            <a:endCxn id="12" idx="1"/>
          </p:cNvCxnSpPr>
          <p:nvPr/>
        </p:nvCxnSpPr>
        <p:spPr>
          <a:xfrm>
            <a:off x="5143504" y="35004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12" idx="3"/>
            <a:endCxn id="13" idx="1"/>
          </p:cNvCxnSpPr>
          <p:nvPr/>
        </p:nvCxnSpPr>
        <p:spPr>
          <a:xfrm>
            <a:off x="6500826" y="3500438"/>
            <a:ext cx="78581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Rectángulo"/>
          <p:cNvSpPr/>
          <p:nvPr/>
        </p:nvSpPr>
        <p:spPr>
          <a:xfrm>
            <a:off x="2571736" y="4643446"/>
            <a:ext cx="1214446" cy="571504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Actualización de curvas</a:t>
            </a:r>
            <a:endParaRPr lang="es-CL" sz="1400" dirty="0"/>
          </a:p>
        </p:txBody>
      </p:sp>
      <p:sp>
        <p:nvSpPr>
          <p:cNvPr id="35" name="34 Disco magnético"/>
          <p:cNvSpPr/>
          <p:nvPr/>
        </p:nvSpPr>
        <p:spPr>
          <a:xfrm>
            <a:off x="4357686" y="5572140"/>
            <a:ext cx="785818" cy="71438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BD</a:t>
            </a:r>
          </a:p>
          <a:p>
            <a:pPr algn="ctr"/>
            <a:r>
              <a:rPr lang="es-CL" sz="1400" dirty="0" smtClean="0"/>
              <a:t>OTP</a:t>
            </a:r>
            <a:endParaRPr lang="es-CL" sz="1400" dirty="0"/>
          </a:p>
        </p:txBody>
      </p:sp>
      <p:cxnSp>
        <p:nvCxnSpPr>
          <p:cNvPr id="40" name="39 Conector angular"/>
          <p:cNvCxnSpPr>
            <a:stCxn id="34" idx="1"/>
            <a:endCxn id="9" idx="2"/>
          </p:cNvCxnSpPr>
          <p:nvPr/>
        </p:nvCxnSpPr>
        <p:spPr>
          <a:xfrm rot="10800000">
            <a:off x="898384" y="4750932"/>
            <a:ext cx="1673353" cy="17826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Forma"/>
          <p:cNvCxnSpPr>
            <a:stCxn id="34" idx="3"/>
            <a:endCxn id="35" idx="1"/>
          </p:cNvCxnSpPr>
          <p:nvPr/>
        </p:nvCxnSpPr>
        <p:spPr>
          <a:xfrm>
            <a:off x="3786182" y="4929198"/>
            <a:ext cx="964413" cy="64294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Marco"/>
          <p:cNvSpPr/>
          <p:nvPr/>
        </p:nvSpPr>
        <p:spPr>
          <a:xfrm>
            <a:off x="2214546" y="2285992"/>
            <a:ext cx="4572032" cy="3071834"/>
          </a:xfrm>
          <a:prstGeom prst="frame">
            <a:avLst>
              <a:gd name="adj1" fmla="val 594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4071934" y="192880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accent4">
                    <a:lumMod val="50000"/>
                  </a:schemeClr>
                </a:solidFill>
              </a:rPr>
              <a:t>Interfaz</a:t>
            </a:r>
            <a:endParaRPr lang="es-CL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" name="50 Marco"/>
          <p:cNvSpPr/>
          <p:nvPr/>
        </p:nvSpPr>
        <p:spPr>
          <a:xfrm>
            <a:off x="214282" y="2285992"/>
            <a:ext cx="2000264" cy="3071834"/>
          </a:xfrm>
          <a:prstGeom prst="frame">
            <a:avLst>
              <a:gd name="adj1" fmla="val 594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2" name="51 Marco"/>
          <p:cNvSpPr/>
          <p:nvPr/>
        </p:nvSpPr>
        <p:spPr>
          <a:xfrm>
            <a:off x="6786578" y="2285992"/>
            <a:ext cx="2000264" cy="3071834"/>
          </a:xfrm>
          <a:prstGeom prst="frame">
            <a:avLst>
              <a:gd name="adj1" fmla="val 594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642910" y="192880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accent4">
                    <a:lumMod val="50000"/>
                  </a:schemeClr>
                </a:solidFill>
              </a:rPr>
              <a:t>Input</a:t>
            </a:r>
            <a:endParaRPr lang="es-CL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7358082" y="192880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accent4">
                    <a:lumMod val="50000"/>
                  </a:schemeClr>
                </a:solidFill>
              </a:rPr>
              <a:t>Output</a:t>
            </a:r>
            <a:endParaRPr lang="es-CL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7072330" y="3962949"/>
            <a:ext cx="1785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425" lvl="2" indent="-98425">
              <a:buFont typeface="Arial" pitchFamily="34" charset="0"/>
              <a:buChar char="•"/>
            </a:pPr>
            <a:r>
              <a:rPr lang="es-CL" sz="1000" dirty="0" smtClean="0"/>
              <a:t>Puntualidad</a:t>
            </a:r>
          </a:p>
          <a:p>
            <a:pPr marL="98425" lvl="2" indent="-98425">
              <a:buFont typeface="Arial" pitchFamily="34" charset="0"/>
              <a:buChar char="•"/>
            </a:pPr>
            <a:r>
              <a:rPr lang="es-CL" sz="1000" dirty="0" smtClean="0"/>
              <a:t>Explicación de la impuntualidad</a:t>
            </a:r>
          </a:p>
          <a:p>
            <a:pPr marL="98425" lvl="2" indent="-98425">
              <a:buFont typeface="Arial" pitchFamily="34" charset="0"/>
              <a:buChar char="•"/>
            </a:pPr>
            <a:r>
              <a:rPr lang="es-CL" sz="1000" dirty="0" smtClean="0"/>
              <a:t>Utilización de BU</a:t>
            </a:r>
          </a:p>
          <a:p>
            <a:pPr marL="98425" lvl="2" indent="-98425">
              <a:buFont typeface="Arial" pitchFamily="34" charset="0"/>
              <a:buChar char="•"/>
            </a:pPr>
            <a:r>
              <a:rPr lang="es-CL" sz="1000" dirty="0" smtClean="0"/>
              <a:t>Utilización de turnos BU</a:t>
            </a:r>
          </a:p>
          <a:p>
            <a:pPr marL="98425" lvl="2" indent="-98425">
              <a:buFont typeface="Arial" pitchFamily="34" charset="0"/>
              <a:buChar char="•"/>
            </a:pPr>
            <a:r>
              <a:rPr lang="es-CL" sz="1000" dirty="0" smtClean="0"/>
              <a:t>Beneficios de </a:t>
            </a:r>
            <a:r>
              <a:rPr lang="es-CL" sz="1000" dirty="0" err="1" smtClean="0"/>
              <a:t>recovery</a:t>
            </a:r>
            <a:endParaRPr lang="es-CL" sz="1000" dirty="0" smtClean="0"/>
          </a:p>
          <a:p>
            <a:pPr marL="98425" lvl="2" indent="-98425">
              <a:buFont typeface="Arial" pitchFamily="34" charset="0"/>
              <a:buChar char="•"/>
            </a:pPr>
            <a:r>
              <a:rPr lang="es-CL" sz="1000" dirty="0" smtClean="0"/>
              <a:t>Detalles</a:t>
            </a:r>
          </a:p>
          <a:p>
            <a:pPr marL="98425" indent="-196850"/>
            <a:endParaRPr lang="es-CL" sz="1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642910" y="3357562"/>
            <a:ext cx="17859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425" lvl="2" indent="-98425">
              <a:buFont typeface="Arial" pitchFamily="34" charset="0"/>
              <a:buChar char="•"/>
            </a:pPr>
            <a:r>
              <a:rPr lang="es-CL" sz="1000" dirty="0" smtClean="0"/>
              <a:t>Conexiones</a:t>
            </a:r>
          </a:p>
          <a:p>
            <a:pPr marL="98425" lvl="2" indent="-98425">
              <a:buFont typeface="Arial" pitchFamily="34" charset="0"/>
              <a:buChar char="•"/>
            </a:pPr>
            <a:r>
              <a:rPr lang="es-CL" sz="1000" dirty="0" smtClean="0"/>
              <a:t>T/A</a:t>
            </a:r>
          </a:p>
          <a:p>
            <a:pPr marL="98425" lvl="2" indent="-98425">
              <a:buFont typeface="Arial" pitchFamily="34" charset="0"/>
              <a:buChar char="•"/>
            </a:pPr>
            <a:r>
              <a:rPr lang="es-CL" sz="1000" dirty="0" smtClean="0"/>
              <a:t>Negocios</a:t>
            </a:r>
          </a:p>
          <a:p>
            <a:pPr marL="98425" lvl="2" indent="-98425">
              <a:buFont typeface="Arial" pitchFamily="34" charset="0"/>
              <a:buChar char="•"/>
            </a:pPr>
            <a:r>
              <a:rPr lang="es-CL" sz="1000" dirty="0" smtClean="0"/>
              <a:t>AOG</a:t>
            </a:r>
          </a:p>
          <a:p>
            <a:pPr marL="98425" lvl="2" indent="-98425">
              <a:buFont typeface="Arial" pitchFamily="34" charset="0"/>
              <a:buChar char="•"/>
            </a:pPr>
            <a:r>
              <a:rPr lang="es-CL" sz="1000" dirty="0" smtClean="0"/>
              <a:t>Otras tablas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289&quot;/&gt;&lt;partner val=&quot;53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1&quot;/&gt;&lt;m_mruColor&gt;&lt;m_vecMRU length=&quot;6&quot;&gt;&lt;elem&gt;&lt;m_ppcolschidx val=&quot;0&quot;/&gt;&lt;m_rgb r=&quot;16&quot; g=&quot;18&quot; b=&quot;76&quot;/&gt;&lt;/elem&gt;&lt;elem&gt;&lt;m_ppcolschidx val=&quot;0&quot;/&gt;&lt;m_rgb r=&quot;d6&quot; g=&quot;df&quot; b=&quot;e9&quot;/&gt;&lt;/elem&gt;&lt;elem&gt;&lt;m_ppcolschidx val=&quot;0&quot;/&gt;&lt;m_rgb r=&quot;df&quot; g=&quot;e6&quot; b=&quot;f2&quot;/&gt;&lt;/elem&gt;&lt;elem&gt;&lt;m_ppcolschidx val=&quot;0&quot;/&gt;&lt;m_rgb r=&quot;b1&quot; g=&quot;b6&quot; b=&quot;d8&quot;/&gt;&lt;/elem&gt;&lt;elem&gt;&lt;m_ppcolschidx val=&quot;0&quot;/&gt;&lt;m_rgb r=&quot;16&quot; g=&quot;18&quot; b=&quot;74&quot;/&gt;&lt;/elem&gt;&lt;elem&gt;&lt;m_ppcolschidx val=&quot;0&quot;/&gt;&lt;m_rgb r=&quot;b0&quot; g=&quot;c0&quot; b=&quot;d9&quot;/&gt;&lt;/elem&gt;&lt;/m_vecMRU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56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Personalizado 1">
      <a:dk1>
        <a:sysClr val="windowText" lastClr="000000"/>
      </a:dk1>
      <a:lt1>
        <a:sysClr val="window" lastClr="FFFFFF"/>
      </a:lt1>
      <a:dk2>
        <a:srgbClr val="3F3F3F"/>
      </a:dk2>
      <a:lt2>
        <a:srgbClr val="FAFAFA"/>
      </a:lt2>
      <a:accent1>
        <a:srgbClr val="181B7E"/>
      </a:accent1>
      <a:accent2>
        <a:srgbClr val="2529BD"/>
      </a:accent2>
      <a:accent3>
        <a:srgbClr val="9799EA"/>
      </a:accent3>
      <a:accent4>
        <a:srgbClr val="B9BBF1"/>
      </a:accent4>
      <a:accent5>
        <a:srgbClr val="CFD0F5"/>
      </a:accent5>
      <a:accent6>
        <a:srgbClr val="FFFFFF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9860</TotalTime>
  <Words>1099</Words>
  <Application>Microsoft Office PowerPoint</Application>
  <PresentationFormat>Presentación en pantalla (4:3)</PresentationFormat>
  <Paragraphs>411</Paragraphs>
  <Slides>17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Civil</vt:lpstr>
      <vt:lpstr>SimuLAN </vt:lpstr>
      <vt:lpstr>Contenido</vt:lpstr>
      <vt:lpstr>Contenido</vt:lpstr>
      <vt:lpstr>Proceso base de la simulación</vt:lpstr>
      <vt:lpstr>Modelo de Simulación</vt:lpstr>
      <vt:lpstr>Modelo de Simulación</vt:lpstr>
      <vt:lpstr>Modelo de Simulación</vt:lpstr>
      <vt:lpstr>Contenido</vt:lpstr>
      <vt:lpstr>Software de simulación </vt:lpstr>
      <vt:lpstr>Software de simulación </vt:lpstr>
      <vt:lpstr>Contenido</vt:lpstr>
      <vt:lpstr>Alternativas de desarrollo</vt:lpstr>
      <vt:lpstr>Modelo de Simulación</vt:lpstr>
      <vt:lpstr>Modelo de simulación</vt:lpstr>
      <vt:lpstr>Modelo de simulación</vt:lpstr>
      <vt:lpstr>Modelo de simulación</vt:lpstr>
      <vt:lpstr>Modelo de simulación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SimuLAN</dc:title>
  <dc:creator>MAM</dc:creator>
  <cp:lastModifiedBy>Rodolfo</cp:lastModifiedBy>
  <cp:revision>420</cp:revision>
  <dcterms:created xsi:type="dcterms:W3CDTF">2009-01-05T12:44:24Z</dcterms:created>
  <dcterms:modified xsi:type="dcterms:W3CDTF">2010-12-10T03:22:29Z</dcterms:modified>
</cp:coreProperties>
</file>