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330" r:id="rId3"/>
    <p:sldId id="257" r:id="rId4"/>
    <p:sldId id="319" r:id="rId5"/>
    <p:sldId id="321" r:id="rId6"/>
    <p:sldId id="303" r:id="rId7"/>
    <p:sldId id="323" r:id="rId8"/>
    <p:sldId id="335" r:id="rId9"/>
    <p:sldId id="300" r:id="rId10"/>
    <p:sldId id="311" r:id="rId11"/>
    <p:sldId id="312" r:id="rId12"/>
    <p:sldId id="339" r:id="rId13"/>
    <p:sldId id="344" r:id="rId14"/>
    <p:sldId id="345" r:id="rId15"/>
    <p:sldId id="336" r:id="rId16"/>
    <p:sldId id="328" r:id="rId17"/>
  </p:sldIdLst>
  <p:sldSz cx="9144000" cy="6858000" type="screen4x3"/>
  <p:notesSz cx="6858000" cy="9144000"/>
  <p:custDataLst>
    <p:tags r:id="rId19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86667" autoAdjust="0"/>
  </p:normalViewPr>
  <p:slideViewPr>
    <p:cSldViewPr>
      <p:cViewPr>
        <p:scale>
          <a:sx n="66" d="100"/>
          <a:sy n="66" d="100"/>
        </p:scale>
        <p:origin x="-101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L"/>
  <c:chart>
    <c:plotArea>
      <c:layout/>
      <c:barChart>
        <c:barDir val="col"/>
        <c:grouping val="clustered"/>
        <c:ser>
          <c:idx val="0"/>
          <c:order val="0"/>
          <c:cat>
            <c:strRef>
              <c:f>Hoja2!$A$2:$A$7</c:f>
              <c:strCache>
                <c:ptCount val="6"/>
                <c:pt idx="0">
                  <c:v>DAR</c:v>
                </c:pt>
                <c:pt idx="1">
                  <c:v>DCL</c:v>
                </c:pt>
                <c:pt idx="2">
                  <c:v>DLP</c:v>
                </c:pt>
                <c:pt idx="3">
                  <c:v>LHN</c:v>
                </c:pt>
                <c:pt idx="4">
                  <c:v>LHT</c:v>
                </c:pt>
                <c:pt idx="5">
                  <c:v>SHR</c:v>
                </c:pt>
              </c:strCache>
            </c:strRef>
          </c:cat>
          <c:val>
            <c:numRef>
              <c:f>Hoja2!$B$2:$B$7</c:f>
              <c:numCache>
                <c:formatCode>0.00%</c:formatCode>
                <c:ptCount val="6"/>
                <c:pt idx="0">
                  <c:v>0.83688098495212038</c:v>
                </c:pt>
                <c:pt idx="1">
                  <c:v>0.93076611802791143</c:v>
                </c:pt>
                <c:pt idx="2">
                  <c:v>0.9147495409100187</c:v>
                </c:pt>
                <c:pt idx="3">
                  <c:v>0.87379329926178373</c:v>
                </c:pt>
                <c:pt idx="4">
                  <c:v>0.87252562122701105</c:v>
                </c:pt>
                <c:pt idx="5">
                  <c:v>0.90429718493128919</c:v>
                </c:pt>
              </c:numCache>
            </c:numRef>
          </c:val>
        </c:ser>
        <c:axId val="79558912"/>
        <c:axId val="79708160"/>
      </c:barChart>
      <c:catAx>
        <c:axId val="79558912"/>
        <c:scaling>
          <c:orientation val="minMax"/>
        </c:scaling>
        <c:axPos val="b"/>
        <c:tickLblPos val="nextTo"/>
        <c:crossAx val="79708160"/>
        <c:crosses val="autoZero"/>
        <c:auto val="1"/>
        <c:lblAlgn val="ctr"/>
        <c:lblOffset val="100"/>
      </c:catAx>
      <c:valAx>
        <c:axId val="79708160"/>
        <c:scaling>
          <c:orientation val="minMax"/>
          <c:max val="1"/>
          <c:min val="0.8"/>
        </c:scaling>
        <c:axPos val="l"/>
        <c:majorGridlines/>
        <c:numFmt formatCode="0.00%" sourceLinked="1"/>
        <c:tickLblPos val="nextTo"/>
        <c:crossAx val="79558912"/>
        <c:crosses val="autoZero"/>
        <c:crossBetween val="between"/>
        <c:majorUnit val="5.0000000000000031E-2"/>
      </c:valAx>
    </c:plotArea>
    <c:plotVisOnly val="1"/>
  </c:chart>
  <c:txPr>
    <a:bodyPr/>
    <a:lstStyle/>
    <a:p>
      <a:pPr>
        <a:defRPr sz="1400"/>
      </a:pPr>
      <a:endParaRPr lang="es-C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L"/>
  <c:chart>
    <c:plotArea>
      <c:layout/>
      <c:barChart>
        <c:barDir val="col"/>
        <c:grouping val="clustered"/>
        <c:ser>
          <c:idx val="0"/>
          <c:order val="0"/>
          <c:cat>
            <c:strRef>
              <c:f>Hoja2!$M$3:$M$17</c:f>
              <c:strCache>
                <c:ptCount val="15"/>
                <c:pt idx="0">
                  <c:v>LA271</c:v>
                </c:pt>
                <c:pt idx="1">
                  <c:v>LA287</c:v>
                </c:pt>
                <c:pt idx="2">
                  <c:v>LA267Z</c:v>
                </c:pt>
                <c:pt idx="3">
                  <c:v>LA257</c:v>
                </c:pt>
                <c:pt idx="4">
                  <c:v>LA259</c:v>
                </c:pt>
                <c:pt idx="5">
                  <c:v>LA261</c:v>
                </c:pt>
                <c:pt idx="6">
                  <c:v>LA297</c:v>
                </c:pt>
                <c:pt idx="7">
                  <c:v>LA267</c:v>
                </c:pt>
                <c:pt idx="8">
                  <c:v>LA273</c:v>
                </c:pt>
                <c:pt idx="9">
                  <c:v>LA295</c:v>
                </c:pt>
                <c:pt idx="10">
                  <c:v>LA281</c:v>
                </c:pt>
                <c:pt idx="11">
                  <c:v>LA293</c:v>
                </c:pt>
                <c:pt idx="12">
                  <c:v>LA069</c:v>
                </c:pt>
                <c:pt idx="13">
                  <c:v>LA287Z</c:v>
                </c:pt>
                <c:pt idx="14">
                  <c:v>LA075</c:v>
                </c:pt>
              </c:strCache>
            </c:strRef>
          </c:cat>
          <c:val>
            <c:numRef>
              <c:f>Hoja2!$N$3:$N$17</c:f>
              <c:numCache>
                <c:formatCode>0.00%</c:formatCode>
                <c:ptCount val="15"/>
                <c:pt idx="0">
                  <c:v>0.91525423728813593</c:v>
                </c:pt>
                <c:pt idx="1">
                  <c:v>0.91816693944353522</c:v>
                </c:pt>
                <c:pt idx="2">
                  <c:v>0.92258064516129001</c:v>
                </c:pt>
                <c:pt idx="3">
                  <c:v>0.92420537897310551</c:v>
                </c:pt>
                <c:pt idx="4">
                  <c:v>0.92954990215264188</c:v>
                </c:pt>
                <c:pt idx="5">
                  <c:v>0.93057247259439746</c:v>
                </c:pt>
                <c:pt idx="6">
                  <c:v>0.93276283618581946</c:v>
                </c:pt>
                <c:pt idx="7">
                  <c:v>0.93596059113300489</c:v>
                </c:pt>
                <c:pt idx="8">
                  <c:v>0.93658536585365826</c:v>
                </c:pt>
                <c:pt idx="9">
                  <c:v>0.9380281690140847</c:v>
                </c:pt>
                <c:pt idx="10">
                  <c:v>0.94088669950738912</c:v>
                </c:pt>
                <c:pt idx="11">
                  <c:v>0.95049504950495045</c:v>
                </c:pt>
                <c:pt idx="12">
                  <c:v>0.95742092457420924</c:v>
                </c:pt>
                <c:pt idx="13">
                  <c:v>0.97058823529411764</c:v>
                </c:pt>
                <c:pt idx="14">
                  <c:v>0.98</c:v>
                </c:pt>
              </c:numCache>
            </c:numRef>
          </c:val>
        </c:ser>
        <c:axId val="81434880"/>
        <c:axId val="81448960"/>
      </c:barChart>
      <c:catAx>
        <c:axId val="81434880"/>
        <c:scaling>
          <c:orientation val="minMax"/>
        </c:scaling>
        <c:axPos val="b"/>
        <c:tickLblPos val="nextTo"/>
        <c:crossAx val="81448960"/>
        <c:crosses val="autoZero"/>
        <c:auto val="1"/>
        <c:lblAlgn val="ctr"/>
        <c:lblOffset val="100"/>
      </c:catAx>
      <c:valAx>
        <c:axId val="81448960"/>
        <c:scaling>
          <c:orientation val="minMax"/>
          <c:max val="1"/>
          <c:min val="0.8"/>
        </c:scaling>
        <c:axPos val="l"/>
        <c:majorGridlines/>
        <c:numFmt formatCode="0.00%" sourceLinked="1"/>
        <c:tickLblPos val="nextTo"/>
        <c:crossAx val="81434880"/>
        <c:crosses val="autoZero"/>
        <c:crossBetween val="between"/>
        <c:majorUnit val="0.05"/>
      </c:valAx>
    </c:plotArea>
    <c:plotVisOnly val="1"/>
  </c:chart>
  <c:txPr>
    <a:bodyPr/>
    <a:lstStyle/>
    <a:p>
      <a:pPr>
        <a:defRPr sz="1400"/>
      </a:pPr>
      <a:endParaRPr lang="es-CL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F1B6228-E697-4786-80BC-3F043071FEE2}" type="datetimeFigureOut">
              <a:rPr lang="es-ES"/>
              <a:pPr>
                <a:defRPr/>
              </a:pPr>
              <a:t>05/06/2009</a:t>
            </a:fld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70A1FA-0765-4FB4-9C69-955337D4FC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Juntar LHN LHT, PONER REAL.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0A1FA-0765-4FB4-9C69-955337D4FC09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0A1FA-0765-4FB4-9C69-955337D4FC0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PLANILLA FINAL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0A1FA-0765-4FB4-9C69-955337D4FC09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CL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43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2EA1D-FAEE-4A27-BD29-C1C0F5C1043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A8E1D-5777-4BBA-ADA4-5805528E21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7B4FC-1EB5-40DC-B707-96A31D638D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D0D0B-F852-4DFD-8FA0-DB8A7C7620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215A0-7F63-41D8-AB21-6E7609FAF1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A7CFC-2D26-4C86-ADC7-142FEE37EC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1858B-2F9F-46C6-8A1A-3547401FC1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42A3-BBD4-4136-9347-17CFF1D4E1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01C89-EB7A-44C0-B80F-B8CE6EBCA0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BB13-5A4D-4347-9ACB-584364CCFD1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987B3-72BE-45D6-918E-F2AB232C230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7D9D1A8-81EF-4A3A-902E-4FC960F115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hlink"/>
                </a:solidFill>
              </a:endParaRP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 sz="2400">
                <a:latin typeface="Times New Roman" pitchFamily="18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CL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odolfo\PUC\Simulan\Validacion\IO\output\1" TargetMode="External"/><Relationship Id="rId2" Type="http://schemas.openxmlformats.org/officeDocument/2006/relationships/hyperlink" Target="file:///C:\Users\Rodolfo\PUC\Simulan\Simulan2\SimuLAN\obj\Release\SimuLAN.ex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/>
              <a:t>SimuLAN</a:t>
            </a:r>
            <a:endParaRPr lang="es-E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62548"/>
            <a:ext cx="6843738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Rodolfo Cuevas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Profesor Pedro </a:t>
            </a:r>
            <a:r>
              <a:rPr lang="es-ES" sz="2800" dirty="0" err="1" smtClean="0"/>
              <a:t>Gazmuri</a:t>
            </a:r>
            <a:endParaRPr lang="es-ES" sz="2800" dirty="0" smtClean="0"/>
          </a:p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Escuela de Ingeniería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Pontificia Universidad Católica de Chile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550" y="115888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57200" y="-14288"/>
            <a:ext cx="8229600" cy="1371601"/>
          </a:xfrm>
        </p:spPr>
        <p:txBody>
          <a:bodyPr/>
          <a:lstStyle/>
          <a:p>
            <a:r>
              <a:rPr lang="es-CL" smtClean="0"/>
              <a:t>Implementación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185880"/>
            <a:ext cx="8849362" cy="531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279401" y="6488692"/>
            <a:ext cx="868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Descripción del modelo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Resultados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>
          <a:xfrm>
            <a:off x="457200" y="-14288"/>
            <a:ext cx="8229600" cy="1371601"/>
          </a:xfrm>
        </p:spPr>
        <p:txBody>
          <a:bodyPr/>
          <a:lstStyle/>
          <a:p>
            <a:r>
              <a:rPr lang="es-CL" dirty="0" smtClean="0"/>
              <a:t>Resultados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786062" y="1428736"/>
          <a:ext cx="4714895" cy="2743200"/>
        </p:xfrm>
        <a:graphic>
          <a:graphicData uri="http://schemas.openxmlformats.org/drawingml/2006/table">
            <a:tbl>
              <a:tblPr/>
              <a:tblGrid>
                <a:gridCol w="2428880"/>
                <a:gridCol w="2286015"/>
              </a:tblGrid>
              <a:tr h="25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Fecha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18-25 Enero, 2009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Réplicas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Estándar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 min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Aviones</a:t>
                      </a:r>
                      <a:endParaRPr lang="es-CL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Aeropuertos</a:t>
                      </a:r>
                      <a:endParaRPr lang="es-CL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</a:t>
                      </a:r>
                      <a:endParaRPr lang="es-CL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Tramos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3223</a:t>
                      </a:r>
                      <a:endParaRPr lang="es-CL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Tolerancia </a:t>
                      </a:r>
                      <a:r>
                        <a:rPr lang="es-CL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recovery</a:t>
                      </a:r>
                      <a:endParaRPr lang="es-CL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 min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GAP </a:t>
                      </a:r>
                      <a:r>
                        <a:rPr lang="es-CL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recovery</a:t>
                      </a:r>
                      <a:endParaRPr lang="es-CL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Minutos </a:t>
                      </a:r>
                      <a:r>
                        <a:rPr lang="es-CL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backup</a:t>
                      </a:r>
                      <a:endParaRPr lang="es-CL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 min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CPU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Intel </a:t>
                      </a:r>
                      <a:r>
                        <a:rPr lang="es-CL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Core</a:t>
                      </a: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CL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Duo</a:t>
                      </a: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1.8 </a:t>
                      </a:r>
                      <a:r>
                        <a:rPr lang="es-CL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Ghz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786050" y="4714884"/>
          <a:ext cx="4714908" cy="1645920"/>
        </p:xfrm>
        <a:graphic>
          <a:graphicData uri="http://schemas.openxmlformats.org/drawingml/2006/table">
            <a:tbl>
              <a:tblPr/>
              <a:tblGrid>
                <a:gridCol w="2428892"/>
                <a:gridCol w="2286016"/>
              </a:tblGrid>
              <a:tr h="25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Tiempo </a:t>
                      </a: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simulación (s</a:t>
                      </a: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140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Tiempo por réplica (s)</a:t>
                      </a:r>
                      <a:endParaRPr lang="es-CL" sz="18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1,4</a:t>
                      </a:r>
                      <a:endParaRPr lang="es-CL" sz="18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3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Puntualidad promedio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90,45%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Desviación estándar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0,76%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Mínimo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88,48%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9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Máximo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L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91,99%</a:t>
                      </a:r>
                      <a:endParaRPr lang="es-CL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14282" y="142873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Escenario tipo </a:t>
            </a:r>
            <a:r>
              <a:rPr lang="es-CL" b="1" dirty="0" smtClean="0">
                <a:sym typeface="Wingdings" pitchFamily="2" charset="2"/>
              </a:rPr>
              <a:t></a:t>
            </a:r>
            <a:endParaRPr lang="es-CL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14282" y="471488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Resultado general</a:t>
            </a:r>
            <a:r>
              <a:rPr lang="es-CL" b="1" dirty="0" smtClean="0">
                <a:sym typeface="Wingdings" pitchFamily="2" charset="2"/>
              </a:rPr>
              <a:t></a:t>
            </a:r>
            <a:endParaRPr lang="es-CL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279401" y="6488692"/>
            <a:ext cx="877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Descripción del modelo   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Resultados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  <p:sp>
        <p:nvSpPr>
          <p:cNvPr id="9" name="8 Botón de acción: Hacia delante o Siguiente">
            <a:hlinkClick r:id="rId2" action="ppaction://program" highlightClick="1"/>
          </p:cNvPr>
          <p:cNvSpPr/>
          <p:nvPr/>
        </p:nvSpPr>
        <p:spPr>
          <a:xfrm>
            <a:off x="7858148" y="1428736"/>
            <a:ext cx="428628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Botón de acción: Documento">
            <a:hlinkClick r:id="rId3" highlightClick="1"/>
          </p:cNvPr>
          <p:cNvSpPr/>
          <p:nvPr/>
        </p:nvSpPr>
        <p:spPr>
          <a:xfrm>
            <a:off x="7858148" y="4714884"/>
            <a:ext cx="428628" cy="285752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Estimación de puntualidad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Rutas comerciales</a:t>
            </a:r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279401" y="6488692"/>
            <a:ext cx="877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Descripción del modelo   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Resultados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  <p:graphicFrame>
        <p:nvGraphicFramePr>
          <p:cNvPr id="6" name="1 Gráfico"/>
          <p:cNvGraphicFramePr/>
          <p:nvPr/>
        </p:nvGraphicFramePr>
        <p:xfrm>
          <a:off x="928662" y="2643182"/>
          <a:ext cx="7143800" cy="364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Estimación de puntualidad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Vuelo </a:t>
            </a:r>
            <a:r>
              <a:rPr lang="es-CL" sz="1800" dirty="0" smtClean="0"/>
              <a:t>(SCL-PMC)</a:t>
            </a:r>
            <a:endParaRPr lang="es-CL"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79401" y="6488692"/>
            <a:ext cx="877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Descripción del modelo   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Resultados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  <p:graphicFrame>
        <p:nvGraphicFramePr>
          <p:cNvPr id="7" name="1 Gráfico"/>
          <p:cNvGraphicFramePr/>
          <p:nvPr/>
        </p:nvGraphicFramePr>
        <p:xfrm>
          <a:off x="928662" y="2643182"/>
          <a:ext cx="728667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Mejoras propuestas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400" dirty="0" smtClean="0"/>
              <a:t>WXS calibrado con datos </a:t>
            </a:r>
            <a:r>
              <a:rPr lang="es-CL" sz="2400" dirty="0" smtClean="0"/>
              <a:t>completos de </a:t>
            </a:r>
            <a:r>
              <a:rPr lang="es-CL" sz="2400" dirty="0" smtClean="0"/>
              <a:t>aeropuerto.</a:t>
            </a:r>
          </a:p>
          <a:p>
            <a:r>
              <a:rPr lang="es-CL" sz="2400" dirty="0" smtClean="0"/>
              <a:t>Gestión sobre variables endógenas.</a:t>
            </a:r>
          </a:p>
          <a:p>
            <a:pPr lvl="1"/>
            <a:r>
              <a:rPr lang="es-CL" sz="2000" dirty="0" smtClean="0"/>
              <a:t>Tripulación</a:t>
            </a:r>
          </a:p>
          <a:p>
            <a:pPr lvl="1"/>
            <a:r>
              <a:rPr lang="es-CL" sz="2000" dirty="0" smtClean="0"/>
              <a:t>Mantenimiento</a:t>
            </a:r>
          </a:p>
          <a:p>
            <a:pPr lvl="1"/>
            <a:r>
              <a:rPr lang="es-CL" sz="2000" dirty="0" smtClean="0"/>
              <a:t>Aviones de </a:t>
            </a:r>
            <a:r>
              <a:rPr lang="es-CL" sz="2000" dirty="0" err="1" smtClean="0"/>
              <a:t>backup</a:t>
            </a:r>
            <a:r>
              <a:rPr lang="es-CL" sz="2000" dirty="0" smtClean="0"/>
              <a:t>, cancelaciones</a:t>
            </a:r>
          </a:p>
          <a:p>
            <a:r>
              <a:rPr lang="es-CL" sz="2400" dirty="0" smtClean="0"/>
              <a:t>Ampliabilidad de flotas y rutas comerciales.</a:t>
            </a:r>
          </a:p>
          <a:p>
            <a:r>
              <a:rPr lang="es-CL" sz="2400" dirty="0" smtClean="0"/>
              <a:t>Actualización flexible de </a:t>
            </a:r>
            <a:r>
              <a:rPr lang="es-CL" sz="2400" dirty="0" smtClean="0"/>
              <a:t>distribuciones</a:t>
            </a:r>
          </a:p>
          <a:p>
            <a:r>
              <a:rPr lang="es-CL" sz="2400" dirty="0" smtClean="0"/>
              <a:t>Automatización en lectura de itinerario.</a:t>
            </a:r>
          </a:p>
          <a:p>
            <a:r>
              <a:rPr lang="es-CL" sz="2400" dirty="0" smtClean="0"/>
              <a:t>Interfaz </a:t>
            </a:r>
            <a:r>
              <a:rPr lang="es-CL" sz="2400" dirty="0" smtClean="0"/>
              <a:t>de usuario profesional.</a:t>
            </a:r>
          </a:p>
          <a:p>
            <a:endParaRPr lang="es-CL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79401" y="6488692"/>
            <a:ext cx="865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Descripción del modelo      Resultados      </a:t>
            </a:r>
            <a:r>
              <a:rPr lang="es-CL" b="1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Proyecciones</a:t>
            </a:r>
            <a:endParaRPr lang="es-CL" b="1" dirty="0">
              <a:solidFill>
                <a:schemeClr val="accent6">
                  <a:lumMod val="5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err="1" smtClean="0"/>
              <a:t>SimuLAN</a:t>
            </a:r>
            <a:endParaRPr lang="es-E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588"/>
            <a:ext cx="6843738" cy="1752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s-ES" sz="7200" i="1" dirty="0" smtClean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itchFamily="34" charset="0"/>
              </a:rPr>
              <a:t>Muchas Gracias</a:t>
            </a:r>
          </a:p>
        </p:txBody>
      </p:sp>
      <p:pic>
        <p:nvPicPr>
          <p:cNvPr id="3076" name="Picture 5" descr="logo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550" y="115888"/>
            <a:ext cx="10255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s-CL" dirty="0" smtClean="0"/>
              <a:t>Génesis del proyecto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s-CL" dirty="0" smtClean="0"/>
              <a:t>Descripción del modelo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s-CL" dirty="0" smtClean="0"/>
              <a:t>Resultados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s-CL" dirty="0" smtClean="0"/>
              <a:t>Proyecciones</a:t>
            </a:r>
          </a:p>
          <a:p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3886200"/>
          </a:xfrm>
        </p:spPr>
        <p:txBody>
          <a:bodyPr/>
          <a:lstStyle/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s-ES" dirty="0" smtClean="0"/>
              <a:t>Otorgar el valor esperado para la puntualidad a cualquier nivel de detalle considerando recovery .</a:t>
            </a:r>
          </a:p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s-ES" dirty="0" smtClean="0"/>
          </a:p>
          <a:p>
            <a:pPr marL="59055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s-ES" dirty="0" smtClean="0"/>
              <a:t>Localizar cadenas de vuelos con baja puntualidad, permitiendo evaluar impacto de posibles soluciones.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68313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4400" dirty="0" smtClean="0"/>
              <a:t>Objetivos de la simulación</a:t>
            </a:r>
            <a:endParaRPr lang="es-ES" sz="4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79401" y="6488692"/>
            <a:ext cx="865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</a:t>
            </a:r>
            <a:r>
              <a:rPr lang="es-CL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  Descripción del modelo      Resultados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8" y="1589088"/>
            <a:ext cx="918845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271463"/>
            <a:ext cx="8229600" cy="13716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s-CL" sz="4400" kern="0" dirty="0" smtClean="0">
                <a:latin typeface="+mj-lt"/>
                <a:ea typeface="+mj-ea"/>
                <a:cs typeface="+mj-cs"/>
              </a:rPr>
              <a:t>Sistema modelado </a:t>
            </a:r>
            <a:r>
              <a:rPr lang="es-CL" sz="2000" kern="0" dirty="0" smtClean="0">
                <a:latin typeface="+mj-lt"/>
                <a:ea typeface="+mj-ea"/>
                <a:cs typeface="+mj-cs"/>
              </a:rPr>
              <a:t>(</a:t>
            </a:r>
            <a:r>
              <a:rPr lang="es-CL" sz="2000" kern="0" dirty="0" smtClean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Eventos</a:t>
            </a:r>
            <a:r>
              <a:rPr lang="es-CL" sz="2000" kern="0" dirty="0">
                <a:latin typeface="+mj-lt"/>
                <a:ea typeface="+mj-ea"/>
                <a:cs typeface="+mj-cs"/>
              </a:rPr>
              <a:t>, </a:t>
            </a:r>
            <a:r>
              <a:rPr lang="es-CL" sz="2000" kern="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Estados</a:t>
            </a:r>
            <a:r>
              <a:rPr lang="es-CL" sz="2000" kern="0" dirty="0">
                <a:latin typeface="+mj-lt"/>
                <a:ea typeface="+mj-ea"/>
                <a:cs typeface="+mj-cs"/>
              </a:rPr>
              <a:t>,</a:t>
            </a:r>
            <a:r>
              <a:rPr lang="es-CL" sz="2000" kern="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CL" sz="2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Disrupciones</a:t>
            </a:r>
            <a:r>
              <a:rPr lang="es-CL" sz="2000" kern="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79401" y="6488692"/>
            <a:ext cx="868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Descripción del modelo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Resultados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68313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4400"/>
              <a:t>Sistema simulado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443038"/>
            <a:ext cx="8621713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279401" y="6488692"/>
            <a:ext cx="868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Descripción del modelo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Resultados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412875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Componentes del sistema.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 smtClean="0"/>
              <a:t>Físicos: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Aviones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Flotas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Aeropuertos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 smtClean="0"/>
              <a:t>Operacionales: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Tramo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Vuelo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Ruta</a:t>
            </a:r>
          </a:p>
          <a:p>
            <a:pPr eaLnBrk="1" hangingPunct="1">
              <a:lnSpc>
                <a:spcPct val="80000"/>
              </a:lnSpc>
            </a:pPr>
            <a:r>
              <a:rPr lang="es-ES" sz="2800" dirty="0" smtClean="0"/>
              <a:t>No se consideran:</a:t>
            </a:r>
            <a:endParaRPr lang="es-ES" sz="2800" dirty="0" smtClean="0"/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Pasajeros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Tripulación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Recursos humanos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 smtClean="0"/>
              <a:t>Otras aerolíneas</a:t>
            </a:r>
          </a:p>
          <a:p>
            <a:pPr lvl="1" eaLnBrk="1" hangingPunct="1">
              <a:lnSpc>
                <a:spcPct val="80000"/>
              </a:lnSpc>
            </a:pPr>
            <a:endParaRPr lang="es-ES" sz="2400" dirty="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68313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sz="4400"/>
              <a:t>Sistema simulado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79401" y="6488692"/>
            <a:ext cx="868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Descripción del modelo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Resultados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500062" y="1071549"/>
          <a:ext cx="8143903" cy="5338725"/>
        </p:xfrm>
        <a:graphic>
          <a:graphicData uri="http://schemas.openxmlformats.org/drawingml/2006/table">
            <a:tbl>
              <a:tblPr/>
              <a:tblGrid>
                <a:gridCol w="1726464"/>
                <a:gridCol w="1510655"/>
                <a:gridCol w="1544728"/>
                <a:gridCol w="999530"/>
                <a:gridCol w="1453862"/>
                <a:gridCol w="908664"/>
              </a:tblGrid>
              <a:tr h="5715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Tipo de atraso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Distribución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División </a:t>
                      </a:r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primaria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Ajustes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División </a:t>
                      </a:r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secundaria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Ajustes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ATC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872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Hora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316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Hora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HBT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Logística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4257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Tramo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328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Tramo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Flota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WXS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397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Semestre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127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Periodo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Periodo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528749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Mantto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Flota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Otros</a:t>
                      </a:r>
                      <a:endParaRPr lang="es-CL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Mes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815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Ruta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Ruta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Adelanto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Beta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Aeropuerto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Gamma</a:t>
                      </a: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</a:tr>
              <a:tr h="28256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Lognormal</a:t>
                      </a:r>
                      <a:endParaRPr lang="es-CL" sz="16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970" marR="4970" marT="49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76" name="Rectangle 2"/>
          <p:cNvSpPr>
            <a:spLocks noChangeArrowheads="1"/>
          </p:cNvSpPr>
          <p:nvPr/>
        </p:nvSpPr>
        <p:spPr bwMode="auto">
          <a:xfrm>
            <a:off x="468313" y="-24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s-ES" sz="4400" dirty="0"/>
              <a:t>Variables aleatorias de input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79401" y="6488692"/>
            <a:ext cx="868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Descripción del modelo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Resultados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1109685"/>
            <a:ext cx="49530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313" y="0"/>
            <a:ext cx="63357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L" sz="4400" dirty="0" smtClean="0"/>
              <a:t>Generación de atrasos</a:t>
            </a:r>
            <a:endParaRPr lang="es-ES" sz="4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79401" y="6488692"/>
            <a:ext cx="868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Descripción del modelo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Resultados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68313" y="0"/>
            <a:ext cx="63357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CL" sz="4400" dirty="0"/>
              <a:t>Algoritmo de Recovery</a:t>
            </a:r>
            <a:endParaRPr lang="es-ES" sz="4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79401" y="6488692"/>
            <a:ext cx="868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</a:rPr>
              <a:t>Génesis del proyecto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</a:t>
            </a:r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Descripción del modelo   </a:t>
            </a:r>
            <a:r>
              <a:rPr lang="es-CL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 pitchFamily="18" charset="0"/>
                <a:ea typeface="Batang" pitchFamily="18" charset="-127"/>
                <a:sym typeface="Wingdings" pitchFamily="2" charset="2"/>
              </a:rPr>
              <a:t>   Resultados      Proyecciones</a:t>
            </a:r>
            <a:endParaRPr lang="es-CL" dirty="0">
              <a:solidFill>
                <a:schemeClr val="accent6">
                  <a:lumMod val="40000"/>
                  <a:lumOff val="60000"/>
                </a:schemeClr>
              </a:solidFill>
              <a:latin typeface="Cambria" pitchFamily="18" charset="0"/>
              <a:ea typeface="Batang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100" y="1071546"/>
            <a:ext cx="6526213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8"/>
</p:tagLst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8638</TotalTime>
  <Words>435</Words>
  <Application>Microsoft Office PowerPoint</Application>
  <PresentationFormat>Presentación en pantalla (4:3)</PresentationFormat>
  <Paragraphs>161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Píxel</vt:lpstr>
      <vt:lpstr>SimuLAN</vt:lpstr>
      <vt:lpstr>Contenido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Implementación</vt:lpstr>
      <vt:lpstr>Resultados</vt:lpstr>
      <vt:lpstr>Estimación de puntualidad</vt:lpstr>
      <vt:lpstr>Estimación de puntualidad</vt:lpstr>
      <vt:lpstr>Diapositiva 14</vt:lpstr>
      <vt:lpstr>Mejoras propuestas</vt:lpstr>
      <vt:lpstr>SimuLAN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</dc:title>
  <dc:creator>MAM</dc:creator>
  <cp:lastModifiedBy>Rodolfo</cp:lastModifiedBy>
  <cp:revision>259</cp:revision>
  <dcterms:created xsi:type="dcterms:W3CDTF">2009-01-05T12:44:24Z</dcterms:created>
  <dcterms:modified xsi:type="dcterms:W3CDTF">2009-06-05T14:19:32Z</dcterms:modified>
</cp:coreProperties>
</file>