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4630400" cy="8229600"/>
  <p:notesSz cx="8229600" cy="14630400"/>
  <p:embeddedFontLst>
    <p:embeddedFont>
      <p:font typeface="Fraunces Extra Bold"/>
      <p:regular r:id="rId17"/>
    </p:embeddedFont>
    <p:embeddedFont>
      <p:font typeface="Fraunces Extra Bold"/>
      <p:regular r:id="rId18"/>
    </p:embeddedFont>
    <p:embeddedFont>
      <p:font typeface="Nobile"/>
      <p:regular r:id="rId19"/>
    </p:embeddedFont>
    <p:embeddedFont>
      <p:font typeface="Nobile"/>
      <p:regular r:id="rId20"/>
    </p:embeddedFont>
    <p:embeddedFont>
      <p:font typeface="Nobile"/>
      <p:regular r:id="rId21"/>
    </p:embeddedFont>
    <p:embeddedFont>
      <p:font typeface="Nobile"/>
      <p:regular r:id="rId22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openxmlformats.org/officeDocument/2006/relationships/font" Target="fonts/font1.fntdata"/><Relationship Id="rId18" Type="http://schemas.openxmlformats.org/officeDocument/2006/relationships/font" Target="fonts/font2.fntdata"/><Relationship Id="rId19" Type="http://schemas.openxmlformats.org/officeDocument/2006/relationships/font" Target="fonts/font3.fntdata"/><Relationship Id="rId20" Type="http://schemas.openxmlformats.org/officeDocument/2006/relationships/font" Target="fonts/font4.fntdata"/><Relationship Id="rId21" Type="http://schemas.openxmlformats.org/officeDocument/2006/relationships/font" Target="fonts/font5.fntdata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slideLayout" Target="../slideLayouts/slideLayout4.xml"/><Relationship Id="rId6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997756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Case de Sucesso: A Implementação da Gestão Participativa por Ligas na Sicredi Conexão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86894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Conectando pessoas, estratégia e resultados através do protagonismo e da colaboração.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23618"/>
            <a:ext cx="1218259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Atribuições das Ligas Táticas e Estratégica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48602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Clareza nas funções para o sucesso do modelo de gestão participativa.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3104078"/>
            <a:ext cx="4196358" cy="680442"/>
          </a:xfrm>
          <a:prstGeom prst="roundRect">
            <a:avLst>
              <a:gd name="adj" fmla="val 480029"/>
            </a:avLst>
          </a:prstGeom>
          <a:solidFill>
            <a:srgbClr val="438951"/>
          </a:solidFill>
          <a:ln/>
        </p:spPr>
      </p:sp>
      <p:sp>
        <p:nvSpPr>
          <p:cNvPr id="5" name="Text 3"/>
          <p:cNvSpPr/>
          <p:nvPr/>
        </p:nvSpPr>
        <p:spPr>
          <a:xfrm>
            <a:off x="2721888" y="3231594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FFFFFF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4"/>
          <p:cNvSpPr/>
          <p:nvPr/>
        </p:nvSpPr>
        <p:spPr>
          <a:xfrm>
            <a:off x="1020604" y="401133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Ligas Táticas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1020604" y="4501753"/>
            <a:ext cx="3742730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Apresentam recomendações de projetos e ações à Liga Estratégica, validadas por todos os membros com poder de voto, gerando valor para a Cooperativa.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216962" y="3104078"/>
            <a:ext cx="4196358" cy="680442"/>
          </a:xfrm>
          <a:prstGeom prst="roundRect">
            <a:avLst>
              <a:gd name="adj" fmla="val 480029"/>
            </a:avLst>
          </a:prstGeom>
          <a:solidFill>
            <a:srgbClr val="4A644E"/>
          </a:solidFill>
          <a:ln/>
        </p:spPr>
      </p:sp>
      <p:sp>
        <p:nvSpPr>
          <p:cNvPr id="9" name="Text 7"/>
          <p:cNvSpPr/>
          <p:nvPr/>
        </p:nvSpPr>
        <p:spPr>
          <a:xfrm>
            <a:off x="7145060" y="3231594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FFFFFF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8"/>
          <p:cNvSpPr/>
          <p:nvPr/>
        </p:nvSpPr>
        <p:spPr>
          <a:xfrm>
            <a:off x="5443776" y="401133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Liga Estratégica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5443776" y="4501753"/>
            <a:ext cx="3742730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Coordena e garante a sinergia de todo o modelo, representando as Ligas perante a Diretoria Executiva e o Conselho de Administração.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9640133" y="3104078"/>
            <a:ext cx="4196358" cy="680442"/>
          </a:xfrm>
          <a:prstGeom prst="roundRect">
            <a:avLst>
              <a:gd name="adj" fmla="val 480029"/>
            </a:avLst>
          </a:prstGeom>
          <a:solidFill>
            <a:srgbClr val="438951"/>
          </a:solidFill>
          <a:ln/>
        </p:spPr>
      </p:sp>
      <p:sp>
        <p:nvSpPr>
          <p:cNvPr id="13" name="Text 11"/>
          <p:cNvSpPr/>
          <p:nvPr/>
        </p:nvSpPr>
        <p:spPr>
          <a:xfrm>
            <a:off x="11568232" y="3231594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FFFFFF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2"/>
          <p:cNvSpPr/>
          <p:nvPr/>
        </p:nvSpPr>
        <p:spPr>
          <a:xfrm>
            <a:off x="9866948" y="401133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Deliberação Final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9866948" y="4501753"/>
            <a:ext cx="3742730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Compete à Liga Estratégica decidir quais projetos e iniciativas serão encaminhados para a aprovação final da Diretoria Executiva, atuando como ponto focal estratégico.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56134"/>
            <a:ext cx="944868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O Desafio e a Solução Estratégica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618542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Enfrentamos a necessidade de transformar a maneira como as ideias fluíam, buscando uma gestão mais colaborativa e inclusiva.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3599497"/>
            <a:ext cx="4196358" cy="3173849"/>
          </a:xfrm>
          <a:prstGeom prst="roundRect">
            <a:avLst>
              <a:gd name="adj" fmla="val 4610"/>
            </a:avLst>
          </a:prstGeom>
          <a:solidFill>
            <a:srgbClr val="FAFFFA"/>
          </a:solidFill>
          <a:ln w="30480">
            <a:solidFill>
              <a:srgbClr val="CED9CE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63310" y="3599497"/>
            <a:ext cx="121920" cy="3173849"/>
          </a:xfrm>
          <a:prstGeom prst="roundRect">
            <a:avLst>
              <a:gd name="adj" fmla="val 167442"/>
            </a:avLst>
          </a:prstGeom>
          <a:solidFill>
            <a:srgbClr val="438951"/>
          </a:solidFill>
          <a:ln/>
        </p:spPr>
      </p:sp>
      <p:sp>
        <p:nvSpPr>
          <p:cNvPr id="6" name="Text 4"/>
          <p:cNvSpPr/>
          <p:nvPr/>
        </p:nvSpPr>
        <p:spPr>
          <a:xfrm>
            <a:off x="1142524" y="3856792"/>
            <a:ext cx="359033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Descentralização e Desânimo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1142524" y="4701540"/>
            <a:ext cx="3590330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 dificuldade em implementar ideias valiosas levava à percepção de parcialidade e desengajamento entre os colaboradores.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216962" y="3599497"/>
            <a:ext cx="4196358" cy="3173849"/>
          </a:xfrm>
          <a:prstGeom prst="roundRect">
            <a:avLst>
              <a:gd name="adj" fmla="val 4610"/>
            </a:avLst>
          </a:prstGeom>
          <a:solidFill>
            <a:srgbClr val="FAFFFA"/>
          </a:solidFill>
          <a:ln w="30480">
            <a:solidFill>
              <a:srgbClr val="CED9CE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186482" y="3599497"/>
            <a:ext cx="121920" cy="3173849"/>
          </a:xfrm>
          <a:prstGeom prst="roundRect">
            <a:avLst>
              <a:gd name="adj" fmla="val 167442"/>
            </a:avLst>
          </a:prstGeom>
          <a:solidFill>
            <a:srgbClr val="438951"/>
          </a:solidFill>
          <a:ln/>
        </p:spPr>
      </p:sp>
      <p:sp>
        <p:nvSpPr>
          <p:cNvPr id="10" name="Text 8"/>
          <p:cNvSpPr/>
          <p:nvPr/>
        </p:nvSpPr>
        <p:spPr>
          <a:xfrm>
            <a:off x="5565696" y="3856792"/>
            <a:ext cx="359033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Modelo de Gestão Participativa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5565696" y="4701540"/>
            <a:ext cx="3590330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Criamos um formato formal para incubar e fomentar melhorias, alinhando as contribuições com as diretrizes estratégicas da cooperativa.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9640133" y="3599497"/>
            <a:ext cx="4196358" cy="3173849"/>
          </a:xfrm>
          <a:prstGeom prst="roundRect">
            <a:avLst>
              <a:gd name="adj" fmla="val 4610"/>
            </a:avLst>
          </a:prstGeom>
          <a:solidFill>
            <a:srgbClr val="FAFFFA"/>
          </a:solidFill>
          <a:ln w="30480">
            <a:solidFill>
              <a:srgbClr val="CED9CE"/>
            </a:solidFill>
            <a:prstDash val="solid"/>
          </a:ln>
        </p:spPr>
      </p:sp>
      <p:sp>
        <p:nvSpPr>
          <p:cNvPr id="13" name="Shape 11"/>
          <p:cNvSpPr/>
          <p:nvPr/>
        </p:nvSpPr>
        <p:spPr>
          <a:xfrm>
            <a:off x="9609653" y="3599497"/>
            <a:ext cx="121920" cy="3173849"/>
          </a:xfrm>
          <a:prstGeom prst="roundRect">
            <a:avLst>
              <a:gd name="adj" fmla="val 167442"/>
            </a:avLst>
          </a:prstGeom>
          <a:solidFill>
            <a:srgbClr val="438951"/>
          </a:solidFill>
          <a:ln/>
        </p:spPr>
      </p:sp>
      <p:sp>
        <p:nvSpPr>
          <p:cNvPr id="14" name="Text 12"/>
          <p:cNvSpPr/>
          <p:nvPr/>
        </p:nvSpPr>
        <p:spPr>
          <a:xfrm>
            <a:off x="9988868" y="38567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Objetivos Centrais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9988868" y="4347210"/>
            <a:ext cx="359033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Desenvolver talentos e futuros líderes, aumentar a visibilidade dos colaboradores e otimizar a eficiência operacional.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82122"/>
            <a:ext cx="1054322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Arquitetura e Governança do Modelo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194452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Uma estrutura clara garante a fluidez e a aprovação das propostas, promovendo a integridade do programa.</a:t>
            </a:r>
            <a:endParaRPr lang="en-US" sz="175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2562582"/>
            <a:ext cx="4347567" cy="907256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020604" y="369665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Ligas Táticas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4187071"/>
            <a:ext cx="389393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Grupos temáticos que geram ideias e propostas alinhadas aos objetivos estratégicos da cooperativa.</a:t>
            </a:r>
            <a:endParaRPr lang="en-US" sz="1750" dirty="0"/>
          </a:p>
        </p:txBody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357" y="2562582"/>
            <a:ext cx="4347567" cy="907256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5368171" y="369665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Liga Estratégica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5368171" y="4187071"/>
            <a:ext cx="389393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Analisa, refina e recomenda as propostas das Ligas Táticas à Diretoria Executiva, garantindo a sinergia.</a:t>
            </a:r>
            <a:endParaRPr lang="en-US" sz="1750" dirty="0"/>
          </a:p>
        </p:txBody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8924" y="2562582"/>
            <a:ext cx="4347567" cy="907256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9715738" y="369665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Diretoria Executiva</a:t>
            </a:r>
            <a:endParaRPr lang="en-US" sz="2200" dirty="0"/>
          </a:p>
        </p:txBody>
      </p:sp>
      <p:sp>
        <p:nvSpPr>
          <p:cNvPr id="12" name="Text 7"/>
          <p:cNvSpPr/>
          <p:nvPr/>
        </p:nvSpPr>
        <p:spPr>
          <a:xfrm>
            <a:off x="9715738" y="4187071"/>
            <a:ext cx="389393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Responsável pela deliberação final e aprovação das iniciativas estratégicas apresentadas.</a:t>
            </a:r>
            <a:endParaRPr lang="en-US" sz="1750" dirty="0"/>
          </a:p>
        </p:txBody>
      </p:sp>
      <p:sp>
        <p:nvSpPr>
          <p:cNvPr id="13" name="Shape 8"/>
          <p:cNvSpPr/>
          <p:nvPr/>
        </p:nvSpPr>
        <p:spPr>
          <a:xfrm>
            <a:off x="793790" y="6120646"/>
            <a:ext cx="13042821" cy="1326713"/>
          </a:xfrm>
          <a:prstGeom prst="roundRect">
            <a:avLst>
              <a:gd name="adj" fmla="val 15387"/>
            </a:avLst>
          </a:prstGeom>
          <a:solidFill>
            <a:srgbClr val="B6D6FC"/>
          </a:solidFill>
          <a:ln/>
        </p:spPr>
      </p:sp>
      <p:pic>
        <p:nvPicPr>
          <p:cNvPr id="14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4" y="6449497"/>
            <a:ext cx="283488" cy="226814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530906" y="6404134"/>
            <a:ext cx="1207889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 Gerência de Estratégia e Inovação é responsável pela governança, acompanhando e evoluindo os ciclos. Qualquer revisão do regulamento deve ser validada pela Diretoria Executiva.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08378"/>
            <a:ext cx="115337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As Ligas Táticas: O Coração da Operação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47078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As 5 Ligas Táticas são o motor da inovação, impulsionando a colaboração e a multidisciplinaridade.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3429000"/>
            <a:ext cx="4196358" cy="3492103"/>
          </a:xfrm>
          <a:prstGeom prst="roundRect">
            <a:avLst>
              <a:gd name="adj" fmla="val 4190"/>
            </a:avLst>
          </a:prstGeom>
          <a:solidFill>
            <a:srgbClr val="FAFFFA"/>
          </a:solidFill>
          <a:ln/>
        </p:spPr>
      </p:sp>
      <p:sp>
        <p:nvSpPr>
          <p:cNvPr id="5" name="Shape 3"/>
          <p:cNvSpPr/>
          <p:nvPr/>
        </p:nvSpPr>
        <p:spPr>
          <a:xfrm>
            <a:off x="793790" y="3398520"/>
            <a:ext cx="4196358" cy="121920"/>
          </a:xfrm>
          <a:prstGeom prst="roundRect">
            <a:avLst>
              <a:gd name="adj" fmla="val 167442"/>
            </a:avLst>
          </a:prstGeom>
          <a:solidFill>
            <a:srgbClr val="438951"/>
          </a:solidFill>
          <a:ln/>
        </p:spPr>
      </p:sp>
      <p:sp>
        <p:nvSpPr>
          <p:cNvPr id="6" name="Shape 4"/>
          <p:cNvSpPr/>
          <p:nvPr/>
        </p:nvSpPr>
        <p:spPr>
          <a:xfrm>
            <a:off x="2551688" y="3088838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438951"/>
          </a:solidFill>
          <a:ln/>
        </p:spPr>
      </p:sp>
      <p:sp>
        <p:nvSpPr>
          <p:cNvPr id="7" name="Text 5"/>
          <p:cNvSpPr/>
          <p:nvPr/>
        </p:nvSpPr>
        <p:spPr>
          <a:xfrm>
            <a:off x="2755761" y="3258979"/>
            <a:ext cx="272177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400"/>
              </a:lnSpc>
              <a:buNone/>
            </a:pPr>
            <a:r>
              <a:rPr lang="en-US" sz="2100" b="1" dirty="0">
                <a:solidFill>
                  <a:srgbClr val="FFFFFF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1</a:t>
            </a:r>
            <a:endParaRPr lang="en-US" sz="2100" dirty="0"/>
          </a:p>
        </p:txBody>
      </p:sp>
      <p:sp>
        <p:nvSpPr>
          <p:cNvPr id="8" name="Text 6"/>
          <p:cNvSpPr/>
          <p:nvPr/>
        </p:nvSpPr>
        <p:spPr>
          <a:xfrm>
            <a:off x="1051084" y="39959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5 Ligas Temáticas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1051084" y="4486394"/>
            <a:ext cx="368177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Com foco em Cooperativismo e Sustentabilidade, Crescimento, Eficiência, Pessoas e Cultura, e Relevância e Experiência.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5216962" y="3429000"/>
            <a:ext cx="4196358" cy="3492103"/>
          </a:xfrm>
          <a:prstGeom prst="roundRect">
            <a:avLst>
              <a:gd name="adj" fmla="val 4190"/>
            </a:avLst>
          </a:prstGeom>
          <a:solidFill>
            <a:srgbClr val="FAFFFA"/>
          </a:solidFill>
          <a:ln/>
        </p:spPr>
      </p:sp>
      <p:sp>
        <p:nvSpPr>
          <p:cNvPr id="11" name="Shape 9"/>
          <p:cNvSpPr/>
          <p:nvPr/>
        </p:nvSpPr>
        <p:spPr>
          <a:xfrm>
            <a:off x="5216962" y="3398520"/>
            <a:ext cx="4196358" cy="121920"/>
          </a:xfrm>
          <a:prstGeom prst="roundRect">
            <a:avLst>
              <a:gd name="adj" fmla="val 167442"/>
            </a:avLst>
          </a:prstGeom>
          <a:solidFill>
            <a:srgbClr val="438951"/>
          </a:solidFill>
          <a:ln/>
        </p:spPr>
      </p:sp>
      <p:sp>
        <p:nvSpPr>
          <p:cNvPr id="12" name="Shape 10"/>
          <p:cNvSpPr/>
          <p:nvPr/>
        </p:nvSpPr>
        <p:spPr>
          <a:xfrm>
            <a:off x="6974860" y="3088838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438951"/>
          </a:solidFill>
          <a:ln/>
        </p:spPr>
      </p:sp>
      <p:sp>
        <p:nvSpPr>
          <p:cNvPr id="13" name="Text 11"/>
          <p:cNvSpPr/>
          <p:nvPr/>
        </p:nvSpPr>
        <p:spPr>
          <a:xfrm>
            <a:off x="7178933" y="3258979"/>
            <a:ext cx="272177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400"/>
              </a:lnSpc>
              <a:buNone/>
            </a:pPr>
            <a:r>
              <a:rPr lang="en-US" sz="2100" b="1" dirty="0">
                <a:solidFill>
                  <a:srgbClr val="FFFFFF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2</a:t>
            </a:r>
            <a:endParaRPr lang="en-US" sz="2100" dirty="0"/>
          </a:p>
        </p:txBody>
      </p:sp>
      <p:sp>
        <p:nvSpPr>
          <p:cNvPr id="14" name="Text 12"/>
          <p:cNvSpPr/>
          <p:nvPr/>
        </p:nvSpPr>
        <p:spPr>
          <a:xfrm>
            <a:off x="5474256" y="3995976"/>
            <a:ext cx="292703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Composição Diversa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5474256" y="4486394"/>
            <a:ext cx="3681770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Cada Liga conta com 4 membros fixos (indicados pela Diretoria) e até 5 membros de interesse (colaboradores selecionados), totalizando até 9 integrantes.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9640133" y="3429000"/>
            <a:ext cx="4196358" cy="3492103"/>
          </a:xfrm>
          <a:prstGeom prst="roundRect">
            <a:avLst>
              <a:gd name="adj" fmla="val 4190"/>
            </a:avLst>
          </a:prstGeom>
          <a:solidFill>
            <a:srgbClr val="FAFFFA"/>
          </a:solidFill>
          <a:ln/>
        </p:spPr>
      </p:sp>
      <p:sp>
        <p:nvSpPr>
          <p:cNvPr id="17" name="Shape 15"/>
          <p:cNvSpPr/>
          <p:nvPr/>
        </p:nvSpPr>
        <p:spPr>
          <a:xfrm>
            <a:off x="9640133" y="3398520"/>
            <a:ext cx="4196358" cy="121920"/>
          </a:xfrm>
          <a:prstGeom prst="roundRect">
            <a:avLst>
              <a:gd name="adj" fmla="val 167442"/>
            </a:avLst>
          </a:prstGeom>
          <a:solidFill>
            <a:srgbClr val="438951"/>
          </a:solidFill>
          <a:ln/>
        </p:spPr>
      </p:sp>
      <p:sp>
        <p:nvSpPr>
          <p:cNvPr id="18" name="Shape 16"/>
          <p:cNvSpPr/>
          <p:nvPr/>
        </p:nvSpPr>
        <p:spPr>
          <a:xfrm>
            <a:off x="11398032" y="3088838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438951"/>
          </a:solidFill>
          <a:ln/>
        </p:spPr>
      </p:sp>
      <p:sp>
        <p:nvSpPr>
          <p:cNvPr id="19" name="Text 17"/>
          <p:cNvSpPr/>
          <p:nvPr/>
        </p:nvSpPr>
        <p:spPr>
          <a:xfrm>
            <a:off x="11602105" y="3258979"/>
            <a:ext cx="272177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400"/>
              </a:lnSpc>
              <a:buNone/>
            </a:pPr>
            <a:r>
              <a:rPr lang="en-US" sz="2100" b="1" dirty="0">
                <a:solidFill>
                  <a:srgbClr val="FFFFFF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3</a:t>
            </a:r>
            <a:endParaRPr lang="en-US" sz="2100" dirty="0"/>
          </a:p>
        </p:txBody>
      </p:sp>
      <p:sp>
        <p:nvSpPr>
          <p:cNvPr id="20" name="Text 18"/>
          <p:cNvSpPr/>
          <p:nvPr/>
        </p:nvSpPr>
        <p:spPr>
          <a:xfrm>
            <a:off x="9897427" y="39959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Ciclo Anual</a:t>
            </a:r>
            <a:endParaRPr lang="en-US" sz="2200" dirty="0"/>
          </a:p>
        </p:txBody>
      </p:sp>
      <p:sp>
        <p:nvSpPr>
          <p:cNvPr id="21" name="Text 19"/>
          <p:cNvSpPr/>
          <p:nvPr/>
        </p:nvSpPr>
        <p:spPr>
          <a:xfrm>
            <a:off x="9897427" y="4486394"/>
            <a:ext cx="3681770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O ciclo de participação dura 12 meses (janeiro a dezembro), com renovação dos membros de interesse para fomentar novas perspectivas e oportunidades anualmente.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45231"/>
            <a:ext cx="1189601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A Liga Estratégica: A Conexão com o Topo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00763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Este grupo vital assegura o alinhamento das iniciativas com a visão macro da Sicredi Conexão.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3625691"/>
            <a:ext cx="13042821" cy="2758559"/>
          </a:xfrm>
          <a:prstGeom prst="roundRect">
            <a:avLst>
              <a:gd name="adj" fmla="val 7400"/>
            </a:avLst>
          </a:prstGeom>
          <a:solidFill>
            <a:srgbClr val="E8F3E8"/>
          </a:solidFill>
          <a:ln/>
        </p:spPr>
      </p:sp>
      <p:sp>
        <p:nvSpPr>
          <p:cNvPr id="5" name="Shape 3"/>
          <p:cNvSpPr/>
          <p:nvPr/>
        </p:nvSpPr>
        <p:spPr>
          <a:xfrm>
            <a:off x="793790" y="3625691"/>
            <a:ext cx="4347567" cy="2758559"/>
          </a:xfrm>
          <a:prstGeom prst="roundRect">
            <a:avLst>
              <a:gd name="adj" fmla="val 7400"/>
            </a:avLst>
          </a:prstGeom>
          <a:solidFill>
            <a:srgbClr val="438951"/>
          </a:solidFill>
          <a:ln/>
        </p:spPr>
      </p:sp>
      <p:sp>
        <p:nvSpPr>
          <p:cNvPr id="6" name="Text 4"/>
          <p:cNvSpPr/>
          <p:nvPr/>
        </p:nvSpPr>
        <p:spPr>
          <a:xfrm>
            <a:off x="1549956" y="385250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Membros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1020604" y="4342924"/>
            <a:ext cx="389393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Exclusivamente composta por membros fixos, ocupando posições de gestão na Superintendência Regional.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141357" y="3625691"/>
            <a:ext cx="4347567" cy="2758559"/>
          </a:xfrm>
          <a:prstGeom prst="rect">
            <a:avLst/>
          </a:prstGeom>
          <a:solidFill>
            <a:srgbClr val="4A644E"/>
          </a:solidFill>
          <a:ln/>
        </p:spPr>
      </p:sp>
      <p:sp>
        <p:nvSpPr>
          <p:cNvPr id="9" name="Shape 7"/>
          <p:cNvSpPr/>
          <p:nvPr/>
        </p:nvSpPr>
        <p:spPr>
          <a:xfrm>
            <a:off x="5141357" y="3625691"/>
            <a:ext cx="30480" cy="2758559"/>
          </a:xfrm>
          <a:prstGeom prst="roundRect">
            <a:avLst>
              <a:gd name="adj" fmla="val 669768"/>
            </a:avLst>
          </a:prstGeom>
          <a:solidFill>
            <a:srgbClr val="637D67"/>
          </a:solidFill>
          <a:ln/>
        </p:spPr>
      </p:sp>
      <p:sp>
        <p:nvSpPr>
          <p:cNvPr id="10" name="Text 8"/>
          <p:cNvSpPr/>
          <p:nvPr/>
        </p:nvSpPr>
        <p:spPr>
          <a:xfrm>
            <a:off x="5839420" y="3852505"/>
            <a:ext cx="295144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Atribuição Principal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5368171" y="4342924"/>
            <a:ext cx="389393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Guardar o modelo, garantindo a sinergia dos projetos e a aderência à visão estratégica da Cooperativa.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9488924" y="3625691"/>
            <a:ext cx="4347567" cy="2758559"/>
          </a:xfrm>
          <a:prstGeom prst="rect">
            <a:avLst/>
          </a:prstGeom>
          <a:solidFill>
            <a:srgbClr val="438951"/>
          </a:solidFill>
          <a:ln/>
        </p:spPr>
      </p:sp>
      <p:sp>
        <p:nvSpPr>
          <p:cNvPr id="13" name="Shape 11"/>
          <p:cNvSpPr/>
          <p:nvPr/>
        </p:nvSpPr>
        <p:spPr>
          <a:xfrm>
            <a:off x="9488924" y="3625691"/>
            <a:ext cx="30480" cy="2758559"/>
          </a:xfrm>
          <a:prstGeom prst="roundRect">
            <a:avLst>
              <a:gd name="adj" fmla="val 669768"/>
            </a:avLst>
          </a:prstGeom>
          <a:solidFill>
            <a:srgbClr val="5CA26A"/>
          </a:solidFill>
          <a:ln/>
        </p:spPr>
      </p:sp>
      <p:sp>
        <p:nvSpPr>
          <p:cNvPr id="14" name="Text 12"/>
          <p:cNvSpPr/>
          <p:nvPr/>
        </p:nvSpPr>
        <p:spPr>
          <a:xfrm>
            <a:off x="10245090" y="385250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Coordenação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9715738" y="4342924"/>
            <a:ext cx="3893939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O Coordenador é indicado pela Diretoria Executiva para um mandato anual, promovendo rotatividade na liderança a cada ciclo.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68028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A Dinâmica de Funcionamento: Reuniões, Portfólio e GTs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23921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As Ligas operam com base em reuniões periódicas, gerenciamento de portfólio e grupos de trabalho focados.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857268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Fraunces Light" pitchFamily="34" charset="0"/>
                <a:ea typeface="Fraunces Light" pitchFamily="34" charset="-122"/>
                <a:cs typeface="Fraunces Light" pitchFamily="34" charset="-120"/>
              </a:rPr>
              <a:t>01</a:t>
            </a:r>
            <a:endParaRPr lang="en-US" sz="1750" dirty="0"/>
          </a:p>
        </p:txBody>
      </p:sp>
      <p:sp>
        <p:nvSpPr>
          <p:cNvPr id="5" name="Shape 3"/>
          <p:cNvSpPr/>
          <p:nvPr/>
        </p:nvSpPr>
        <p:spPr>
          <a:xfrm>
            <a:off x="793790" y="4212312"/>
            <a:ext cx="4196358" cy="30480"/>
          </a:xfrm>
          <a:prstGeom prst="rect">
            <a:avLst/>
          </a:prstGeom>
          <a:solidFill>
            <a:srgbClr val="438951"/>
          </a:solidFill>
          <a:ln/>
        </p:spPr>
      </p:sp>
      <p:sp>
        <p:nvSpPr>
          <p:cNvPr id="6" name="Text 4"/>
          <p:cNvSpPr/>
          <p:nvPr/>
        </p:nvSpPr>
        <p:spPr>
          <a:xfrm>
            <a:off x="793790" y="4386620"/>
            <a:ext cx="292453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Reuniões Periódicas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93790" y="4877038"/>
            <a:ext cx="4196358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Realizadas mensalmente, com decisões tomadas por votação da maioria. Grupos de Trabalho (GTs) podem ser criados para ideação ou prototipagem de temas específicos.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216962" y="3857268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Fraunces Light" pitchFamily="34" charset="0"/>
                <a:ea typeface="Fraunces Light" pitchFamily="34" charset="-122"/>
                <a:cs typeface="Fraunces Light" pitchFamily="34" charset="-120"/>
              </a:rPr>
              <a:t>02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216962" y="4212312"/>
            <a:ext cx="4196358" cy="30480"/>
          </a:xfrm>
          <a:prstGeom prst="rect">
            <a:avLst/>
          </a:prstGeom>
          <a:solidFill>
            <a:srgbClr val="438951"/>
          </a:solidFill>
          <a:ln/>
        </p:spPr>
      </p:sp>
      <p:sp>
        <p:nvSpPr>
          <p:cNvPr id="10" name="Text 8"/>
          <p:cNvSpPr/>
          <p:nvPr/>
        </p:nvSpPr>
        <p:spPr>
          <a:xfrm>
            <a:off x="5216962" y="4386620"/>
            <a:ext cx="3023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Portfólio Estratégico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5216962" y="4877038"/>
            <a:ext cx="4196358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Cada Liga constrói um portfólio de projetos com iniciativas de curto, médio e longo prazo, impulsionando a visão estratégica.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9640133" y="3857268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Fraunces Light" pitchFamily="34" charset="0"/>
                <a:ea typeface="Fraunces Light" pitchFamily="34" charset="-122"/>
                <a:cs typeface="Fraunces Light" pitchFamily="34" charset="-120"/>
              </a:rPr>
              <a:t>03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640133" y="4212312"/>
            <a:ext cx="4196358" cy="30480"/>
          </a:xfrm>
          <a:prstGeom prst="rect">
            <a:avLst/>
          </a:prstGeom>
          <a:solidFill>
            <a:srgbClr val="438951"/>
          </a:solidFill>
          <a:ln/>
        </p:spPr>
      </p:sp>
      <p:sp>
        <p:nvSpPr>
          <p:cNvPr id="14" name="Text 12"/>
          <p:cNvSpPr/>
          <p:nvPr/>
        </p:nvSpPr>
        <p:spPr>
          <a:xfrm>
            <a:off x="9640133" y="438662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Transparência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9640133" y="4877038"/>
            <a:ext cx="4196358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Todas as decisões são registradas em Notas de Reunião e publicadas nos canais oficiais, garantindo total transparência.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74589"/>
            <a:ext cx="1279862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O Processo Seletivo: Ingresso e Permanência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63699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O ingresso nas Ligas valoriza o protagonismo, a diversidade e a continuidade do engajamento.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3255050"/>
            <a:ext cx="4196358" cy="3499961"/>
          </a:xfrm>
          <a:prstGeom prst="roundRect">
            <a:avLst>
              <a:gd name="adj" fmla="val 5833"/>
            </a:avLst>
          </a:prstGeom>
          <a:solidFill>
            <a:srgbClr val="FAFFFA"/>
          </a:solidFill>
          <a:ln w="30480">
            <a:solidFill>
              <a:srgbClr val="CED9CE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824270" y="3285530"/>
            <a:ext cx="4135398" cy="680442"/>
          </a:xfrm>
          <a:prstGeom prst="roundRect">
            <a:avLst>
              <a:gd name="adj" fmla="val 24627"/>
            </a:avLst>
          </a:prstGeom>
          <a:solidFill>
            <a:srgbClr val="E8F3E8"/>
          </a:solidFill>
          <a:ln/>
        </p:spPr>
      </p:sp>
      <p:sp>
        <p:nvSpPr>
          <p:cNvPr id="6" name="Text 4"/>
          <p:cNvSpPr/>
          <p:nvPr/>
        </p:nvSpPr>
        <p:spPr>
          <a:xfrm>
            <a:off x="2721888" y="3413046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5"/>
          <p:cNvSpPr/>
          <p:nvPr/>
        </p:nvSpPr>
        <p:spPr>
          <a:xfrm>
            <a:off x="1051084" y="4192786"/>
            <a:ext cx="368177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Ingresso por Protagonismo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1051084" y="5037534"/>
            <a:ext cx="368177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Colaboradores interessados podem se inscrever voluntariamente em um processo seletivo interno.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216962" y="3255050"/>
            <a:ext cx="4196358" cy="3499961"/>
          </a:xfrm>
          <a:prstGeom prst="roundRect">
            <a:avLst>
              <a:gd name="adj" fmla="val 5833"/>
            </a:avLst>
          </a:prstGeom>
          <a:solidFill>
            <a:srgbClr val="FAFFFA"/>
          </a:solidFill>
          <a:ln w="30480">
            <a:solidFill>
              <a:srgbClr val="CED9CE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247442" y="3285530"/>
            <a:ext cx="4135398" cy="680442"/>
          </a:xfrm>
          <a:prstGeom prst="roundRect">
            <a:avLst>
              <a:gd name="adj" fmla="val 24627"/>
            </a:avLst>
          </a:prstGeom>
          <a:solidFill>
            <a:srgbClr val="E8F3E8"/>
          </a:solidFill>
          <a:ln/>
        </p:spPr>
      </p:sp>
      <p:sp>
        <p:nvSpPr>
          <p:cNvPr id="11" name="Text 9"/>
          <p:cNvSpPr/>
          <p:nvPr/>
        </p:nvSpPr>
        <p:spPr>
          <a:xfrm>
            <a:off x="7145060" y="3413046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2</a:t>
            </a:r>
            <a:endParaRPr lang="en-US" sz="2650" dirty="0"/>
          </a:p>
        </p:txBody>
      </p:sp>
      <p:sp>
        <p:nvSpPr>
          <p:cNvPr id="12" name="Text 10"/>
          <p:cNvSpPr/>
          <p:nvPr/>
        </p:nvSpPr>
        <p:spPr>
          <a:xfrm>
            <a:off x="5474256" y="419278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Critérios de Seleção</a:t>
            </a:r>
            <a:endParaRPr lang="en-US" sz="2200" dirty="0"/>
          </a:p>
        </p:txBody>
      </p:sp>
      <p:sp>
        <p:nvSpPr>
          <p:cNvPr id="13" name="Text 11"/>
          <p:cNvSpPr/>
          <p:nvPr/>
        </p:nvSpPr>
        <p:spPr>
          <a:xfrm>
            <a:off x="5474256" y="4683204"/>
            <a:ext cx="3681770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Buscam-se diversidade, considerando preferência pelo tema, região de alocação, multidisciplinaridade e ordem de inscrição.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9640133" y="3255050"/>
            <a:ext cx="4196358" cy="3499961"/>
          </a:xfrm>
          <a:prstGeom prst="roundRect">
            <a:avLst>
              <a:gd name="adj" fmla="val 5833"/>
            </a:avLst>
          </a:prstGeom>
          <a:solidFill>
            <a:srgbClr val="FAFFFA"/>
          </a:solidFill>
          <a:ln w="30480">
            <a:solidFill>
              <a:srgbClr val="CED9CE"/>
            </a:solidFill>
            <a:prstDash val="solid"/>
          </a:ln>
        </p:spPr>
      </p:sp>
      <p:sp>
        <p:nvSpPr>
          <p:cNvPr id="15" name="Shape 13"/>
          <p:cNvSpPr/>
          <p:nvPr/>
        </p:nvSpPr>
        <p:spPr>
          <a:xfrm>
            <a:off x="9670613" y="3285530"/>
            <a:ext cx="4135398" cy="680442"/>
          </a:xfrm>
          <a:prstGeom prst="roundRect">
            <a:avLst>
              <a:gd name="adj" fmla="val 24627"/>
            </a:avLst>
          </a:prstGeom>
          <a:solidFill>
            <a:srgbClr val="E8F3E8"/>
          </a:solidFill>
          <a:ln/>
        </p:spPr>
      </p:sp>
      <p:sp>
        <p:nvSpPr>
          <p:cNvPr id="16" name="Text 14"/>
          <p:cNvSpPr/>
          <p:nvPr/>
        </p:nvSpPr>
        <p:spPr>
          <a:xfrm>
            <a:off x="11568232" y="3413046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3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9897427" y="4192786"/>
            <a:ext cx="338816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Regras de Permanência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9897427" y="4683204"/>
            <a:ext cx="3681770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Ausência não justificada em 3 reuniões consecutivas leva à vacância do cargo, com substituição por suplente, garantindo o comprometimento.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12940"/>
            <a:ext cx="788753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Papéis e Responsabilidades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77534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Cada função dentro das Ligas é crucial para a gestão eficiente e colaborativa.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1342787" y="362021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Membro da Liga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4201358"/>
            <a:ext cx="393334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Analisar propostas e contribuir com ideias.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006459"/>
            <a:ext cx="393334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Participar ativamente da construção de recomendações.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811560"/>
            <a:ext cx="393334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Garantir a execução dos projetos atribuídos.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837158" y="362021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Coordenador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5288161" y="4201358"/>
            <a:ext cx="393334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Conduzir as reuniões e moderar debates.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5288161" y="5006459"/>
            <a:ext cx="393334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Coordenar demandas e alinhar com a Liga Estratégica.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5288161" y="5811560"/>
            <a:ext cx="393334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Assegurar o cumprimento dos prazos dos projetos.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10399514" y="362021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Secretário</a:t>
            </a:r>
            <a:endParaRPr lang="en-US" sz="2200" dirty="0"/>
          </a:p>
        </p:txBody>
      </p:sp>
      <p:sp>
        <p:nvSpPr>
          <p:cNvPr id="13" name="Text 11"/>
          <p:cNvSpPr/>
          <p:nvPr/>
        </p:nvSpPr>
        <p:spPr>
          <a:xfrm>
            <a:off x="9782532" y="4201358"/>
            <a:ext cx="40691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Organizar agendamentos e preparar pautas.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9782532" y="5006459"/>
            <a:ext cx="40691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Elaborar as notas de reunião e comunicar decisões.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9782532" y="5811560"/>
            <a:ext cx="40691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Controlar o andamento dos projetos e iniciativas da Liga.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9020" y="572810"/>
            <a:ext cx="13172361" cy="13018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100"/>
              </a:lnSpc>
              <a:buNone/>
            </a:pPr>
            <a:r>
              <a:rPr lang="en-US" sz="41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Avaliação de Desempenho: Engajamento e Entregas</a:t>
            </a:r>
            <a:endParaRPr lang="en-US" sz="4100" dirty="0"/>
          </a:p>
        </p:txBody>
      </p:sp>
      <p:sp>
        <p:nvSpPr>
          <p:cNvPr id="3" name="Text 1"/>
          <p:cNvSpPr/>
          <p:nvPr/>
        </p:nvSpPr>
        <p:spPr>
          <a:xfrm>
            <a:off x="729020" y="2291239"/>
            <a:ext cx="13172361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Um sistema robusto de avaliação garante a excelência e o contínuo desenvolvimento dos participantes.</a:t>
            </a:r>
            <a:endParaRPr lang="en-US" sz="1600" dirty="0"/>
          </a:p>
        </p:txBody>
      </p:sp>
      <p:sp>
        <p:nvSpPr>
          <p:cNvPr id="4" name="Shape 2"/>
          <p:cNvSpPr/>
          <p:nvPr/>
        </p:nvSpPr>
        <p:spPr>
          <a:xfrm>
            <a:off x="729020" y="2962989"/>
            <a:ext cx="5577245" cy="260271"/>
          </a:xfrm>
          <a:prstGeom prst="roundRect">
            <a:avLst>
              <a:gd name="adj" fmla="val 72033"/>
            </a:avLst>
          </a:prstGeom>
          <a:solidFill>
            <a:srgbClr val="E8F3E8"/>
          </a:solidFill>
          <a:ln/>
        </p:spPr>
      </p:sp>
      <p:sp>
        <p:nvSpPr>
          <p:cNvPr id="5" name="Shape 3"/>
          <p:cNvSpPr/>
          <p:nvPr/>
        </p:nvSpPr>
        <p:spPr>
          <a:xfrm>
            <a:off x="729020" y="2962989"/>
            <a:ext cx="5577245" cy="260271"/>
          </a:xfrm>
          <a:prstGeom prst="roundRect">
            <a:avLst>
              <a:gd name="adj" fmla="val 72033"/>
            </a:avLst>
          </a:prstGeom>
          <a:solidFill>
            <a:srgbClr val="438951"/>
          </a:solidFill>
          <a:ln/>
        </p:spPr>
      </p:sp>
      <p:sp>
        <p:nvSpPr>
          <p:cNvPr id="6" name="Text 4"/>
          <p:cNvSpPr/>
          <p:nvPr/>
        </p:nvSpPr>
        <p:spPr>
          <a:xfrm>
            <a:off x="6462474" y="2962989"/>
            <a:ext cx="722590" cy="2602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20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100%</a:t>
            </a:r>
            <a:endParaRPr lang="en-US" sz="2050" dirty="0"/>
          </a:p>
        </p:txBody>
      </p:sp>
      <p:sp>
        <p:nvSpPr>
          <p:cNvPr id="7" name="Text 5"/>
          <p:cNvSpPr/>
          <p:nvPr/>
        </p:nvSpPr>
        <p:spPr>
          <a:xfrm>
            <a:off x="729020" y="3483531"/>
            <a:ext cx="2603778" cy="3253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Participação</a:t>
            </a:r>
            <a:endParaRPr lang="en-US" sz="2050" dirty="0"/>
          </a:p>
        </p:txBody>
      </p:sp>
      <p:sp>
        <p:nvSpPr>
          <p:cNvPr id="8" name="Text 6"/>
          <p:cNvSpPr/>
          <p:nvPr/>
        </p:nvSpPr>
        <p:spPr>
          <a:xfrm>
            <a:off x="729020" y="3933825"/>
            <a:ext cx="6456045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Aferição da presença e pontualidade nas agendas programadas.</a:t>
            </a:r>
            <a:endParaRPr lang="en-US" sz="1600" dirty="0"/>
          </a:p>
        </p:txBody>
      </p:sp>
      <p:sp>
        <p:nvSpPr>
          <p:cNvPr id="9" name="Shape 7"/>
          <p:cNvSpPr/>
          <p:nvPr/>
        </p:nvSpPr>
        <p:spPr>
          <a:xfrm>
            <a:off x="7445335" y="2962989"/>
            <a:ext cx="5721548" cy="260271"/>
          </a:xfrm>
          <a:prstGeom prst="roundRect">
            <a:avLst>
              <a:gd name="adj" fmla="val 72033"/>
            </a:avLst>
          </a:prstGeom>
          <a:solidFill>
            <a:srgbClr val="E8F3E8"/>
          </a:solidFill>
          <a:ln/>
        </p:spPr>
      </p:sp>
      <p:sp>
        <p:nvSpPr>
          <p:cNvPr id="10" name="Shape 8"/>
          <p:cNvSpPr/>
          <p:nvPr/>
        </p:nvSpPr>
        <p:spPr>
          <a:xfrm>
            <a:off x="7445335" y="2962989"/>
            <a:ext cx="5149334" cy="260271"/>
          </a:xfrm>
          <a:prstGeom prst="roundRect">
            <a:avLst>
              <a:gd name="adj" fmla="val 72033"/>
            </a:avLst>
          </a:prstGeom>
          <a:solidFill>
            <a:srgbClr val="438951"/>
          </a:solidFill>
          <a:ln/>
        </p:spPr>
      </p:sp>
      <p:sp>
        <p:nvSpPr>
          <p:cNvPr id="11" name="Text 9"/>
          <p:cNvSpPr/>
          <p:nvPr/>
        </p:nvSpPr>
        <p:spPr>
          <a:xfrm>
            <a:off x="13323094" y="2962989"/>
            <a:ext cx="578287" cy="2602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20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90%</a:t>
            </a:r>
            <a:endParaRPr lang="en-US" sz="2050" dirty="0"/>
          </a:p>
        </p:txBody>
      </p:sp>
      <p:sp>
        <p:nvSpPr>
          <p:cNvPr id="12" name="Text 10"/>
          <p:cNvSpPr/>
          <p:nvPr/>
        </p:nvSpPr>
        <p:spPr>
          <a:xfrm>
            <a:off x="7445335" y="3483531"/>
            <a:ext cx="2603778" cy="3253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Contribuição</a:t>
            </a:r>
            <a:endParaRPr lang="en-US" sz="2050" dirty="0"/>
          </a:p>
        </p:txBody>
      </p:sp>
      <p:sp>
        <p:nvSpPr>
          <p:cNvPr id="13" name="Text 11"/>
          <p:cNvSpPr/>
          <p:nvPr/>
        </p:nvSpPr>
        <p:spPr>
          <a:xfrm>
            <a:off x="7445335" y="3933825"/>
            <a:ext cx="6456045" cy="666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Qualidade e relevância dos diálogos e ideias apresentadas nas reuniões.</a:t>
            </a:r>
            <a:endParaRPr lang="en-US" sz="1600" dirty="0"/>
          </a:p>
        </p:txBody>
      </p:sp>
      <p:sp>
        <p:nvSpPr>
          <p:cNvPr id="14" name="Shape 12"/>
          <p:cNvSpPr/>
          <p:nvPr/>
        </p:nvSpPr>
        <p:spPr>
          <a:xfrm>
            <a:off x="729020" y="5121235"/>
            <a:ext cx="5746313" cy="260271"/>
          </a:xfrm>
          <a:prstGeom prst="roundRect">
            <a:avLst>
              <a:gd name="adj" fmla="val 72033"/>
            </a:avLst>
          </a:prstGeom>
          <a:solidFill>
            <a:srgbClr val="E8F3E8"/>
          </a:solidFill>
          <a:ln/>
        </p:spPr>
      </p:sp>
      <p:sp>
        <p:nvSpPr>
          <p:cNvPr id="15" name="Shape 13"/>
          <p:cNvSpPr/>
          <p:nvPr/>
        </p:nvSpPr>
        <p:spPr>
          <a:xfrm>
            <a:off x="729020" y="5121235"/>
            <a:ext cx="5458897" cy="260271"/>
          </a:xfrm>
          <a:prstGeom prst="roundRect">
            <a:avLst>
              <a:gd name="adj" fmla="val 72033"/>
            </a:avLst>
          </a:prstGeom>
          <a:solidFill>
            <a:srgbClr val="438951"/>
          </a:solidFill>
          <a:ln/>
        </p:spPr>
      </p:sp>
      <p:sp>
        <p:nvSpPr>
          <p:cNvPr id="16" name="Text 14"/>
          <p:cNvSpPr/>
          <p:nvPr/>
        </p:nvSpPr>
        <p:spPr>
          <a:xfrm>
            <a:off x="6631543" y="5121235"/>
            <a:ext cx="553522" cy="2602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20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95%</a:t>
            </a:r>
            <a:endParaRPr lang="en-US" sz="2050" dirty="0"/>
          </a:p>
        </p:txBody>
      </p:sp>
      <p:sp>
        <p:nvSpPr>
          <p:cNvPr id="17" name="Text 15"/>
          <p:cNvSpPr/>
          <p:nvPr/>
        </p:nvSpPr>
        <p:spPr>
          <a:xfrm>
            <a:off x="729020" y="5641777"/>
            <a:ext cx="2603778" cy="3253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Envolvimento</a:t>
            </a:r>
            <a:endParaRPr lang="en-US" sz="2050" dirty="0"/>
          </a:p>
        </p:txBody>
      </p:sp>
      <p:sp>
        <p:nvSpPr>
          <p:cNvPr id="18" name="Text 16"/>
          <p:cNvSpPr/>
          <p:nvPr/>
        </p:nvSpPr>
        <p:spPr>
          <a:xfrm>
            <a:off x="729020" y="6092071"/>
            <a:ext cx="6456045" cy="666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Atuação proativa e comprometimento nos Grupos de Trabalho (GTs).</a:t>
            </a:r>
            <a:endParaRPr lang="en-US" sz="1600" dirty="0"/>
          </a:p>
        </p:txBody>
      </p:sp>
      <p:sp>
        <p:nvSpPr>
          <p:cNvPr id="19" name="Shape 17"/>
          <p:cNvSpPr/>
          <p:nvPr/>
        </p:nvSpPr>
        <p:spPr>
          <a:xfrm>
            <a:off x="7445335" y="5121235"/>
            <a:ext cx="5743337" cy="260271"/>
          </a:xfrm>
          <a:prstGeom prst="roundRect">
            <a:avLst>
              <a:gd name="adj" fmla="val 72033"/>
            </a:avLst>
          </a:prstGeom>
          <a:solidFill>
            <a:srgbClr val="E8F3E8"/>
          </a:solidFill>
          <a:ln/>
        </p:spPr>
      </p:sp>
      <p:sp>
        <p:nvSpPr>
          <p:cNvPr id="20" name="Shape 18"/>
          <p:cNvSpPr/>
          <p:nvPr/>
        </p:nvSpPr>
        <p:spPr>
          <a:xfrm>
            <a:off x="7445335" y="5121235"/>
            <a:ext cx="4881801" cy="260271"/>
          </a:xfrm>
          <a:prstGeom prst="roundRect">
            <a:avLst>
              <a:gd name="adj" fmla="val 72033"/>
            </a:avLst>
          </a:prstGeom>
          <a:solidFill>
            <a:srgbClr val="438951"/>
          </a:solidFill>
          <a:ln/>
        </p:spPr>
      </p:sp>
      <p:sp>
        <p:nvSpPr>
          <p:cNvPr id="21" name="Text 19"/>
          <p:cNvSpPr/>
          <p:nvPr/>
        </p:nvSpPr>
        <p:spPr>
          <a:xfrm>
            <a:off x="13344882" y="5121235"/>
            <a:ext cx="556498" cy="2602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20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85%</a:t>
            </a:r>
            <a:endParaRPr lang="en-US" sz="2050" dirty="0"/>
          </a:p>
        </p:txBody>
      </p:sp>
      <p:sp>
        <p:nvSpPr>
          <p:cNvPr id="22" name="Text 20"/>
          <p:cNvSpPr/>
          <p:nvPr/>
        </p:nvSpPr>
        <p:spPr>
          <a:xfrm>
            <a:off x="7445335" y="5641777"/>
            <a:ext cx="2603778" cy="3253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Liderança</a:t>
            </a:r>
            <a:endParaRPr lang="en-US" sz="2050" dirty="0"/>
          </a:p>
        </p:txBody>
      </p:sp>
      <p:sp>
        <p:nvSpPr>
          <p:cNvPr id="23" name="Text 21"/>
          <p:cNvSpPr/>
          <p:nvPr/>
        </p:nvSpPr>
        <p:spPr>
          <a:xfrm>
            <a:off x="7445335" y="6092071"/>
            <a:ext cx="6456045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Capacidade de conduzir e influenciar o progresso dos projetos.</a:t>
            </a:r>
            <a:endParaRPr lang="en-US" sz="1600" dirty="0"/>
          </a:p>
        </p:txBody>
      </p:sp>
      <p:sp>
        <p:nvSpPr>
          <p:cNvPr id="24" name="Text 22"/>
          <p:cNvSpPr/>
          <p:nvPr/>
        </p:nvSpPr>
        <p:spPr>
          <a:xfrm>
            <a:off x="729020" y="6993136"/>
            <a:ext cx="13172361" cy="666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Na Liga Tática, a avaliação é feita pelo Coordenador. Na Liga Estratégica, adota-se o formato 360º entre todos os membros, promovendo feedback abrangente.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2025-09-10T01:14:28Z</dcterms:created>
  <dcterms:modified xsi:type="dcterms:W3CDTF">2025-09-10T01:14:28Z</dcterms:modified>
</cp:coreProperties>
</file>