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70" r:id="rId5"/>
    <p:sldId id="267" r:id="rId6"/>
    <p:sldId id="272" r:id="rId7"/>
    <p:sldId id="271" r:id="rId8"/>
    <p:sldId id="273" r:id="rId9"/>
    <p:sldId id="279" r:id="rId10"/>
    <p:sldId id="280" r:id="rId11"/>
    <p:sldId id="281" r:id="rId12"/>
    <p:sldId id="274" r:id="rId13"/>
    <p:sldId id="275" r:id="rId14"/>
    <p:sldId id="276" r:id="rId15"/>
    <p:sldId id="277" r:id="rId16"/>
    <p:sldId id="282" r:id="rId17"/>
    <p:sldId id="28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C32"/>
    <a:srgbClr val="0A4B1E"/>
    <a:srgbClr val="A0DC8C"/>
    <a:srgbClr val="64C832"/>
    <a:srgbClr val="146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1CE09-92D1-4C9E-A0EE-E9897A4BA05B}" v="434" dt="2025-09-12T11:39:12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FBD4-6DA3-4323-B4CB-7F906473F2D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61C54-6F9D-49AB-8602-B97B63539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096D7E-1674-7B79-B8BA-811D096D791B}"/>
              </a:ext>
            </a:extLst>
          </p:cNvPr>
          <p:cNvSpPr txBox="1"/>
          <p:nvPr userDrawn="1"/>
        </p:nvSpPr>
        <p:spPr>
          <a:xfrm rot="16200000" flipH="1">
            <a:off x="-745271" y="3321279"/>
            <a:ext cx="2227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SICREDI</a:t>
            </a:r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.CO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M.BR</a:t>
            </a:r>
            <a:endParaRPr lang="id-ID" sz="800" strike="noStrike" spc="375">
              <a:solidFill>
                <a:schemeClr val="bg2">
                  <a:lumMod val="50000"/>
                </a:schemeClr>
              </a:solidFill>
              <a:latin typeface="Exo 2.0" panose="000005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D2B2A0-AD94-D150-D0E8-295C14C0F5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427" y="368300"/>
            <a:ext cx="1343824" cy="316470"/>
          </a:xfrm>
          <a:prstGeom prst="rect">
            <a:avLst/>
          </a:prstGeom>
        </p:spPr>
      </p:pic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E0637372-437F-A88C-7604-379174FE6B09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924675" y="0"/>
            <a:ext cx="5267325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3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25755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F9A5B2-EECF-42DE-0E5D-B14A5B3EBA8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" y="2019300"/>
            <a:ext cx="12192000" cy="2819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3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B6635-7978-19C4-98D7-B5C86FA93359}"/>
              </a:ext>
            </a:extLst>
          </p:cNvPr>
          <p:cNvSpPr txBox="1"/>
          <p:nvPr userDrawn="1"/>
        </p:nvSpPr>
        <p:spPr>
          <a:xfrm rot="16200000" flipH="1">
            <a:off x="-745271" y="3321278"/>
            <a:ext cx="2227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SICREDI</a:t>
            </a:r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.CO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M.BR</a:t>
            </a:r>
            <a:endParaRPr lang="id-ID" sz="800" strike="noStrike" spc="375">
              <a:solidFill>
                <a:schemeClr val="bg2">
                  <a:lumMod val="50000"/>
                </a:schemeClr>
              </a:solidFill>
              <a:latin typeface="Exo 2.0" panose="000005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9" name="Imagem 7">
            <a:extLst>
              <a:ext uri="{FF2B5EF4-FFF2-40B4-BE49-F238E27FC236}">
                <a16:creationId xmlns:a16="http://schemas.microsoft.com/office/drawing/2014/main" id="{A5222671-8706-635A-ECB3-714FC97F6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427" y="368300"/>
            <a:ext cx="1343824" cy="3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3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4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37BE90-8335-DB3D-ABBE-DCE9D1C75DE9}"/>
              </a:ext>
            </a:extLst>
          </p:cNvPr>
          <p:cNvSpPr txBox="1"/>
          <p:nvPr userDrawn="1"/>
        </p:nvSpPr>
        <p:spPr>
          <a:xfrm rot="16200000" flipH="1">
            <a:off x="-745271" y="3321279"/>
            <a:ext cx="2227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SICREDI</a:t>
            </a:r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.CO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M.BR</a:t>
            </a:r>
            <a:endParaRPr lang="id-ID" sz="800" strike="noStrike" spc="375">
              <a:solidFill>
                <a:schemeClr val="bg2">
                  <a:lumMod val="50000"/>
                </a:schemeClr>
              </a:solidFill>
              <a:latin typeface="Exo 2.0" panose="000005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908AD3F5-86EC-5A63-CA81-74DEC83E47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427" y="368300"/>
            <a:ext cx="1343824" cy="316470"/>
          </a:xfrm>
          <a:prstGeom prst="rect">
            <a:avLst/>
          </a:prstGeom>
        </p:spPr>
      </p:pic>
      <p:sp>
        <p:nvSpPr>
          <p:cNvPr id="8" name="Picture Placeholder 39">
            <a:extLst>
              <a:ext uri="{FF2B5EF4-FFF2-40B4-BE49-F238E27FC236}">
                <a16:creationId xmlns:a16="http://schemas.microsoft.com/office/drawing/2014/main" id="{405CFC4E-9AB5-DFBF-CE15-B317246F38D4}"/>
              </a:ext>
            </a:extLst>
          </p:cNvPr>
          <p:cNvSpPr>
            <a:spLocks noGrp="1"/>
          </p:cNvSpPr>
          <p:nvPr userDrawn="1">
            <p:ph type="pic" sz="quarter" idx="4294967295"/>
          </p:nvPr>
        </p:nvSpPr>
        <p:spPr>
          <a:xfrm>
            <a:off x="1175433" y="2220623"/>
            <a:ext cx="3212249" cy="2322000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>
                <a:latin typeface="Exo 2.0" panose="00000500000000000000" pitchFamily="50" charset="0"/>
              </a:defRPr>
            </a:lvl1pPr>
          </a:lstStyle>
          <a:p>
            <a:endParaRPr lang="en-US" sz="1200">
              <a:latin typeface="Exo 2" pitchFamily="2" charset="0"/>
            </a:endParaRPr>
          </a:p>
        </p:txBody>
      </p:sp>
      <p:sp>
        <p:nvSpPr>
          <p:cNvPr id="9" name="Picture Placeholder 39">
            <a:extLst>
              <a:ext uri="{FF2B5EF4-FFF2-40B4-BE49-F238E27FC236}">
                <a16:creationId xmlns:a16="http://schemas.microsoft.com/office/drawing/2014/main" id="{C49D08F7-65C1-836E-7F44-11541ED0A829}"/>
              </a:ext>
            </a:extLst>
          </p:cNvPr>
          <p:cNvSpPr>
            <a:spLocks noGrp="1"/>
          </p:cNvSpPr>
          <p:nvPr userDrawn="1">
            <p:ph type="pic" sz="quarter" idx="4294967295"/>
          </p:nvPr>
        </p:nvSpPr>
        <p:spPr>
          <a:xfrm>
            <a:off x="4490133" y="2220623"/>
            <a:ext cx="3212249" cy="2322000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>
                <a:latin typeface="Exo 2.0" panose="00000500000000000000" pitchFamily="50" charset="0"/>
              </a:defRPr>
            </a:lvl1pPr>
          </a:lstStyle>
          <a:p>
            <a:endParaRPr lang="en-US" sz="1200">
              <a:latin typeface="Exo 2" pitchFamily="2" charset="0"/>
            </a:endParaRPr>
          </a:p>
        </p:txBody>
      </p:sp>
      <p:sp>
        <p:nvSpPr>
          <p:cNvPr id="10" name="Picture Placeholder 39">
            <a:extLst>
              <a:ext uri="{FF2B5EF4-FFF2-40B4-BE49-F238E27FC236}">
                <a16:creationId xmlns:a16="http://schemas.microsoft.com/office/drawing/2014/main" id="{0D1F3382-B8BC-C2FA-74BA-36A6E2E7CABB}"/>
              </a:ext>
            </a:extLst>
          </p:cNvPr>
          <p:cNvSpPr>
            <a:spLocks noGrp="1"/>
          </p:cNvSpPr>
          <p:nvPr userDrawn="1">
            <p:ph type="pic" sz="quarter" idx="4294967295"/>
          </p:nvPr>
        </p:nvSpPr>
        <p:spPr>
          <a:xfrm>
            <a:off x="7804833" y="2220623"/>
            <a:ext cx="3212249" cy="2322000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>
                <a:latin typeface="Exo 2.0" panose="00000500000000000000" pitchFamily="50" charset="0"/>
              </a:defRPr>
            </a:lvl1pPr>
          </a:lstStyle>
          <a:p>
            <a:endParaRPr lang="en-US" sz="1200">
              <a:latin typeface="Exo 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0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F661AE5-5211-046C-30A1-8BCE30F05FA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3042000" cy="232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3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sz="18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85FDA8-86D8-134B-BE7A-B1E1C7CD1997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096000" y="0"/>
            <a:ext cx="3042000" cy="232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3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sz="180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6AFD660-3FE9-1D93-D8B1-521A35FA845A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042000" y="4536000"/>
            <a:ext cx="3042000" cy="232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3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sz="180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9B11486-1E26-1BE2-416B-2530FC91BD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9138000" y="4536000"/>
            <a:ext cx="3042000" cy="232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3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40725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41">
            <a:extLst>
              <a:ext uri="{FF2B5EF4-FFF2-40B4-BE49-F238E27FC236}">
                <a16:creationId xmlns:a16="http://schemas.microsoft.com/office/drawing/2014/main" id="{3C2C15DB-4EB9-7887-67B8-0A914EAE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" r="-1674" b="4445"/>
          <a:stretch/>
        </p:blipFill>
        <p:spPr>
          <a:xfrm>
            <a:off x="6512124" y="362941"/>
            <a:ext cx="5981700" cy="6495059"/>
          </a:xfrm>
          <a:prstGeom prst="rect">
            <a:avLst/>
          </a:prstGeom>
        </p:spPr>
      </p:pic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A9AA9B2B-B5E8-F559-32F1-3BEB178450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8169" y="723411"/>
            <a:ext cx="2607946" cy="5288279"/>
          </a:xfrm>
          <a:custGeom>
            <a:avLst/>
            <a:gdLst>
              <a:gd name="connsiteX0" fmla="*/ 117853 w 2607946"/>
              <a:gd name="connsiteY0" fmla="*/ 0 h 5288279"/>
              <a:gd name="connsiteX1" fmla="*/ 2490093 w 2607946"/>
              <a:gd name="connsiteY1" fmla="*/ 0 h 5288279"/>
              <a:gd name="connsiteX2" fmla="*/ 2607946 w 2607946"/>
              <a:gd name="connsiteY2" fmla="*/ 117853 h 5288279"/>
              <a:gd name="connsiteX3" fmla="*/ 2607946 w 2607946"/>
              <a:gd name="connsiteY3" fmla="*/ 5170426 h 5288279"/>
              <a:gd name="connsiteX4" fmla="*/ 2490093 w 2607946"/>
              <a:gd name="connsiteY4" fmla="*/ 5288279 h 5288279"/>
              <a:gd name="connsiteX5" fmla="*/ 117853 w 2607946"/>
              <a:gd name="connsiteY5" fmla="*/ 5288279 h 5288279"/>
              <a:gd name="connsiteX6" fmla="*/ 0 w 2607946"/>
              <a:gd name="connsiteY6" fmla="*/ 5170426 h 5288279"/>
              <a:gd name="connsiteX7" fmla="*/ 0 w 2607946"/>
              <a:gd name="connsiteY7" fmla="*/ 117853 h 5288279"/>
              <a:gd name="connsiteX8" fmla="*/ 117853 w 2607946"/>
              <a:gd name="connsiteY8" fmla="*/ 0 h 528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7946" h="5288279">
                <a:moveTo>
                  <a:pt x="117853" y="0"/>
                </a:moveTo>
                <a:lnTo>
                  <a:pt x="2490093" y="0"/>
                </a:lnTo>
                <a:cubicBezTo>
                  <a:pt x="2555181" y="0"/>
                  <a:pt x="2607946" y="52765"/>
                  <a:pt x="2607946" y="117853"/>
                </a:cubicBezTo>
                <a:lnTo>
                  <a:pt x="2607946" y="5170426"/>
                </a:lnTo>
                <a:cubicBezTo>
                  <a:pt x="2607946" y="5235514"/>
                  <a:pt x="2555181" y="5288279"/>
                  <a:pt x="2490093" y="5288279"/>
                </a:cubicBezTo>
                <a:lnTo>
                  <a:pt x="117853" y="5288279"/>
                </a:lnTo>
                <a:cubicBezTo>
                  <a:pt x="52765" y="5288279"/>
                  <a:pt x="0" y="5235514"/>
                  <a:pt x="0" y="5170426"/>
                </a:cubicBezTo>
                <a:lnTo>
                  <a:pt x="0" y="117853"/>
                </a:lnTo>
                <a:cubicBezTo>
                  <a:pt x="0" y="52765"/>
                  <a:pt x="52765" y="0"/>
                  <a:pt x="1178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>
                <a:latin typeface="Exo 2.0" panose="00000500000000000000" pitchFamily="50" charset="0"/>
              </a:defRPr>
            </a:lvl1pPr>
          </a:lstStyle>
          <a:p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2C327-F7B8-0E0D-12ED-A0DC1F4D6A86}"/>
              </a:ext>
            </a:extLst>
          </p:cNvPr>
          <p:cNvSpPr txBox="1"/>
          <p:nvPr userDrawn="1"/>
        </p:nvSpPr>
        <p:spPr>
          <a:xfrm rot="16200000" flipH="1">
            <a:off x="-745271" y="3321279"/>
            <a:ext cx="2227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SICREDI</a:t>
            </a:r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.CO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M.BR</a:t>
            </a:r>
            <a:endParaRPr lang="id-ID" sz="800" strike="noStrike" spc="375">
              <a:solidFill>
                <a:schemeClr val="bg2">
                  <a:lumMod val="50000"/>
                </a:schemeClr>
              </a:solidFill>
              <a:latin typeface="Exo 2.0" panose="000005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45442F14-A501-9112-8812-C57033A008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427" y="368300"/>
            <a:ext cx="1343824" cy="3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CEF95B-B835-26C2-9947-96C90EA00B4A}"/>
              </a:ext>
            </a:extLst>
          </p:cNvPr>
          <p:cNvSpPr/>
          <p:nvPr userDrawn="1"/>
        </p:nvSpPr>
        <p:spPr>
          <a:xfrm>
            <a:off x="850900" y="1031326"/>
            <a:ext cx="8847645" cy="4795349"/>
          </a:xfrm>
          <a:prstGeom prst="rect">
            <a:avLst/>
          </a:prstGeom>
          <a:solidFill>
            <a:srgbClr val="64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B3F8C-A9D3-0B1A-C3C9-68496F2422D2}"/>
              </a:ext>
            </a:extLst>
          </p:cNvPr>
          <p:cNvSpPr txBox="1"/>
          <p:nvPr userDrawn="1"/>
        </p:nvSpPr>
        <p:spPr>
          <a:xfrm rot="16200000" flipH="1">
            <a:off x="-745271" y="3321279"/>
            <a:ext cx="2227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SICREDI</a:t>
            </a:r>
            <a:r>
              <a:rPr lang="id-ID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.CO</a:t>
            </a:r>
            <a:r>
              <a:rPr lang="en-US" sz="800" strike="noStrike" spc="375">
                <a:solidFill>
                  <a:schemeClr val="bg2">
                    <a:lumMod val="50000"/>
                  </a:schemeClr>
                </a:solidFill>
                <a:latin typeface="Exo 2.0" panose="000005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M.BR</a:t>
            </a:r>
            <a:endParaRPr lang="id-ID" sz="800" strike="noStrike" spc="375">
              <a:solidFill>
                <a:schemeClr val="bg2">
                  <a:lumMod val="50000"/>
                </a:schemeClr>
              </a:solidFill>
              <a:latin typeface="Exo 2.0" panose="000005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6" name="Imagem 7">
            <a:extLst>
              <a:ext uri="{FF2B5EF4-FFF2-40B4-BE49-F238E27FC236}">
                <a16:creationId xmlns:a16="http://schemas.microsoft.com/office/drawing/2014/main" id="{EBA4C6FD-07BE-8750-3AD3-1CFC0A5C8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427" y="368300"/>
            <a:ext cx="1343824" cy="3164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0267B6E-75E9-7423-6B40-7F05FA88880A}"/>
              </a:ext>
            </a:extLst>
          </p:cNvPr>
          <p:cNvSpPr/>
          <p:nvPr userDrawn="1"/>
        </p:nvSpPr>
        <p:spPr>
          <a:xfrm>
            <a:off x="7908306" y="0"/>
            <a:ext cx="1489694" cy="3352460"/>
          </a:xfrm>
          <a:prstGeom prst="rect">
            <a:avLst/>
          </a:prstGeom>
          <a:solidFill>
            <a:srgbClr val="A0DC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70505-D1AA-4364-858D-B65F8ECB3E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9846" y="1057703"/>
            <a:ext cx="5243016" cy="5459321"/>
          </a:xfrm>
          <a:prstGeom prst="rect">
            <a:avLst/>
          </a:prstGeom>
          <a:effectLst>
            <a:outerShdw blurRad="1270000" dist="2540000" dir="4200000" sx="85000" sy="85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5C7800-2E72-496C-BDFD-0F0C030D9B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08306" y="1573579"/>
            <a:ext cx="3580478" cy="3352460"/>
          </a:xfrm>
          <a:custGeom>
            <a:avLst/>
            <a:gdLst>
              <a:gd name="connsiteX0" fmla="*/ 0 w 4933950"/>
              <a:gd name="connsiteY0" fmla="*/ 0 h 4565650"/>
              <a:gd name="connsiteX1" fmla="*/ 4933950 w 4933950"/>
              <a:gd name="connsiteY1" fmla="*/ 0 h 4565650"/>
              <a:gd name="connsiteX2" fmla="*/ 4933950 w 4933950"/>
              <a:gd name="connsiteY2" fmla="*/ 4565650 h 4565650"/>
              <a:gd name="connsiteX3" fmla="*/ 0 w 4933950"/>
              <a:gd name="connsiteY3" fmla="*/ 4565650 h 4565650"/>
              <a:gd name="connsiteX4" fmla="*/ 0 w 4933950"/>
              <a:gd name="connsiteY4" fmla="*/ 0 h 4565650"/>
              <a:gd name="connsiteX0" fmla="*/ 0 w 4933950"/>
              <a:gd name="connsiteY0" fmla="*/ 1364343 h 5929993"/>
              <a:gd name="connsiteX1" fmla="*/ 4803322 w 4933950"/>
              <a:gd name="connsiteY1" fmla="*/ 0 h 5929993"/>
              <a:gd name="connsiteX2" fmla="*/ 4933950 w 4933950"/>
              <a:gd name="connsiteY2" fmla="*/ 5929993 h 5929993"/>
              <a:gd name="connsiteX3" fmla="*/ 0 w 4933950"/>
              <a:gd name="connsiteY3" fmla="*/ 5929993 h 5929993"/>
              <a:gd name="connsiteX4" fmla="*/ 0 w 4933950"/>
              <a:gd name="connsiteY4" fmla="*/ 1364343 h 5929993"/>
              <a:gd name="connsiteX0" fmla="*/ 0 w 4933950"/>
              <a:gd name="connsiteY0" fmla="*/ 1204685 h 5770335"/>
              <a:gd name="connsiteX1" fmla="*/ 4817836 w 4933950"/>
              <a:gd name="connsiteY1" fmla="*/ 0 h 5770335"/>
              <a:gd name="connsiteX2" fmla="*/ 4933950 w 4933950"/>
              <a:gd name="connsiteY2" fmla="*/ 5770335 h 5770335"/>
              <a:gd name="connsiteX3" fmla="*/ 0 w 4933950"/>
              <a:gd name="connsiteY3" fmla="*/ 5770335 h 5770335"/>
              <a:gd name="connsiteX4" fmla="*/ 0 w 4933950"/>
              <a:gd name="connsiteY4" fmla="*/ 1204685 h 5770335"/>
              <a:gd name="connsiteX0" fmla="*/ 0 w 4933950"/>
              <a:gd name="connsiteY0" fmla="*/ 1103085 h 5668735"/>
              <a:gd name="connsiteX1" fmla="*/ 4774293 w 4933950"/>
              <a:gd name="connsiteY1" fmla="*/ 0 h 5668735"/>
              <a:gd name="connsiteX2" fmla="*/ 4933950 w 4933950"/>
              <a:gd name="connsiteY2" fmla="*/ 5668735 h 5668735"/>
              <a:gd name="connsiteX3" fmla="*/ 0 w 4933950"/>
              <a:gd name="connsiteY3" fmla="*/ 5668735 h 5668735"/>
              <a:gd name="connsiteX4" fmla="*/ 0 w 4933950"/>
              <a:gd name="connsiteY4" fmla="*/ 1103085 h 5668735"/>
              <a:gd name="connsiteX0" fmla="*/ 0 w 4933950"/>
              <a:gd name="connsiteY0" fmla="*/ 1045028 h 5610678"/>
              <a:gd name="connsiteX1" fmla="*/ 4803322 w 4933950"/>
              <a:gd name="connsiteY1" fmla="*/ 0 h 5610678"/>
              <a:gd name="connsiteX2" fmla="*/ 4933950 w 4933950"/>
              <a:gd name="connsiteY2" fmla="*/ 5610678 h 5610678"/>
              <a:gd name="connsiteX3" fmla="*/ 0 w 4933950"/>
              <a:gd name="connsiteY3" fmla="*/ 5610678 h 5610678"/>
              <a:gd name="connsiteX4" fmla="*/ 0 w 4933950"/>
              <a:gd name="connsiteY4" fmla="*/ 1045028 h 5610678"/>
              <a:gd name="connsiteX0" fmla="*/ 0 w 4933950"/>
              <a:gd name="connsiteY0" fmla="*/ 1059543 h 5625193"/>
              <a:gd name="connsiteX1" fmla="*/ 4803322 w 4933950"/>
              <a:gd name="connsiteY1" fmla="*/ 0 h 5625193"/>
              <a:gd name="connsiteX2" fmla="*/ 4933950 w 4933950"/>
              <a:gd name="connsiteY2" fmla="*/ 5625193 h 5625193"/>
              <a:gd name="connsiteX3" fmla="*/ 0 w 4933950"/>
              <a:gd name="connsiteY3" fmla="*/ 5625193 h 5625193"/>
              <a:gd name="connsiteX4" fmla="*/ 0 w 4933950"/>
              <a:gd name="connsiteY4" fmla="*/ 1059543 h 5625193"/>
              <a:gd name="connsiteX0" fmla="*/ 0 w 4933950"/>
              <a:gd name="connsiteY0" fmla="*/ 1074057 h 5639707"/>
              <a:gd name="connsiteX1" fmla="*/ 4774293 w 4933950"/>
              <a:gd name="connsiteY1" fmla="*/ 0 h 5639707"/>
              <a:gd name="connsiteX2" fmla="*/ 4933950 w 4933950"/>
              <a:gd name="connsiteY2" fmla="*/ 5639707 h 5639707"/>
              <a:gd name="connsiteX3" fmla="*/ 0 w 4933950"/>
              <a:gd name="connsiteY3" fmla="*/ 5639707 h 5639707"/>
              <a:gd name="connsiteX4" fmla="*/ 0 w 4933950"/>
              <a:gd name="connsiteY4" fmla="*/ 1074057 h 5639707"/>
              <a:gd name="connsiteX0" fmla="*/ 0 w 4933950"/>
              <a:gd name="connsiteY0" fmla="*/ 1103086 h 5668736"/>
              <a:gd name="connsiteX1" fmla="*/ 4803322 w 4933950"/>
              <a:gd name="connsiteY1" fmla="*/ 0 h 5668736"/>
              <a:gd name="connsiteX2" fmla="*/ 4933950 w 4933950"/>
              <a:gd name="connsiteY2" fmla="*/ 5668736 h 5668736"/>
              <a:gd name="connsiteX3" fmla="*/ 0 w 4933950"/>
              <a:gd name="connsiteY3" fmla="*/ 5668736 h 5668736"/>
              <a:gd name="connsiteX4" fmla="*/ 0 w 4933950"/>
              <a:gd name="connsiteY4" fmla="*/ 1103086 h 5668736"/>
              <a:gd name="connsiteX0" fmla="*/ 0 w 4977493"/>
              <a:gd name="connsiteY0" fmla="*/ 1103086 h 5813879"/>
              <a:gd name="connsiteX1" fmla="*/ 4803322 w 4977493"/>
              <a:gd name="connsiteY1" fmla="*/ 0 h 5813879"/>
              <a:gd name="connsiteX2" fmla="*/ 4977493 w 4977493"/>
              <a:gd name="connsiteY2" fmla="*/ 5813879 h 5813879"/>
              <a:gd name="connsiteX3" fmla="*/ 0 w 4977493"/>
              <a:gd name="connsiteY3" fmla="*/ 5668736 h 5813879"/>
              <a:gd name="connsiteX4" fmla="*/ 0 w 4977493"/>
              <a:gd name="connsiteY4" fmla="*/ 1103086 h 5813879"/>
              <a:gd name="connsiteX0" fmla="*/ 0 w 4992007"/>
              <a:gd name="connsiteY0" fmla="*/ 1103086 h 5871936"/>
              <a:gd name="connsiteX1" fmla="*/ 4803322 w 4992007"/>
              <a:gd name="connsiteY1" fmla="*/ 0 h 5871936"/>
              <a:gd name="connsiteX2" fmla="*/ 4992007 w 4992007"/>
              <a:gd name="connsiteY2" fmla="*/ 5871936 h 5871936"/>
              <a:gd name="connsiteX3" fmla="*/ 0 w 4992007"/>
              <a:gd name="connsiteY3" fmla="*/ 5668736 h 5871936"/>
              <a:gd name="connsiteX4" fmla="*/ 0 w 4992007"/>
              <a:gd name="connsiteY4" fmla="*/ 1103086 h 5871936"/>
              <a:gd name="connsiteX0" fmla="*/ 0 w 5035550"/>
              <a:gd name="connsiteY0" fmla="*/ 1103086 h 5886450"/>
              <a:gd name="connsiteX1" fmla="*/ 4803322 w 5035550"/>
              <a:gd name="connsiteY1" fmla="*/ 0 h 5886450"/>
              <a:gd name="connsiteX2" fmla="*/ 5035550 w 5035550"/>
              <a:gd name="connsiteY2" fmla="*/ 5886450 h 5886450"/>
              <a:gd name="connsiteX3" fmla="*/ 0 w 5035550"/>
              <a:gd name="connsiteY3" fmla="*/ 5668736 h 5886450"/>
              <a:gd name="connsiteX4" fmla="*/ 0 w 5035550"/>
              <a:gd name="connsiteY4" fmla="*/ 1103086 h 5886450"/>
              <a:gd name="connsiteX0" fmla="*/ 0 w 5064579"/>
              <a:gd name="connsiteY0" fmla="*/ 1103086 h 5886450"/>
              <a:gd name="connsiteX1" fmla="*/ 4803322 w 5064579"/>
              <a:gd name="connsiteY1" fmla="*/ 0 h 5886450"/>
              <a:gd name="connsiteX2" fmla="*/ 5064579 w 5064579"/>
              <a:gd name="connsiteY2" fmla="*/ 5886450 h 5886450"/>
              <a:gd name="connsiteX3" fmla="*/ 0 w 5064579"/>
              <a:gd name="connsiteY3" fmla="*/ 5668736 h 5886450"/>
              <a:gd name="connsiteX4" fmla="*/ 0 w 5064579"/>
              <a:gd name="connsiteY4" fmla="*/ 1103086 h 5886450"/>
              <a:gd name="connsiteX0" fmla="*/ 14515 w 5079094"/>
              <a:gd name="connsiteY0" fmla="*/ 1103086 h 5900964"/>
              <a:gd name="connsiteX1" fmla="*/ 4817837 w 5079094"/>
              <a:gd name="connsiteY1" fmla="*/ 0 h 5900964"/>
              <a:gd name="connsiteX2" fmla="*/ 5079094 w 5079094"/>
              <a:gd name="connsiteY2" fmla="*/ 5886450 h 5900964"/>
              <a:gd name="connsiteX3" fmla="*/ 0 w 5079094"/>
              <a:gd name="connsiteY3" fmla="*/ 5900964 h 5900964"/>
              <a:gd name="connsiteX4" fmla="*/ 14515 w 5079094"/>
              <a:gd name="connsiteY4" fmla="*/ 1103086 h 5900964"/>
              <a:gd name="connsiteX0" fmla="*/ 116115 w 5180694"/>
              <a:gd name="connsiteY0" fmla="*/ 1103086 h 5886450"/>
              <a:gd name="connsiteX1" fmla="*/ 4919437 w 5180694"/>
              <a:gd name="connsiteY1" fmla="*/ 0 h 5886450"/>
              <a:gd name="connsiteX2" fmla="*/ 5180694 w 5180694"/>
              <a:gd name="connsiteY2" fmla="*/ 5886450 h 5886450"/>
              <a:gd name="connsiteX3" fmla="*/ 0 w 5180694"/>
              <a:gd name="connsiteY3" fmla="*/ 5857421 h 5886450"/>
              <a:gd name="connsiteX4" fmla="*/ 116115 w 5180694"/>
              <a:gd name="connsiteY4" fmla="*/ 1103086 h 5886450"/>
              <a:gd name="connsiteX0" fmla="*/ 101601 w 5166180"/>
              <a:gd name="connsiteY0" fmla="*/ 1103086 h 5886450"/>
              <a:gd name="connsiteX1" fmla="*/ 4904923 w 5166180"/>
              <a:gd name="connsiteY1" fmla="*/ 0 h 5886450"/>
              <a:gd name="connsiteX2" fmla="*/ 5166180 w 5166180"/>
              <a:gd name="connsiteY2" fmla="*/ 5886450 h 5886450"/>
              <a:gd name="connsiteX3" fmla="*/ 0 w 5166180"/>
              <a:gd name="connsiteY3" fmla="*/ 5755821 h 5886450"/>
              <a:gd name="connsiteX4" fmla="*/ 101601 w 5166180"/>
              <a:gd name="connsiteY4" fmla="*/ 1103086 h 5886450"/>
              <a:gd name="connsiteX0" fmla="*/ 72572 w 5137151"/>
              <a:gd name="connsiteY0" fmla="*/ 1103086 h 5886450"/>
              <a:gd name="connsiteX1" fmla="*/ 4875894 w 5137151"/>
              <a:gd name="connsiteY1" fmla="*/ 0 h 5886450"/>
              <a:gd name="connsiteX2" fmla="*/ 5137151 w 5137151"/>
              <a:gd name="connsiteY2" fmla="*/ 5886450 h 5886450"/>
              <a:gd name="connsiteX3" fmla="*/ 0 w 5137151"/>
              <a:gd name="connsiteY3" fmla="*/ 5813879 h 5886450"/>
              <a:gd name="connsiteX4" fmla="*/ 72572 w 5137151"/>
              <a:gd name="connsiteY4" fmla="*/ 1103086 h 5886450"/>
              <a:gd name="connsiteX0" fmla="*/ 14515 w 5079094"/>
              <a:gd name="connsiteY0" fmla="*/ 1103086 h 5886450"/>
              <a:gd name="connsiteX1" fmla="*/ 4817837 w 5079094"/>
              <a:gd name="connsiteY1" fmla="*/ 0 h 5886450"/>
              <a:gd name="connsiteX2" fmla="*/ 5079094 w 5079094"/>
              <a:gd name="connsiteY2" fmla="*/ 5886450 h 5886450"/>
              <a:gd name="connsiteX3" fmla="*/ 0 w 5079094"/>
              <a:gd name="connsiteY3" fmla="*/ 5770336 h 5886450"/>
              <a:gd name="connsiteX4" fmla="*/ 14515 w 5079094"/>
              <a:gd name="connsiteY4" fmla="*/ 1103086 h 5886450"/>
              <a:gd name="connsiteX0" fmla="*/ 87086 w 5151665"/>
              <a:gd name="connsiteY0" fmla="*/ 1103086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87086 w 5151665"/>
              <a:gd name="connsiteY4" fmla="*/ 1103086 h 5886450"/>
              <a:gd name="connsiteX0" fmla="*/ 29029 w 5151665"/>
              <a:gd name="connsiteY0" fmla="*/ 1117600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9029 w 5151665"/>
              <a:gd name="connsiteY4" fmla="*/ 1117600 h 5886450"/>
              <a:gd name="connsiteX0" fmla="*/ 29029 w 5151665"/>
              <a:gd name="connsiteY0" fmla="*/ 1117600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9029 w 5151665"/>
              <a:gd name="connsiteY4" fmla="*/ 1117600 h 5886450"/>
              <a:gd name="connsiteX0" fmla="*/ 0 w 5166179"/>
              <a:gd name="connsiteY0" fmla="*/ 1175657 h 5886450"/>
              <a:gd name="connsiteX1" fmla="*/ 4904922 w 5166179"/>
              <a:gd name="connsiteY1" fmla="*/ 0 h 5886450"/>
              <a:gd name="connsiteX2" fmla="*/ 5166179 w 5166179"/>
              <a:gd name="connsiteY2" fmla="*/ 5886450 h 5886450"/>
              <a:gd name="connsiteX3" fmla="*/ 14514 w 5166179"/>
              <a:gd name="connsiteY3" fmla="*/ 5813879 h 5886450"/>
              <a:gd name="connsiteX4" fmla="*/ 0 w 5166179"/>
              <a:gd name="connsiteY4" fmla="*/ 1175657 h 5886450"/>
              <a:gd name="connsiteX0" fmla="*/ 38826 w 5151665"/>
              <a:gd name="connsiteY0" fmla="*/ 116041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38826 w 5151665"/>
              <a:gd name="connsiteY4" fmla="*/ 1160417 h 5886450"/>
              <a:gd name="connsiteX0" fmla="*/ 23586 w 5151665"/>
              <a:gd name="connsiteY0" fmla="*/ 116041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23586 w 5151665"/>
              <a:gd name="connsiteY4" fmla="*/ 1160417 h 5886450"/>
              <a:gd name="connsiteX0" fmla="*/ 726 w 5151665"/>
              <a:gd name="connsiteY0" fmla="*/ 114517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726 w 5151665"/>
              <a:gd name="connsiteY4" fmla="*/ 1145177 h 5886450"/>
              <a:gd name="connsiteX0" fmla="*/ 15966 w 5151665"/>
              <a:gd name="connsiteY0" fmla="*/ 113755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15966 w 5151665"/>
              <a:gd name="connsiteY4" fmla="*/ 1137557 h 5886450"/>
              <a:gd name="connsiteX0" fmla="*/ 15966 w 5151665"/>
              <a:gd name="connsiteY0" fmla="*/ 1137557 h 5886450"/>
              <a:gd name="connsiteX1" fmla="*/ 4890408 w 5151665"/>
              <a:gd name="connsiteY1" fmla="*/ 0 h 5886450"/>
              <a:gd name="connsiteX2" fmla="*/ 5151665 w 5151665"/>
              <a:gd name="connsiteY2" fmla="*/ 5886450 h 5886450"/>
              <a:gd name="connsiteX3" fmla="*/ 0 w 5151665"/>
              <a:gd name="connsiteY3" fmla="*/ 5813879 h 5886450"/>
              <a:gd name="connsiteX4" fmla="*/ 15966 w 5151665"/>
              <a:gd name="connsiteY4" fmla="*/ 1137557 h 5886450"/>
              <a:gd name="connsiteX0" fmla="*/ 15966 w 5126265"/>
              <a:gd name="connsiteY0" fmla="*/ 1137557 h 5899150"/>
              <a:gd name="connsiteX1" fmla="*/ 4890408 w 5126265"/>
              <a:gd name="connsiteY1" fmla="*/ 0 h 5899150"/>
              <a:gd name="connsiteX2" fmla="*/ 5126265 w 5126265"/>
              <a:gd name="connsiteY2" fmla="*/ 5899150 h 5899150"/>
              <a:gd name="connsiteX3" fmla="*/ 0 w 5126265"/>
              <a:gd name="connsiteY3" fmla="*/ 5813879 h 5899150"/>
              <a:gd name="connsiteX4" fmla="*/ 15966 w 5126265"/>
              <a:gd name="connsiteY4" fmla="*/ 1137557 h 5899150"/>
              <a:gd name="connsiteX0" fmla="*/ 15966 w 5138965"/>
              <a:gd name="connsiteY0" fmla="*/ 1137557 h 5899150"/>
              <a:gd name="connsiteX1" fmla="*/ 4890408 w 5138965"/>
              <a:gd name="connsiteY1" fmla="*/ 0 h 5899150"/>
              <a:gd name="connsiteX2" fmla="*/ 5138965 w 5138965"/>
              <a:gd name="connsiteY2" fmla="*/ 5899150 h 5899150"/>
              <a:gd name="connsiteX3" fmla="*/ 0 w 5138965"/>
              <a:gd name="connsiteY3" fmla="*/ 5813879 h 5899150"/>
              <a:gd name="connsiteX4" fmla="*/ 15966 w 5138965"/>
              <a:gd name="connsiteY4" fmla="*/ 1137557 h 5899150"/>
              <a:gd name="connsiteX0" fmla="*/ 15966 w 5138965"/>
              <a:gd name="connsiteY0" fmla="*/ 1156607 h 5918200"/>
              <a:gd name="connsiteX1" fmla="*/ 4884058 w 5138965"/>
              <a:gd name="connsiteY1" fmla="*/ 0 h 5918200"/>
              <a:gd name="connsiteX2" fmla="*/ 5138965 w 5138965"/>
              <a:gd name="connsiteY2" fmla="*/ 5918200 h 5918200"/>
              <a:gd name="connsiteX3" fmla="*/ 0 w 5138965"/>
              <a:gd name="connsiteY3" fmla="*/ 5832929 h 5918200"/>
              <a:gd name="connsiteX4" fmla="*/ 15966 w 5138965"/>
              <a:gd name="connsiteY4" fmla="*/ 1156607 h 5918200"/>
              <a:gd name="connsiteX0" fmla="*/ 3266 w 5126265"/>
              <a:gd name="connsiteY0" fmla="*/ 1156607 h 5918200"/>
              <a:gd name="connsiteX1" fmla="*/ 4871358 w 5126265"/>
              <a:gd name="connsiteY1" fmla="*/ 0 h 5918200"/>
              <a:gd name="connsiteX2" fmla="*/ 5126265 w 5126265"/>
              <a:gd name="connsiteY2" fmla="*/ 5918200 h 5918200"/>
              <a:gd name="connsiteX3" fmla="*/ 0 w 5126265"/>
              <a:gd name="connsiteY3" fmla="*/ 5839279 h 5918200"/>
              <a:gd name="connsiteX4" fmla="*/ 3266 w 5126265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9434 w 5122999"/>
              <a:gd name="connsiteY3" fmla="*/ 5864679 h 5918200"/>
              <a:gd name="connsiteX4" fmla="*/ 0 w 5122999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3084 w 5122999"/>
              <a:gd name="connsiteY3" fmla="*/ 5858329 h 5918200"/>
              <a:gd name="connsiteX4" fmla="*/ 0 w 5122999"/>
              <a:gd name="connsiteY4" fmla="*/ 1156607 h 5918200"/>
              <a:gd name="connsiteX0" fmla="*/ 0 w 5122999"/>
              <a:gd name="connsiteY0" fmla="*/ 1156607 h 5918200"/>
              <a:gd name="connsiteX1" fmla="*/ 4868092 w 5122999"/>
              <a:gd name="connsiteY1" fmla="*/ 0 h 5918200"/>
              <a:gd name="connsiteX2" fmla="*/ 5122999 w 5122999"/>
              <a:gd name="connsiteY2" fmla="*/ 5918200 h 5918200"/>
              <a:gd name="connsiteX3" fmla="*/ 3084 w 5122999"/>
              <a:gd name="connsiteY3" fmla="*/ 5845629 h 5918200"/>
              <a:gd name="connsiteX4" fmla="*/ 0 w 5122999"/>
              <a:gd name="connsiteY4" fmla="*/ 1156607 h 5918200"/>
              <a:gd name="connsiteX0" fmla="*/ 0 w 5122999"/>
              <a:gd name="connsiteY0" fmla="*/ 1093107 h 5854700"/>
              <a:gd name="connsiteX1" fmla="*/ 5007792 w 5122999"/>
              <a:gd name="connsiteY1" fmla="*/ 0 h 5854700"/>
              <a:gd name="connsiteX2" fmla="*/ 5122999 w 5122999"/>
              <a:gd name="connsiteY2" fmla="*/ 5854700 h 5854700"/>
              <a:gd name="connsiteX3" fmla="*/ 3084 w 5122999"/>
              <a:gd name="connsiteY3" fmla="*/ 5782129 h 5854700"/>
              <a:gd name="connsiteX4" fmla="*/ 0 w 5122999"/>
              <a:gd name="connsiteY4" fmla="*/ 1093107 h 5854700"/>
              <a:gd name="connsiteX0" fmla="*/ 0 w 5122999"/>
              <a:gd name="connsiteY0" fmla="*/ 1012144 h 5773737"/>
              <a:gd name="connsiteX1" fmla="*/ 5074467 w 5122999"/>
              <a:gd name="connsiteY1" fmla="*/ 0 h 5773737"/>
              <a:gd name="connsiteX2" fmla="*/ 5122999 w 5122999"/>
              <a:gd name="connsiteY2" fmla="*/ 5773737 h 5773737"/>
              <a:gd name="connsiteX3" fmla="*/ 3084 w 5122999"/>
              <a:gd name="connsiteY3" fmla="*/ 5701166 h 5773737"/>
              <a:gd name="connsiteX4" fmla="*/ 0 w 5122999"/>
              <a:gd name="connsiteY4" fmla="*/ 1012144 h 5773737"/>
              <a:gd name="connsiteX0" fmla="*/ 0 w 5126855"/>
              <a:gd name="connsiteY0" fmla="*/ 969282 h 5730875"/>
              <a:gd name="connsiteX1" fmla="*/ 5126855 w 5126855"/>
              <a:gd name="connsiteY1" fmla="*/ 0 h 5730875"/>
              <a:gd name="connsiteX2" fmla="*/ 5122999 w 5126855"/>
              <a:gd name="connsiteY2" fmla="*/ 5730875 h 5730875"/>
              <a:gd name="connsiteX3" fmla="*/ 3084 w 5126855"/>
              <a:gd name="connsiteY3" fmla="*/ 5658304 h 5730875"/>
              <a:gd name="connsiteX4" fmla="*/ 0 w 5126855"/>
              <a:gd name="connsiteY4" fmla="*/ 969282 h 5730875"/>
              <a:gd name="connsiteX0" fmla="*/ 0 w 5198292"/>
              <a:gd name="connsiteY0" fmla="*/ 878794 h 5640387"/>
              <a:gd name="connsiteX1" fmla="*/ 5198292 w 5198292"/>
              <a:gd name="connsiteY1" fmla="*/ 0 h 5640387"/>
              <a:gd name="connsiteX2" fmla="*/ 5122999 w 5198292"/>
              <a:gd name="connsiteY2" fmla="*/ 5640387 h 5640387"/>
              <a:gd name="connsiteX3" fmla="*/ 3084 w 5198292"/>
              <a:gd name="connsiteY3" fmla="*/ 5567816 h 5640387"/>
              <a:gd name="connsiteX4" fmla="*/ 0 w 5198292"/>
              <a:gd name="connsiteY4" fmla="*/ 878794 h 5640387"/>
              <a:gd name="connsiteX0" fmla="*/ 0 w 5212580"/>
              <a:gd name="connsiteY0" fmla="*/ 874032 h 5635625"/>
              <a:gd name="connsiteX1" fmla="*/ 5212580 w 5212580"/>
              <a:gd name="connsiteY1" fmla="*/ 0 h 5635625"/>
              <a:gd name="connsiteX2" fmla="*/ 5122999 w 5212580"/>
              <a:gd name="connsiteY2" fmla="*/ 5635625 h 5635625"/>
              <a:gd name="connsiteX3" fmla="*/ 3084 w 5212580"/>
              <a:gd name="connsiteY3" fmla="*/ 5563054 h 5635625"/>
              <a:gd name="connsiteX4" fmla="*/ 0 w 5212580"/>
              <a:gd name="connsiteY4" fmla="*/ 874032 h 5635625"/>
              <a:gd name="connsiteX0" fmla="*/ 0 w 5417368"/>
              <a:gd name="connsiteY0" fmla="*/ 769257 h 5635625"/>
              <a:gd name="connsiteX1" fmla="*/ 5417368 w 5417368"/>
              <a:gd name="connsiteY1" fmla="*/ 0 h 5635625"/>
              <a:gd name="connsiteX2" fmla="*/ 5327787 w 5417368"/>
              <a:gd name="connsiteY2" fmla="*/ 5635625 h 5635625"/>
              <a:gd name="connsiteX3" fmla="*/ 207872 w 5417368"/>
              <a:gd name="connsiteY3" fmla="*/ 5563054 h 5635625"/>
              <a:gd name="connsiteX4" fmla="*/ 0 w 5417368"/>
              <a:gd name="connsiteY4" fmla="*/ 769257 h 5635625"/>
              <a:gd name="connsiteX0" fmla="*/ 0 w 5722168"/>
              <a:gd name="connsiteY0" fmla="*/ 654957 h 5635625"/>
              <a:gd name="connsiteX1" fmla="*/ 5722168 w 5722168"/>
              <a:gd name="connsiteY1" fmla="*/ 0 h 5635625"/>
              <a:gd name="connsiteX2" fmla="*/ 5632587 w 5722168"/>
              <a:gd name="connsiteY2" fmla="*/ 5635625 h 5635625"/>
              <a:gd name="connsiteX3" fmla="*/ 512672 w 5722168"/>
              <a:gd name="connsiteY3" fmla="*/ 5563054 h 5635625"/>
              <a:gd name="connsiteX4" fmla="*/ 0 w 5722168"/>
              <a:gd name="connsiteY4" fmla="*/ 654957 h 5635625"/>
              <a:gd name="connsiteX0" fmla="*/ 0 w 5712643"/>
              <a:gd name="connsiteY0" fmla="*/ 597807 h 5635625"/>
              <a:gd name="connsiteX1" fmla="*/ 5712643 w 5712643"/>
              <a:gd name="connsiteY1" fmla="*/ 0 h 5635625"/>
              <a:gd name="connsiteX2" fmla="*/ 5623062 w 5712643"/>
              <a:gd name="connsiteY2" fmla="*/ 5635625 h 5635625"/>
              <a:gd name="connsiteX3" fmla="*/ 503147 w 5712643"/>
              <a:gd name="connsiteY3" fmla="*/ 5563054 h 5635625"/>
              <a:gd name="connsiteX4" fmla="*/ 0 w 5712643"/>
              <a:gd name="connsiteY4" fmla="*/ 597807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522197 w 5731693"/>
              <a:gd name="connsiteY3" fmla="*/ 556305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522197 w 5731693"/>
              <a:gd name="connsiteY3" fmla="*/ 556305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403135 w 5731693"/>
              <a:gd name="connsiteY3" fmla="*/ 5520191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317410 w 5731693"/>
              <a:gd name="connsiteY3" fmla="*/ 542970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274547 w 5731693"/>
              <a:gd name="connsiteY3" fmla="*/ 5420179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88822 w 5731693"/>
              <a:gd name="connsiteY3" fmla="*/ 5382079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36435 w 5731693"/>
              <a:gd name="connsiteY3" fmla="*/ 5291591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55485 w 5731693"/>
              <a:gd name="connsiteY3" fmla="*/ 5277304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9297 w 5731693"/>
              <a:gd name="connsiteY3" fmla="*/ 5291592 h 5635625"/>
              <a:gd name="connsiteX4" fmla="*/ 0 w 5731693"/>
              <a:gd name="connsiteY4" fmla="*/ 569232 h 5635625"/>
              <a:gd name="connsiteX0" fmla="*/ 0 w 5731693"/>
              <a:gd name="connsiteY0" fmla="*/ 569232 h 5635625"/>
              <a:gd name="connsiteX1" fmla="*/ 5731693 w 5731693"/>
              <a:gd name="connsiteY1" fmla="*/ 0 h 5635625"/>
              <a:gd name="connsiteX2" fmla="*/ 5642112 w 5731693"/>
              <a:gd name="connsiteY2" fmla="*/ 5635625 h 5635625"/>
              <a:gd name="connsiteX3" fmla="*/ 174535 w 5731693"/>
              <a:gd name="connsiteY3" fmla="*/ 5305879 h 5635625"/>
              <a:gd name="connsiteX4" fmla="*/ 0 w 5731693"/>
              <a:gd name="connsiteY4" fmla="*/ 569232 h 5635625"/>
              <a:gd name="connsiteX0" fmla="*/ 0 w 5789769"/>
              <a:gd name="connsiteY0" fmla="*/ 569232 h 5854700"/>
              <a:gd name="connsiteX1" fmla="*/ 5731693 w 5789769"/>
              <a:gd name="connsiteY1" fmla="*/ 0 h 5854700"/>
              <a:gd name="connsiteX2" fmla="*/ 5789749 w 5789769"/>
              <a:gd name="connsiteY2" fmla="*/ 5854700 h 5854700"/>
              <a:gd name="connsiteX3" fmla="*/ 174535 w 5789769"/>
              <a:gd name="connsiteY3" fmla="*/ 5305879 h 5854700"/>
              <a:gd name="connsiteX4" fmla="*/ 0 w 5789769"/>
              <a:gd name="connsiteY4" fmla="*/ 569232 h 5854700"/>
              <a:gd name="connsiteX0" fmla="*/ 0 w 6199326"/>
              <a:gd name="connsiteY0" fmla="*/ 569232 h 5973763"/>
              <a:gd name="connsiteX1" fmla="*/ 5731693 w 6199326"/>
              <a:gd name="connsiteY1" fmla="*/ 0 h 5973763"/>
              <a:gd name="connsiteX2" fmla="*/ 6199324 w 6199326"/>
              <a:gd name="connsiteY2" fmla="*/ 5973763 h 5973763"/>
              <a:gd name="connsiteX3" fmla="*/ 174535 w 6199326"/>
              <a:gd name="connsiteY3" fmla="*/ 5305879 h 5973763"/>
              <a:gd name="connsiteX4" fmla="*/ 0 w 6199326"/>
              <a:gd name="connsiteY4" fmla="*/ 569232 h 5973763"/>
              <a:gd name="connsiteX0" fmla="*/ 0 w 6237426"/>
              <a:gd name="connsiteY0" fmla="*/ 569232 h 5959475"/>
              <a:gd name="connsiteX1" fmla="*/ 5731693 w 6237426"/>
              <a:gd name="connsiteY1" fmla="*/ 0 h 5959475"/>
              <a:gd name="connsiteX2" fmla="*/ 6237424 w 6237426"/>
              <a:gd name="connsiteY2" fmla="*/ 5959475 h 5959475"/>
              <a:gd name="connsiteX3" fmla="*/ 174535 w 6237426"/>
              <a:gd name="connsiteY3" fmla="*/ 5305879 h 5959475"/>
              <a:gd name="connsiteX4" fmla="*/ 0 w 6237426"/>
              <a:gd name="connsiteY4" fmla="*/ 569232 h 5959475"/>
              <a:gd name="connsiteX0" fmla="*/ 0 w 6266001"/>
              <a:gd name="connsiteY0" fmla="*/ 569232 h 5983287"/>
              <a:gd name="connsiteX1" fmla="*/ 5731693 w 6266001"/>
              <a:gd name="connsiteY1" fmla="*/ 0 h 5983287"/>
              <a:gd name="connsiteX2" fmla="*/ 6265999 w 6266001"/>
              <a:gd name="connsiteY2" fmla="*/ 5983287 h 5983287"/>
              <a:gd name="connsiteX3" fmla="*/ 174535 w 6266001"/>
              <a:gd name="connsiteY3" fmla="*/ 5305879 h 5983287"/>
              <a:gd name="connsiteX4" fmla="*/ 0 w 6266001"/>
              <a:gd name="connsiteY4" fmla="*/ 569232 h 5983287"/>
              <a:gd name="connsiteX0" fmla="*/ 0 w 6265999"/>
              <a:gd name="connsiteY0" fmla="*/ 569232 h 5983287"/>
              <a:gd name="connsiteX1" fmla="*/ 5731693 w 6265999"/>
              <a:gd name="connsiteY1" fmla="*/ 0 h 5983287"/>
              <a:gd name="connsiteX2" fmla="*/ 6265999 w 6265999"/>
              <a:gd name="connsiteY2" fmla="*/ 5983287 h 5983287"/>
              <a:gd name="connsiteX3" fmla="*/ 174535 w 6265999"/>
              <a:gd name="connsiteY3" fmla="*/ 5305879 h 5983287"/>
              <a:gd name="connsiteX4" fmla="*/ 0 w 6265999"/>
              <a:gd name="connsiteY4" fmla="*/ 569232 h 5983287"/>
              <a:gd name="connsiteX0" fmla="*/ 0 w 6266543"/>
              <a:gd name="connsiteY0" fmla="*/ 569232 h 5983385"/>
              <a:gd name="connsiteX1" fmla="*/ 5731693 w 6266543"/>
              <a:gd name="connsiteY1" fmla="*/ 0 h 5983385"/>
              <a:gd name="connsiteX2" fmla="*/ 6265999 w 6266543"/>
              <a:gd name="connsiteY2" fmla="*/ 5983287 h 5983385"/>
              <a:gd name="connsiteX3" fmla="*/ 174535 w 6266543"/>
              <a:gd name="connsiteY3" fmla="*/ 5305879 h 5983385"/>
              <a:gd name="connsiteX4" fmla="*/ 0 w 6266543"/>
              <a:gd name="connsiteY4" fmla="*/ 569232 h 5983385"/>
              <a:gd name="connsiteX0" fmla="*/ 0 w 6266049"/>
              <a:gd name="connsiteY0" fmla="*/ 569232 h 5983301"/>
              <a:gd name="connsiteX1" fmla="*/ 5731693 w 6266049"/>
              <a:gd name="connsiteY1" fmla="*/ 0 h 5983301"/>
              <a:gd name="connsiteX2" fmla="*/ 6265999 w 6266049"/>
              <a:gd name="connsiteY2" fmla="*/ 5983287 h 5983301"/>
              <a:gd name="connsiteX3" fmla="*/ 174535 w 6266049"/>
              <a:gd name="connsiteY3" fmla="*/ 5305879 h 5983301"/>
              <a:gd name="connsiteX4" fmla="*/ 0 w 6266049"/>
              <a:gd name="connsiteY4" fmla="*/ 569232 h 5983301"/>
              <a:gd name="connsiteX0" fmla="*/ 0 w 6266047"/>
              <a:gd name="connsiteY0" fmla="*/ 588282 h 6002351"/>
              <a:gd name="connsiteX1" fmla="*/ 5712643 w 6266047"/>
              <a:gd name="connsiteY1" fmla="*/ 0 h 6002351"/>
              <a:gd name="connsiteX2" fmla="*/ 6265999 w 6266047"/>
              <a:gd name="connsiteY2" fmla="*/ 6002337 h 6002351"/>
              <a:gd name="connsiteX3" fmla="*/ 174535 w 6266047"/>
              <a:gd name="connsiteY3" fmla="*/ 5324929 h 6002351"/>
              <a:gd name="connsiteX4" fmla="*/ 0 w 6266047"/>
              <a:gd name="connsiteY4" fmla="*/ 588282 h 6002351"/>
              <a:gd name="connsiteX0" fmla="*/ 0 w 6266046"/>
              <a:gd name="connsiteY0" fmla="*/ 616857 h 6030926"/>
              <a:gd name="connsiteX1" fmla="*/ 5703118 w 6266046"/>
              <a:gd name="connsiteY1" fmla="*/ 0 h 6030926"/>
              <a:gd name="connsiteX2" fmla="*/ 6265999 w 6266046"/>
              <a:gd name="connsiteY2" fmla="*/ 6030912 h 6030926"/>
              <a:gd name="connsiteX3" fmla="*/ 174535 w 6266046"/>
              <a:gd name="connsiteY3" fmla="*/ 5353504 h 6030926"/>
              <a:gd name="connsiteX4" fmla="*/ 0 w 6266046"/>
              <a:gd name="connsiteY4" fmla="*/ 616857 h 6030926"/>
              <a:gd name="connsiteX0" fmla="*/ 0 w 6266046"/>
              <a:gd name="connsiteY0" fmla="*/ 616857 h 6030922"/>
              <a:gd name="connsiteX1" fmla="*/ 5703118 w 6266046"/>
              <a:gd name="connsiteY1" fmla="*/ 0 h 6030922"/>
              <a:gd name="connsiteX2" fmla="*/ 6265999 w 6266046"/>
              <a:gd name="connsiteY2" fmla="*/ 6030912 h 6030922"/>
              <a:gd name="connsiteX3" fmla="*/ 174535 w 6266046"/>
              <a:gd name="connsiteY3" fmla="*/ 5353504 h 6030922"/>
              <a:gd name="connsiteX4" fmla="*/ 0 w 6266046"/>
              <a:gd name="connsiteY4" fmla="*/ 616857 h 6030922"/>
              <a:gd name="connsiteX0" fmla="*/ 0 w 6370821"/>
              <a:gd name="connsiteY0" fmla="*/ 502557 h 6030922"/>
              <a:gd name="connsiteX1" fmla="*/ 5807893 w 6370821"/>
              <a:gd name="connsiteY1" fmla="*/ 0 h 6030922"/>
              <a:gd name="connsiteX2" fmla="*/ 6370774 w 6370821"/>
              <a:gd name="connsiteY2" fmla="*/ 6030912 h 6030922"/>
              <a:gd name="connsiteX3" fmla="*/ 279310 w 6370821"/>
              <a:gd name="connsiteY3" fmla="*/ 5353504 h 6030922"/>
              <a:gd name="connsiteX4" fmla="*/ 0 w 6370821"/>
              <a:gd name="connsiteY4" fmla="*/ 502557 h 6030922"/>
              <a:gd name="connsiteX0" fmla="*/ 0 w 6380346"/>
              <a:gd name="connsiteY0" fmla="*/ 464457 h 6030922"/>
              <a:gd name="connsiteX1" fmla="*/ 5817418 w 6380346"/>
              <a:gd name="connsiteY1" fmla="*/ 0 h 6030922"/>
              <a:gd name="connsiteX2" fmla="*/ 6380299 w 6380346"/>
              <a:gd name="connsiteY2" fmla="*/ 6030912 h 6030922"/>
              <a:gd name="connsiteX3" fmla="*/ 288835 w 6380346"/>
              <a:gd name="connsiteY3" fmla="*/ 5353504 h 6030922"/>
              <a:gd name="connsiteX4" fmla="*/ 0 w 6380346"/>
              <a:gd name="connsiteY4" fmla="*/ 464457 h 6030922"/>
              <a:gd name="connsiteX0" fmla="*/ 0 w 6418446"/>
              <a:gd name="connsiteY0" fmla="*/ 473982 h 6030922"/>
              <a:gd name="connsiteX1" fmla="*/ 5855518 w 6418446"/>
              <a:gd name="connsiteY1" fmla="*/ 0 h 6030922"/>
              <a:gd name="connsiteX2" fmla="*/ 6418399 w 6418446"/>
              <a:gd name="connsiteY2" fmla="*/ 6030912 h 6030922"/>
              <a:gd name="connsiteX3" fmla="*/ 326935 w 6418446"/>
              <a:gd name="connsiteY3" fmla="*/ 5353504 h 6030922"/>
              <a:gd name="connsiteX4" fmla="*/ 0 w 6418446"/>
              <a:gd name="connsiteY4" fmla="*/ 473982 h 6030922"/>
              <a:gd name="connsiteX0" fmla="*/ 0 w 6418450"/>
              <a:gd name="connsiteY0" fmla="*/ 483507 h 6040447"/>
              <a:gd name="connsiteX1" fmla="*/ 5893618 w 6418450"/>
              <a:gd name="connsiteY1" fmla="*/ 0 h 6040447"/>
              <a:gd name="connsiteX2" fmla="*/ 6418399 w 6418450"/>
              <a:gd name="connsiteY2" fmla="*/ 6040437 h 6040447"/>
              <a:gd name="connsiteX3" fmla="*/ 326935 w 6418450"/>
              <a:gd name="connsiteY3" fmla="*/ 5363029 h 6040447"/>
              <a:gd name="connsiteX4" fmla="*/ 0 w 6418450"/>
              <a:gd name="connsiteY4" fmla="*/ 483507 h 6040447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326935 w 6418450"/>
              <a:gd name="connsiteY3" fmla="*/ 533445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269785 w 6418450"/>
              <a:gd name="connsiteY3" fmla="*/ 523920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212635 w 6418450"/>
              <a:gd name="connsiteY3" fmla="*/ 5239204 h 6011872"/>
              <a:gd name="connsiteX4" fmla="*/ 0 w 6418450"/>
              <a:gd name="connsiteY4" fmla="*/ 454932 h 6011872"/>
              <a:gd name="connsiteX0" fmla="*/ 0 w 6418450"/>
              <a:gd name="connsiteY0" fmla="*/ 454932 h 6011872"/>
              <a:gd name="connsiteX1" fmla="*/ 5893618 w 6418450"/>
              <a:gd name="connsiteY1" fmla="*/ 0 h 6011872"/>
              <a:gd name="connsiteX2" fmla="*/ 6418399 w 6418450"/>
              <a:gd name="connsiteY2" fmla="*/ 6011862 h 6011872"/>
              <a:gd name="connsiteX3" fmla="*/ 193585 w 6418450"/>
              <a:gd name="connsiteY3" fmla="*/ 5201104 h 6011872"/>
              <a:gd name="connsiteX4" fmla="*/ 0 w 6418450"/>
              <a:gd name="connsiteY4" fmla="*/ 454932 h 6011872"/>
              <a:gd name="connsiteX0" fmla="*/ 0 w 6456546"/>
              <a:gd name="connsiteY0" fmla="*/ 454932 h 6069021"/>
              <a:gd name="connsiteX1" fmla="*/ 5893618 w 6456546"/>
              <a:gd name="connsiteY1" fmla="*/ 0 h 6069021"/>
              <a:gd name="connsiteX2" fmla="*/ 6456499 w 6456546"/>
              <a:gd name="connsiteY2" fmla="*/ 6069012 h 6069021"/>
              <a:gd name="connsiteX3" fmla="*/ 193585 w 6456546"/>
              <a:gd name="connsiteY3" fmla="*/ 5201104 h 6069021"/>
              <a:gd name="connsiteX4" fmla="*/ 0 w 6456546"/>
              <a:gd name="connsiteY4" fmla="*/ 454932 h 6069021"/>
              <a:gd name="connsiteX0" fmla="*/ 0 w 6441306"/>
              <a:gd name="connsiteY0" fmla="*/ 424452 h 6069021"/>
              <a:gd name="connsiteX1" fmla="*/ 5878378 w 6441306"/>
              <a:gd name="connsiteY1" fmla="*/ 0 h 6069021"/>
              <a:gd name="connsiteX2" fmla="*/ 6441259 w 6441306"/>
              <a:gd name="connsiteY2" fmla="*/ 6069012 h 6069021"/>
              <a:gd name="connsiteX3" fmla="*/ 178345 w 6441306"/>
              <a:gd name="connsiteY3" fmla="*/ 5201104 h 6069021"/>
              <a:gd name="connsiteX4" fmla="*/ 0 w 6441306"/>
              <a:gd name="connsiteY4" fmla="*/ 424452 h 6069021"/>
              <a:gd name="connsiteX0" fmla="*/ 0 w 6471786"/>
              <a:gd name="connsiteY0" fmla="*/ 424452 h 6069021"/>
              <a:gd name="connsiteX1" fmla="*/ 5908858 w 6471786"/>
              <a:gd name="connsiteY1" fmla="*/ 0 h 6069021"/>
              <a:gd name="connsiteX2" fmla="*/ 6471739 w 6471786"/>
              <a:gd name="connsiteY2" fmla="*/ 6069012 h 6069021"/>
              <a:gd name="connsiteX3" fmla="*/ 208825 w 6471786"/>
              <a:gd name="connsiteY3" fmla="*/ 5201104 h 6069021"/>
              <a:gd name="connsiteX4" fmla="*/ 0 w 6471786"/>
              <a:gd name="connsiteY4" fmla="*/ 424452 h 60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1786" h="6069021">
                <a:moveTo>
                  <a:pt x="0" y="424452"/>
                </a:moveTo>
                <a:lnTo>
                  <a:pt x="5908858" y="0"/>
                </a:lnTo>
                <a:cubicBezTo>
                  <a:pt x="5907573" y="5292"/>
                  <a:pt x="6477786" y="6078007"/>
                  <a:pt x="6471739" y="6069012"/>
                </a:cubicBezTo>
                <a:lnTo>
                  <a:pt x="208825" y="5201104"/>
                </a:lnTo>
                <a:cubicBezTo>
                  <a:pt x="156513" y="3606573"/>
                  <a:pt x="1330" y="437606"/>
                  <a:pt x="0" y="4244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27000">
              <a:prstClr val="black"/>
            </a:innerShdw>
          </a:effectLst>
          <a:scene3d>
            <a:camera prst="isometricRightUp">
              <a:rot lat="1788000" lon="18522000" rev="21360000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80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13DDA-21BB-863C-2E0D-3E174D503B74}"/>
              </a:ext>
            </a:extLst>
          </p:cNvPr>
          <p:cNvGrpSpPr/>
          <p:nvPr userDrawn="1"/>
        </p:nvGrpSpPr>
        <p:grpSpPr>
          <a:xfrm>
            <a:off x="24192" y="-1104900"/>
            <a:ext cx="12167807" cy="974139"/>
            <a:chOff x="24193" y="-1104900"/>
            <a:chExt cx="7234488" cy="9741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388703-9586-8B16-69AA-A3CED6F90167}"/>
                </a:ext>
              </a:extLst>
            </p:cNvPr>
            <p:cNvGrpSpPr/>
            <p:nvPr userDrawn="1"/>
          </p:nvGrpSpPr>
          <p:grpSpPr>
            <a:xfrm>
              <a:off x="24193" y="-1104900"/>
              <a:ext cx="7234488" cy="457200"/>
              <a:chOff x="24193" y="-1104900"/>
              <a:chExt cx="7234488" cy="4572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C4B59A3-5D42-3252-367B-390F8ECB2161}"/>
                  </a:ext>
                </a:extLst>
              </p:cNvPr>
              <p:cNvSpPr/>
              <p:nvPr userDrawn="1"/>
            </p:nvSpPr>
            <p:spPr>
              <a:xfrm>
                <a:off x="24193" y="-1104900"/>
                <a:ext cx="457200" cy="457200"/>
              </a:xfrm>
              <a:prstGeom prst="rect">
                <a:avLst/>
              </a:prstGeom>
              <a:solidFill>
                <a:srgbClr val="D7E6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71A03-6778-4CC8-827B-5F5208DCEDA2}"/>
                  </a:ext>
                </a:extLst>
              </p:cNvPr>
              <p:cNvSpPr/>
              <p:nvPr userDrawn="1"/>
            </p:nvSpPr>
            <p:spPr>
              <a:xfrm>
                <a:off x="476073" y="-1104900"/>
                <a:ext cx="457200" cy="457200"/>
              </a:xfrm>
              <a:prstGeom prst="rect">
                <a:avLst/>
              </a:prstGeom>
              <a:solidFill>
                <a:srgbClr val="A0DC8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D74110-7E26-CC08-81E4-40EF16658E44}"/>
                  </a:ext>
                </a:extLst>
              </p:cNvPr>
              <p:cNvSpPr/>
              <p:nvPr userDrawn="1"/>
            </p:nvSpPr>
            <p:spPr>
              <a:xfrm>
                <a:off x="927953" y="-1104900"/>
                <a:ext cx="457200" cy="457200"/>
              </a:xfrm>
              <a:prstGeom prst="rect">
                <a:avLst/>
              </a:prstGeom>
              <a:solidFill>
                <a:srgbClr val="64C8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89303C-5E09-5891-93AF-FF515E00AC30}"/>
                  </a:ext>
                </a:extLst>
              </p:cNvPr>
              <p:cNvSpPr/>
              <p:nvPr userDrawn="1"/>
            </p:nvSpPr>
            <p:spPr>
              <a:xfrm>
                <a:off x="1379833" y="-1104900"/>
                <a:ext cx="457200" cy="457200"/>
              </a:xfrm>
              <a:prstGeom prst="rect">
                <a:avLst/>
              </a:prstGeom>
              <a:solidFill>
                <a:srgbClr val="1E9B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295168-7F4F-CC89-6C25-5F7760B74100}"/>
                  </a:ext>
                </a:extLst>
              </p:cNvPr>
              <p:cNvSpPr/>
              <p:nvPr userDrawn="1"/>
            </p:nvSpPr>
            <p:spPr>
              <a:xfrm>
                <a:off x="1820161" y="-1104900"/>
                <a:ext cx="457200" cy="457200"/>
              </a:xfrm>
              <a:prstGeom prst="rect">
                <a:avLst/>
              </a:prstGeom>
              <a:solidFill>
                <a:srgbClr val="146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157CD29-AA45-A0E4-CB06-42C46908604C}"/>
                  </a:ext>
                </a:extLst>
              </p:cNvPr>
              <p:cNvSpPr/>
              <p:nvPr userDrawn="1"/>
            </p:nvSpPr>
            <p:spPr>
              <a:xfrm>
                <a:off x="2272041" y="-1104900"/>
                <a:ext cx="457200" cy="457200"/>
              </a:xfrm>
              <a:prstGeom prst="rect">
                <a:avLst/>
              </a:prstGeom>
              <a:solidFill>
                <a:srgbClr val="0A4B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269576-9CFC-DC2E-4E81-DD92889AE755}"/>
                  </a:ext>
                </a:extLst>
              </p:cNvPr>
              <p:cNvSpPr/>
              <p:nvPr userDrawn="1"/>
            </p:nvSpPr>
            <p:spPr>
              <a:xfrm>
                <a:off x="2729241" y="-1104900"/>
                <a:ext cx="457200" cy="457200"/>
              </a:xfrm>
              <a:prstGeom prst="rect">
                <a:avLst/>
              </a:prstGeom>
              <a:solidFill>
                <a:srgbClr val="FFEB8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F846F2-C316-A164-708C-53AF9FC18003}"/>
                  </a:ext>
                </a:extLst>
              </p:cNvPr>
              <p:cNvSpPr/>
              <p:nvPr userDrawn="1"/>
            </p:nvSpPr>
            <p:spPr>
              <a:xfrm>
                <a:off x="3181121" y="-1104900"/>
                <a:ext cx="457200" cy="457200"/>
              </a:xfrm>
              <a:prstGeom prst="rect">
                <a:avLst/>
              </a:prstGeom>
              <a:solidFill>
                <a:srgbClr val="FFCD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07075F-FF1A-A50F-E08B-2B5F069E8A66}"/>
                  </a:ext>
                </a:extLst>
              </p:cNvPr>
              <p:cNvSpPr/>
              <p:nvPr userDrawn="1"/>
            </p:nvSpPr>
            <p:spPr>
              <a:xfrm>
                <a:off x="3638321" y="-1104900"/>
                <a:ext cx="457200" cy="457200"/>
              </a:xfrm>
              <a:prstGeom prst="rect">
                <a:avLst/>
              </a:prstGeom>
              <a:solidFill>
                <a:srgbClr val="E6A5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455856-3E13-96A5-9384-AB1311ED762D}"/>
                  </a:ext>
                </a:extLst>
              </p:cNvPr>
              <p:cNvSpPr/>
              <p:nvPr userDrawn="1"/>
            </p:nvSpPr>
            <p:spPr>
              <a:xfrm>
                <a:off x="4090201" y="-1104900"/>
                <a:ext cx="457200" cy="457200"/>
              </a:xfrm>
              <a:prstGeom prst="rect">
                <a:avLst/>
              </a:prstGeom>
              <a:solidFill>
                <a:srgbClr val="8C5F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E819F22-7BC9-7467-5388-451F76E310C7}"/>
                  </a:ext>
                </a:extLst>
              </p:cNvPr>
              <p:cNvSpPr/>
              <p:nvPr userDrawn="1"/>
            </p:nvSpPr>
            <p:spPr>
              <a:xfrm>
                <a:off x="4542081" y="-1104900"/>
                <a:ext cx="457200" cy="457200"/>
              </a:xfrm>
              <a:prstGeom prst="rect">
                <a:avLst/>
              </a:prstGeom>
              <a:solidFill>
                <a:srgbClr val="5A3C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7A23CF-0B9C-D20C-F982-41CB2B8898A7}"/>
                  </a:ext>
                </a:extLst>
              </p:cNvPr>
              <p:cNvSpPr/>
              <p:nvPr userDrawn="1"/>
            </p:nvSpPr>
            <p:spPr>
              <a:xfrm>
                <a:off x="4993961" y="-1104900"/>
                <a:ext cx="457200" cy="457200"/>
              </a:xfrm>
              <a:prstGeom prst="rect">
                <a:avLst/>
              </a:prstGeom>
              <a:solidFill>
                <a:srgbClr val="3C1E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3F6876-AC12-D30A-2CD9-8FFFAEFB93A1}"/>
                  </a:ext>
                </a:extLst>
              </p:cNvPr>
              <p:cNvSpPr/>
              <p:nvPr userDrawn="1"/>
            </p:nvSpPr>
            <p:spPr>
              <a:xfrm>
                <a:off x="5445841" y="-1104900"/>
                <a:ext cx="457200" cy="457200"/>
              </a:xfrm>
              <a:prstGeom prst="rect">
                <a:avLst/>
              </a:prstGeom>
              <a:solidFill>
                <a:srgbClr val="E1E6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030E120-A32F-C49E-60BB-B31E74DFBFF0}"/>
                  </a:ext>
                </a:extLst>
              </p:cNvPr>
              <p:cNvSpPr/>
              <p:nvPr userDrawn="1"/>
            </p:nvSpPr>
            <p:spPr>
              <a:xfrm>
                <a:off x="5897721" y="-1104900"/>
                <a:ext cx="457200" cy="457200"/>
              </a:xfrm>
              <a:prstGeom prst="rect">
                <a:avLst/>
              </a:prstGeom>
              <a:solidFill>
                <a:srgbClr val="CDD3C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D8A2DED-9F33-CEC2-D00D-E78A0D41208B}"/>
                  </a:ext>
                </a:extLst>
              </p:cNvPr>
              <p:cNvSpPr/>
              <p:nvPr userDrawn="1"/>
            </p:nvSpPr>
            <p:spPr>
              <a:xfrm>
                <a:off x="6349601" y="-1104900"/>
                <a:ext cx="457200" cy="457200"/>
              </a:xfrm>
              <a:prstGeom prst="rect">
                <a:avLst/>
              </a:prstGeom>
              <a:solidFill>
                <a:srgbClr val="AAB0A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EA81C8-F066-8EC8-1C66-135CBFE4E09F}"/>
                  </a:ext>
                </a:extLst>
              </p:cNvPr>
              <p:cNvSpPr/>
              <p:nvPr userDrawn="1"/>
            </p:nvSpPr>
            <p:spPr>
              <a:xfrm>
                <a:off x="6801481" y="-1104900"/>
                <a:ext cx="457200" cy="457200"/>
              </a:xfrm>
              <a:prstGeom prst="rect">
                <a:avLst/>
              </a:prstGeom>
              <a:solidFill>
                <a:srgbClr val="828A8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B27F2C-A2C8-4645-0284-AB657FFBAE4A}"/>
                </a:ext>
              </a:extLst>
            </p:cNvPr>
            <p:cNvGrpSpPr/>
            <p:nvPr userDrawn="1"/>
          </p:nvGrpSpPr>
          <p:grpSpPr>
            <a:xfrm>
              <a:off x="24193" y="-587961"/>
              <a:ext cx="7234488" cy="457200"/>
              <a:chOff x="24193" y="-1104900"/>
              <a:chExt cx="7234488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2E9B47-410F-72B6-BBA6-55FC3109BF4A}"/>
                  </a:ext>
                </a:extLst>
              </p:cNvPr>
              <p:cNvSpPr/>
              <p:nvPr userDrawn="1"/>
            </p:nvSpPr>
            <p:spPr>
              <a:xfrm>
                <a:off x="24193" y="-1104900"/>
                <a:ext cx="457200" cy="457200"/>
              </a:xfrm>
              <a:prstGeom prst="rect">
                <a:avLst/>
              </a:prstGeom>
              <a:solidFill>
                <a:srgbClr val="5A64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578E27-BBDC-588F-6597-3FACD74EB1E3}"/>
                  </a:ext>
                </a:extLst>
              </p:cNvPr>
              <p:cNvSpPr/>
              <p:nvPr userDrawn="1"/>
            </p:nvSpPr>
            <p:spPr>
              <a:xfrm>
                <a:off x="476073" y="-1104900"/>
                <a:ext cx="457200" cy="457200"/>
              </a:xfrm>
              <a:prstGeom prst="rect">
                <a:avLst/>
              </a:prstGeom>
              <a:solidFill>
                <a:srgbClr val="323C3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816354-2438-B03D-A2AA-C7443CE9DECA}"/>
                  </a:ext>
                </a:extLst>
              </p:cNvPr>
              <p:cNvSpPr/>
              <p:nvPr userDrawn="1"/>
            </p:nvSpPr>
            <p:spPr>
              <a:xfrm>
                <a:off x="927953" y="-1104900"/>
                <a:ext cx="457200" cy="457200"/>
              </a:xfrm>
              <a:prstGeom prst="rect">
                <a:avLst/>
              </a:prstGeom>
              <a:solidFill>
                <a:srgbClr val="F58C9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395791-F856-7F16-8C62-6905ED494033}"/>
                  </a:ext>
                </a:extLst>
              </p:cNvPr>
              <p:cNvSpPr/>
              <p:nvPr userDrawn="1"/>
            </p:nvSpPr>
            <p:spPr>
              <a:xfrm>
                <a:off x="1379833" y="-1104900"/>
                <a:ext cx="457200" cy="457200"/>
              </a:xfrm>
              <a:prstGeom prst="rect">
                <a:avLst/>
              </a:prstGeom>
              <a:solidFill>
                <a:srgbClr val="F064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567384-FFFD-2281-DB87-2C888D91AF2D}"/>
                  </a:ext>
                </a:extLst>
              </p:cNvPr>
              <p:cNvSpPr/>
              <p:nvPr userDrawn="1"/>
            </p:nvSpPr>
            <p:spPr>
              <a:xfrm>
                <a:off x="1820161" y="-1104900"/>
                <a:ext cx="457200" cy="457200"/>
              </a:xfrm>
              <a:prstGeom prst="rect">
                <a:avLst/>
              </a:prstGeom>
              <a:solidFill>
                <a:srgbClr val="E60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57342A-01B8-ADEB-325B-49FCA41CA3A6}"/>
                  </a:ext>
                </a:extLst>
              </p:cNvPr>
              <p:cNvSpPr/>
              <p:nvPr userDrawn="1"/>
            </p:nvSpPr>
            <p:spPr>
              <a:xfrm>
                <a:off x="2272041" y="-1104900"/>
                <a:ext cx="457200" cy="457200"/>
              </a:xfrm>
              <a:prstGeom prst="rect">
                <a:avLst/>
              </a:prstGeom>
              <a:solidFill>
                <a:srgbClr val="AA00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727F94-89D7-779E-A786-B7689B8C55EB}"/>
                  </a:ext>
                </a:extLst>
              </p:cNvPr>
              <p:cNvSpPr/>
              <p:nvPr userDrawn="1"/>
            </p:nvSpPr>
            <p:spPr>
              <a:xfrm>
                <a:off x="2729241" y="-1104900"/>
                <a:ext cx="457200" cy="457200"/>
              </a:xfrm>
              <a:prstGeom prst="rect">
                <a:avLst/>
              </a:prstGeom>
              <a:solidFill>
                <a:srgbClr val="7300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CA1076-38A7-5163-628F-CAB567A44E1F}"/>
                  </a:ext>
                </a:extLst>
              </p:cNvPr>
              <p:cNvSpPr/>
              <p:nvPr userDrawn="1"/>
            </p:nvSpPr>
            <p:spPr>
              <a:xfrm>
                <a:off x="3181121" y="-1104900"/>
                <a:ext cx="457200" cy="457200"/>
              </a:xfrm>
              <a:prstGeom prst="rect">
                <a:avLst/>
              </a:prstGeom>
              <a:solidFill>
                <a:srgbClr val="5500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9B5CF5-C5E4-FD0F-8681-912BE7C9888C}"/>
                  </a:ext>
                </a:extLst>
              </p:cNvPr>
              <p:cNvSpPr/>
              <p:nvPr userDrawn="1"/>
            </p:nvSpPr>
            <p:spPr>
              <a:xfrm>
                <a:off x="3638321" y="-1104900"/>
                <a:ext cx="457200" cy="457200"/>
              </a:xfrm>
              <a:prstGeom prst="rect">
                <a:avLst/>
              </a:prstGeom>
              <a:solidFill>
                <a:srgbClr val="B4EB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E14D62-B7D2-E8C5-7731-75BDA6B516E6}"/>
                  </a:ext>
                </a:extLst>
              </p:cNvPr>
              <p:cNvSpPr/>
              <p:nvPr userDrawn="1"/>
            </p:nvSpPr>
            <p:spPr>
              <a:xfrm>
                <a:off x="4090201" y="-1104900"/>
                <a:ext cx="457200" cy="457200"/>
              </a:xfrm>
              <a:prstGeom prst="rect">
                <a:avLst/>
              </a:prstGeom>
              <a:solidFill>
                <a:srgbClr val="8CE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BFF91C-D967-09C0-08D6-F88D2FB2C074}"/>
                  </a:ext>
                </a:extLst>
              </p:cNvPr>
              <p:cNvSpPr/>
              <p:nvPr userDrawn="1"/>
            </p:nvSpPr>
            <p:spPr>
              <a:xfrm>
                <a:off x="4542081" y="-1104900"/>
                <a:ext cx="457200" cy="457200"/>
              </a:xfrm>
              <a:prstGeom prst="rect">
                <a:avLst/>
              </a:prstGeom>
              <a:solidFill>
                <a:srgbClr val="46D7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EE6B15-E939-2DF1-8C5B-DC079C8C6CAC}"/>
                  </a:ext>
                </a:extLst>
              </p:cNvPr>
              <p:cNvSpPr/>
              <p:nvPr userDrawn="1"/>
            </p:nvSpPr>
            <p:spPr>
              <a:xfrm>
                <a:off x="4993961" y="-1104900"/>
                <a:ext cx="457200" cy="457200"/>
              </a:xfrm>
              <a:prstGeom prst="rect">
                <a:avLst/>
              </a:prstGeom>
              <a:solidFill>
                <a:srgbClr val="28B9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2B7AA0-37DE-103F-F348-ED9D333C3C9D}"/>
                  </a:ext>
                </a:extLst>
              </p:cNvPr>
              <p:cNvSpPr/>
              <p:nvPr userDrawn="1"/>
            </p:nvSpPr>
            <p:spPr>
              <a:xfrm>
                <a:off x="5445841" y="-1104900"/>
                <a:ext cx="457200" cy="457200"/>
              </a:xfrm>
              <a:prstGeom prst="rect">
                <a:avLst/>
              </a:prstGeom>
              <a:solidFill>
                <a:srgbClr val="FAA56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7EB05C8-815A-A469-DAEF-730999FAC54F}"/>
                  </a:ext>
                </a:extLst>
              </p:cNvPr>
              <p:cNvSpPr/>
              <p:nvPr userDrawn="1"/>
            </p:nvSpPr>
            <p:spPr>
              <a:xfrm>
                <a:off x="5897721" y="-1104900"/>
                <a:ext cx="457200" cy="457200"/>
              </a:xfrm>
              <a:prstGeom prst="rect">
                <a:avLst/>
              </a:prstGeom>
              <a:solidFill>
                <a:srgbClr val="FF82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CDA7D8-E459-CE17-515E-DA17EB700FBB}"/>
                  </a:ext>
                </a:extLst>
              </p:cNvPr>
              <p:cNvSpPr/>
              <p:nvPr userDrawn="1"/>
            </p:nvSpPr>
            <p:spPr>
              <a:xfrm>
                <a:off x="6349601" y="-1104900"/>
                <a:ext cx="457200" cy="457200"/>
              </a:xfrm>
              <a:prstGeom prst="rect">
                <a:avLst/>
              </a:prstGeom>
              <a:solidFill>
                <a:srgbClr val="FF64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7CA9B21-3075-B63C-E4D0-774D6F90C90E}"/>
                  </a:ext>
                </a:extLst>
              </p:cNvPr>
              <p:cNvSpPr/>
              <p:nvPr userDrawn="1"/>
            </p:nvSpPr>
            <p:spPr>
              <a:xfrm>
                <a:off x="6801481" y="-1104900"/>
                <a:ext cx="457200" cy="457200"/>
              </a:xfrm>
              <a:prstGeom prst="rect">
                <a:avLst/>
              </a:prstGeom>
              <a:solidFill>
                <a:srgbClr val="E646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Freeform 2">
            <a:extLst>
              <a:ext uri="{FF2B5EF4-FFF2-40B4-BE49-F238E27FC236}">
                <a16:creationId xmlns:a16="http://schemas.microsoft.com/office/drawing/2014/main" id="{0C2B3388-5425-F6C1-B03B-91E08992B7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0664EC-2483-9D09-0FF3-A8305D73AA5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52187" y="6642100"/>
            <a:ext cx="211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185611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e de divulgação do Programa de Ideias.">
            <a:extLst>
              <a:ext uri="{FF2B5EF4-FFF2-40B4-BE49-F238E27FC236}">
                <a16:creationId xmlns:a16="http://schemas.microsoft.com/office/drawing/2014/main" id="{F792AC3D-6B92-6218-E089-E0695BFA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8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538B3-0220-7713-BF2B-A575BBF5A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5524E54A-22DE-3BBD-0B9E-ED11EAB151B3}"/>
              </a:ext>
            </a:extLst>
          </p:cNvPr>
          <p:cNvSpPr txBox="1"/>
          <p:nvPr/>
        </p:nvSpPr>
        <p:spPr>
          <a:xfrm>
            <a:off x="552249" y="1547855"/>
            <a:ext cx="11206702" cy="94594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28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Justificativa e Estratégia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B99BBD7-9FBF-2641-5548-F1D959EB06F1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D2B330D-134A-2ECC-B3A6-69EDDA8835A4}"/>
              </a:ext>
            </a:extLst>
          </p:cNvPr>
          <p:cNvSpPr/>
          <p:nvPr/>
        </p:nvSpPr>
        <p:spPr>
          <a:xfrm>
            <a:off x="882580" y="2979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FFFFFF"/>
                </a:solidFill>
                <a:latin typeface="Exo 2.0" panose="00000500000000000000" pitchFamily="50" charset="0"/>
                <a:ea typeface="Fraunces Extra Bold" pitchFamily="34" charset="-122"/>
                <a:cs typeface="Fraunces Extra Bold" pitchFamily="34" charset="-120"/>
              </a:rPr>
              <a:t>Tema Principal</a:t>
            </a:r>
            <a:endParaRPr lang="pt-BR" sz="2200" noProof="0" dirty="0">
              <a:latin typeface="Exo 2.0" panose="00000500000000000000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68EDD32-9202-9968-E9E1-45141E8E174A}"/>
              </a:ext>
            </a:extLst>
          </p:cNvPr>
          <p:cNvSpPr/>
          <p:nvPr/>
        </p:nvSpPr>
        <p:spPr>
          <a:xfrm>
            <a:off x="882580" y="3469719"/>
            <a:ext cx="494887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FFFFFF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Sustentabilidade Ambiental – Mitigação e Adaptação de Impacto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654ECD68-1B42-D2E7-9718-47A7F80448E5}"/>
              </a:ext>
            </a:extLst>
          </p:cNvPr>
          <p:cNvSpPr/>
          <p:nvPr/>
        </p:nvSpPr>
        <p:spPr>
          <a:xfrm>
            <a:off x="6809968" y="2979301"/>
            <a:ext cx="24274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FFFFFF"/>
                </a:solidFill>
                <a:latin typeface="Exo 2.0" panose="00000500000000000000" pitchFamily="50" charset="0"/>
                <a:ea typeface="Fraunces Extra Bold" pitchFamily="34" charset="-122"/>
                <a:cs typeface="Fraunces Extra Bold" pitchFamily="34" charset="-120"/>
              </a:rPr>
              <a:t>O Desafio</a:t>
            </a:r>
            <a:endParaRPr lang="pt-BR" sz="2200" noProof="0" dirty="0">
              <a:latin typeface="Exo 2.0" panose="00000500000000000000" pitchFamily="50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59C78ADE-1C4B-682A-1977-002AD6E96906}"/>
              </a:ext>
            </a:extLst>
          </p:cNvPr>
          <p:cNvSpPr/>
          <p:nvPr/>
        </p:nvSpPr>
        <p:spPr>
          <a:xfrm>
            <a:off x="6740965" y="3469719"/>
            <a:ext cx="522502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FFFFFF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Como podemos medir o impacto real das nossas ações, reduzir riscos ambientais e colaborar de forma efetiva no enfrentamento às mudanças climáticas?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F82CE2E2-6BA6-83E0-C7FC-A2ACBCEDB969}"/>
              </a:ext>
            </a:extLst>
          </p:cNvPr>
          <p:cNvSpPr/>
          <p:nvPr/>
        </p:nvSpPr>
        <p:spPr>
          <a:xfrm>
            <a:off x="793790" y="214354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pt-BR" sz="1750" noProof="0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5E015A03-2847-3B61-50EC-E77D13A58C90}"/>
              </a:ext>
            </a:extLst>
          </p:cNvPr>
          <p:cNvSpPr/>
          <p:nvPr/>
        </p:nvSpPr>
        <p:spPr>
          <a:xfrm>
            <a:off x="793790" y="2498584"/>
            <a:ext cx="3260625" cy="62899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476B8E5F-9F95-BE62-AA24-5BD2F1616D4F}"/>
              </a:ext>
            </a:extLst>
          </p:cNvPr>
          <p:cNvSpPr/>
          <p:nvPr/>
        </p:nvSpPr>
        <p:spPr>
          <a:xfrm>
            <a:off x="793790" y="2777774"/>
            <a:ext cx="32606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36,53 % da carteira de crédito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00D49381-7C44-9FF4-86BE-56852F3910B7}"/>
              </a:ext>
            </a:extLst>
          </p:cNvPr>
          <p:cNvSpPr/>
          <p:nvPr/>
        </p:nvSpPr>
        <p:spPr>
          <a:xfrm>
            <a:off x="793790" y="3402033"/>
            <a:ext cx="326062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Já foram disponibilizados R$ 1,72 bilhões voltados á economia verde na cooperativo.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</a:rPr>
              <a:t>Isso representa 14,2 mil associados engajados com soluções sustentáveis.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359199D3-F1C2-48B4-D797-3C0B406ACB18}"/>
              </a:ext>
            </a:extLst>
          </p:cNvPr>
          <p:cNvSpPr/>
          <p:nvPr/>
        </p:nvSpPr>
        <p:spPr>
          <a:xfrm>
            <a:off x="4739910" y="2777774"/>
            <a:ext cx="322030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Vantagem Competitiva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DE3D0506-7E46-A801-15CA-053CC1A8E4F6}"/>
              </a:ext>
            </a:extLst>
          </p:cNvPr>
          <p:cNvSpPr/>
          <p:nvPr/>
        </p:nvSpPr>
        <p:spPr>
          <a:xfrm>
            <a:off x="4719750" y="3469719"/>
            <a:ext cx="326062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Transformar a tendência ESG em diferencial estratégico, dando visibilidade a soluções de impacto positivo.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3EE388B3-DB39-C9D0-3BB4-A85E98F8530E}"/>
              </a:ext>
            </a:extLst>
          </p:cNvPr>
          <p:cNvSpPr/>
          <p:nvPr/>
        </p:nvSpPr>
        <p:spPr>
          <a:xfrm>
            <a:off x="8645711" y="2804593"/>
            <a:ext cx="32545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Alinhamento com ODS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23" name="Text 13">
            <a:extLst>
              <a:ext uri="{FF2B5EF4-FFF2-40B4-BE49-F238E27FC236}">
                <a16:creationId xmlns:a16="http://schemas.microsoft.com/office/drawing/2014/main" id="{740E9F85-22B4-6546-A0AF-BD47AA301C0A}"/>
              </a:ext>
            </a:extLst>
          </p:cNvPr>
          <p:cNvSpPr/>
          <p:nvPr/>
        </p:nvSpPr>
        <p:spPr>
          <a:xfrm>
            <a:off x="8645710" y="3453827"/>
            <a:ext cx="311324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Alinhamento direto com os </a:t>
            </a:r>
            <a:r>
              <a:rPr lang="pt-BR" sz="1750" noProof="0" dirty="0">
                <a:solidFill>
                  <a:srgbClr val="438951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ODS 8, 9, 12 e 13</a:t>
            </a: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, fortalecendo o compromisso com desenvolvimento sustentável.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3F894CD6-7A11-9F94-0BDB-B2ED9DBE83E9}"/>
              </a:ext>
            </a:extLst>
          </p:cNvPr>
          <p:cNvSpPr/>
          <p:nvPr/>
        </p:nvSpPr>
        <p:spPr>
          <a:xfrm>
            <a:off x="4719751" y="2497028"/>
            <a:ext cx="3260625" cy="62899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21A4F3D4-5B82-1481-6CA0-C9B34985A20C}"/>
              </a:ext>
            </a:extLst>
          </p:cNvPr>
          <p:cNvSpPr/>
          <p:nvPr/>
        </p:nvSpPr>
        <p:spPr>
          <a:xfrm>
            <a:off x="8645712" y="2497027"/>
            <a:ext cx="3260625" cy="62899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769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40C26-82EB-CF85-6231-4B811B2CA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8D5FF192-791C-503B-E75D-52ABFB71FF6C}"/>
              </a:ext>
            </a:extLst>
          </p:cNvPr>
          <p:cNvSpPr txBox="1"/>
          <p:nvPr/>
        </p:nvSpPr>
        <p:spPr>
          <a:xfrm>
            <a:off x="812349" y="1123785"/>
            <a:ext cx="5691967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Metodologia de Aplicação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9FC23F3-643A-FF7D-6B57-B1ACAB6BDA01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B8630C5-9027-4D48-5B56-E55751A8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A4B1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6754" y="1723082"/>
            <a:ext cx="955727" cy="1669852"/>
          </a:xfrm>
          <a:prstGeom prst="rect">
            <a:avLst/>
          </a:pr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7D16DE88-0EAC-AC6A-F730-24A03B85A7F1}"/>
              </a:ext>
            </a:extLst>
          </p:cNvPr>
          <p:cNvSpPr/>
          <p:nvPr/>
        </p:nvSpPr>
        <p:spPr>
          <a:xfrm>
            <a:off x="1947638" y="1949896"/>
            <a:ext cx="39626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Definição de Critérios ESG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05B9A9FB-FDDE-B7BD-924A-679CD00B0951}"/>
              </a:ext>
            </a:extLst>
          </p:cNvPr>
          <p:cNvSpPr/>
          <p:nvPr/>
        </p:nvSpPr>
        <p:spPr>
          <a:xfrm>
            <a:off x="1947638" y="2440314"/>
            <a:ext cx="98448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Estabelecimento de critérios claros para seleção dos produtos e serviços, analisados por equipe técnica multidisciplinar especializada.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B64ECC72-7FE5-A011-3F37-E60F89EEFE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A4B1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6754" y="3392933"/>
            <a:ext cx="955727" cy="1669852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524DD7D0-5667-8B4E-54F5-D29CB80EB8C2}"/>
              </a:ext>
            </a:extLst>
          </p:cNvPr>
          <p:cNvSpPr/>
          <p:nvPr/>
        </p:nvSpPr>
        <p:spPr>
          <a:xfrm>
            <a:off x="1947638" y="3619747"/>
            <a:ext cx="33070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Certificação e Vitrine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64250A0-7D6C-2CB5-1C62-DA75A400E791}"/>
              </a:ext>
            </a:extLst>
          </p:cNvPr>
          <p:cNvSpPr/>
          <p:nvPr/>
        </p:nvSpPr>
        <p:spPr>
          <a:xfrm>
            <a:off x="1947638" y="4110166"/>
            <a:ext cx="98448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Produtos aprovados recebem o selo e integram o Catálogo Verde, funcionando como vitrine de boas práticas em todos os canais institucionais.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B7E6321E-00E7-5766-3229-92B6FA9F2D7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A4B1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6754" y="5062785"/>
            <a:ext cx="955727" cy="1360884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E583A688-AFE3-4376-84FE-040FE92D9A11}"/>
              </a:ext>
            </a:extLst>
          </p:cNvPr>
          <p:cNvSpPr/>
          <p:nvPr/>
        </p:nvSpPr>
        <p:spPr>
          <a:xfrm>
            <a:off x="1947638" y="5289599"/>
            <a:ext cx="35567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Benefícios Exclusivos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F45F6CC2-CDC2-581B-89FC-1A15CEDBCB79}"/>
              </a:ext>
            </a:extLst>
          </p:cNvPr>
          <p:cNvSpPr/>
          <p:nvPr/>
        </p:nvSpPr>
        <p:spPr>
          <a:xfrm>
            <a:off x="1947639" y="5780017"/>
            <a:ext cx="9844842" cy="725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Oferta de vantagens adicionais para contratantes de produtos certificados: prioridade em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eventos, acesso a linhas especiais e condições diferenciadas. 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29B3-5CD9-78F5-3537-379A64A9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B5313981-A760-7FBA-33B0-051F5CDE3752}"/>
              </a:ext>
            </a:extLst>
          </p:cNvPr>
          <p:cNvSpPr txBox="1"/>
          <p:nvPr/>
        </p:nvSpPr>
        <p:spPr>
          <a:xfrm>
            <a:off x="812349" y="1123785"/>
            <a:ext cx="5691967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Impactos Esperados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048E980-CE9B-B41F-BDE6-D41CBB5DD346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000D5196-0C02-C968-F04A-A896D4A60B71}"/>
              </a:ext>
            </a:extLst>
          </p:cNvPr>
          <p:cNvSpPr/>
          <p:nvPr/>
        </p:nvSpPr>
        <p:spPr>
          <a:xfrm>
            <a:off x="742031" y="271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Valorização e 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Visibilidade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66192932-71D6-11DE-7E68-02EF1614D367}"/>
              </a:ext>
            </a:extLst>
          </p:cNvPr>
          <p:cNvSpPr/>
          <p:nvPr/>
        </p:nvSpPr>
        <p:spPr>
          <a:xfrm>
            <a:off x="742032" y="3429000"/>
            <a:ext cx="283523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Fortalece o protagonismo dos associados ao dar visibilidade a soluções sustentáveis já existentes e ampliar seu alcance no mercado. 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5C33FC28-2138-820B-9D20-F1633AEE2BA5}"/>
              </a:ext>
            </a:extLst>
          </p:cNvPr>
          <p:cNvSpPr/>
          <p:nvPr/>
        </p:nvSpPr>
        <p:spPr>
          <a:xfrm>
            <a:off x="4678383" y="26874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Inovação com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Propósito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FE096F43-5681-56ED-27F2-5ED8179ACABF}"/>
              </a:ext>
            </a:extLst>
          </p:cNvPr>
          <p:cNvSpPr/>
          <p:nvPr/>
        </p:nvSpPr>
        <p:spPr>
          <a:xfrm>
            <a:off x="4678382" y="3429000"/>
            <a:ext cx="2835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Estimula a criação de novos produtos e serviços com foco em impacto positivo, promovendo uma cultura de inovação orientada por critérios ESG. </a:t>
            </a:r>
            <a:endParaRPr lang="pt-BR" sz="1750" noProof="0" dirty="0"/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6CD9775C-892A-1A6E-795D-AD36C9659AA0}"/>
              </a:ext>
            </a:extLst>
          </p:cNvPr>
          <p:cNvSpPr/>
          <p:nvPr/>
        </p:nvSpPr>
        <p:spPr>
          <a:xfrm>
            <a:off x="8610090" y="2683526"/>
            <a:ext cx="28398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Posicionamento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Institucional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929F88E8-37A4-4F90-E404-5A7A0B7A99D7}"/>
              </a:ext>
            </a:extLst>
          </p:cNvPr>
          <p:cNvSpPr/>
          <p:nvPr/>
        </p:nvSpPr>
        <p:spPr>
          <a:xfrm>
            <a:off x="8610090" y="3429000"/>
            <a:ext cx="283523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Diferencia a cooperativa no mercado e fortalece sua imagem como agente de transformação socioambiental, reforçando o papel do cooperativismo. 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B2AAA-CA20-B9F7-FD94-7B3467A9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9063060E-2B7E-93EA-9B5D-8E4C5128EB88}"/>
              </a:ext>
            </a:extLst>
          </p:cNvPr>
          <p:cNvSpPr txBox="1"/>
          <p:nvPr/>
        </p:nvSpPr>
        <p:spPr>
          <a:xfrm>
            <a:off x="812349" y="1123785"/>
            <a:ext cx="7365493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Avaliações e Feedbacks das Ideias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6ECFD95-F9D9-FBB8-2141-061E8B94EDA3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729B64C-3588-6404-8296-B44B9813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17539"/>
              </p:ext>
            </p:extLst>
          </p:nvPr>
        </p:nvGraphicFramePr>
        <p:xfrm>
          <a:off x="812349" y="1892858"/>
          <a:ext cx="10979998" cy="2416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729">
                  <a:extLst>
                    <a:ext uri="{9D8B030D-6E8A-4147-A177-3AD203B41FA5}">
                      <a16:colId xmlns:a16="http://schemas.microsoft.com/office/drawing/2014/main" val="3684599193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3293203706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1277006389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4204428008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3571658138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3471431717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223185147"/>
                    </a:ext>
                  </a:extLst>
                </a:gridCol>
                <a:gridCol w="1368939">
                  <a:extLst>
                    <a:ext uri="{9D8B030D-6E8A-4147-A177-3AD203B41FA5}">
                      <a16:colId xmlns:a16="http://schemas.microsoft.com/office/drawing/2014/main" val="2640161455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1680530277"/>
                    </a:ext>
                  </a:extLst>
                </a:gridCol>
              </a:tblGrid>
              <a:tr h="9535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Avaliador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Identificador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Clareza na proposta da solução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Clareza em como aplicar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Clareza dos benefícios da proposta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Justificativa em dados e informações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Soma pontuação por avaliador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Pontuação total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Classificação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19473"/>
                  </a:ext>
                </a:extLst>
              </a:tr>
              <a:tr h="364606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23C32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23C32"/>
                          </a:solidFill>
                        </a:rPr>
                        <a:t>D2-009</a:t>
                      </a:r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85256"/>
                  </a:ext>
                </a:extLst>
              </a:tr>
              <a:tr h="3646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1-D2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D2-009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37184"/>
                  </a:ext>
                </a:extLst>
              </a:tr>
              <a:tr h="3646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2-D2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D2-009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35312"/>
                  </a:ext>
                </a:extLst>
              </a:tr>
              <a:tr h="3646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3-D2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D2-009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  <a:latin typeface="Exo 2.0" panose="00000500000000000000" pitchFamily="50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08488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6F4F310-F1D7-BA3D-F3E3-463DA719EEA5}"/>
              </a:ext>
            </a:extLst>
          </p:cNvPr>
          <p:cNvSpPr txBox="1"/>
          <p:nvPr/>
        </p:nvSpPr>
        <p:spPr>
          <a:xfrm>
            <a:off x="812215" y="4882551"/>
            <a:ext cx="1098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323C32"/>
                </a:solidFill>
                <a:latin typeface="Exo 2.0" panose="00000500000000000000" pitchFamily="50" charset="0"/>
              </a:rPr>
              <a:t>Observação:</a:t>
            </a:r>
            <a:r>
              <a:rPr lang="pt-BR" dirty="0">
                <a:solidFill>
                  <a:srgbClr val="323C32"/>
                </a:solidFill>
                <a:latin typeface="Exo 2.0" panose="00000500000000000000" pitchFamily="50" charset="0"/>
              </a:rPr>
              <a:t> para cada um dos parâmetros de análise os avaliador utilizaram uma escala de pontuação de 0 a 5. </a:t>
            </a:r>
          </a:p>
        </p:txBody>
      </p:sp>
    </p:spTree>
    <p:extLst>
      <p:ext uri="{BB962C8B-B14F-4D97-AF65-F5344CB8AC3E}">
        <p14:creationId xmlns:p14="http://schemas.microsoft.com/office/powerpoint/2010/main" val="22701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5CE41-03D4-A5A0-3F05-D4D04CFCE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B8C0636D-1346-0D73-D464-845C858B9004}"/>
              </a:ext>
            </a:extLst>
          </p:cNvPr>
          <p:cNvSpPr txBox="1"/>
          <p:nvPr/>
        </p:nvSpPr>
        <p:spPr>
          <a:xfrm>
            <a:off x="812349" y="1123785"/>
            <a:ext cx="7365493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Avaliações e Feedbacks das Ideias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91CBE2F-EFD4-8F95-1A60-E19A450C3E46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B0BE86-2FC0-5531-3097-24DC6629F5A9}"/>
              </a:ext>
            </a:extLst>
          </p:cNvPr>
          <p:cNvSpPr txBox="1"/>
          <p:nvPr/>
        </p:nvSpPr>
        <p:spPr>
          <a:xfrm>
            <a:off x="812349" y="2311879"/>
            <a:ext cx="1098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323C32"/>
                </a:solidFill>
                <a:latin typeface="Exo 2.0" panose="00000500000000000000" pitchFamily="50" charset="0"/>
              </a:rPr>
              <a:t>Feedback conjunto </a:t>
            </a:r>
            <a:r>
              <a:rPr lang="pt-BR" dirty="0">
                <a:solidFill>
                  <a:srgbClr val="323C32"/>
                </a:solidFill>
                <a:latin typeface="Exo 2.0" panose="00000500000000000000" pitchFamily="50" charset="0"/>
              </a:rPr>
              <a:t>– Em conjunto com as demais ideias de selo e certificação, tal proposta poderia integrar as soluções de ESG.</a:t>
            </a:r>
          </a:p>
        </p:txBody>
      </p:sp>
    </p:spTree>
    <p:extLst>
      <p:ext uri="{BB962C8B-B14F-4D97-AF65-F5344CB8AC3E}">
        <p14:creationId xmlns:p14="http://schemas.microsoft.com/office/powerpoint/2010/main" val="40797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497A5-C06D-CB74-7D3A-EF9E66551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45A7AFEF-ADEC-EFC0-4AF9-FB00D7B0197B}"/>
              </a:ext>
            </a:extLst>
          </p:cNvPr>
          <p:cNvSpPr txBox="1"/>
          <p:nvPr/>
        </p:nvSpPr>
        <p:spPr>
          <a:xfrm>
            <a:off x="812349" y="730339"/>
            <a:ext cx="10980132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ctr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Visão Estratégica Integrada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1EC4DE96-DA1E-A4D1-1970-B4C61818A591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>
              <a:latin typeface="Exo 2.0" panose="00000500000000000000" pitchFamily="50" charset="0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AD2DABDF-9FFE-CA47-7B20-E5C966E9B7CB}"/>
              </a:ext>
            </a:extLst>
          </p:cNvPr>
          <p:cNvSpPr/>
          <p:nvPr/>
        </p:nvSpPr>
        <p:spPr>
          <a:xfrm>
            <a:off x="-599243" y="1360315"/>
            <a:ext cx="13390483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Duas propostas complementares para liderar a sustentabilidade</a:t>
            </a: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A8934323-8259-22C9-09E9-954EE464BE67}"/>
              </a:ext>
            </a:extLst>
          </p:cNvPr>
          <p:cNvSpPr/>
          <p:nvPr/>
        </p:nvSpPr>
        <p:spPr>
          <a:xfrm>
            <a:off x="3258690" y="3195010"/>
            <a:ext cx="1571152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Medir</a:t>
            </a: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16320582-D94E-96CA-4A0A-F86F573D8CFB}"/>
              </a:ext>
            </a:extLst>
          </p:cNvPr>
          <p:cNvSpPr/>
          <p:nvPr/>
        </p:nvSpPr>
        <p:spPr>
          <a:xfrm>
            <a:off x="973027" y="3504409"/>
            <a:ext cx="2707243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Pós-Crédito Sustentável</a:t>
            </a:r>
            <a:endParaRPr lang="en-US" sz="1700" dirty="0">
              <a:latin typeface="Exo 2.0 Black" panose="00000A00000000000000" pitchFamily="50" charset="0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B56225DF-81EA-B34C-55FA-C7A29106997F}"/>
              </a:ext>
            </a:extLst>
          </p:cNvPr>
          <p:cNvSpPr/>
          <p:nvPr/>
        </p:nvSpPr>
        <p:spPr>
          <a:xfrm>
            <a:off x="690318" y="3802783"/>
            <a:ext cx="2928383" cy="850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Permite </a:t>
            </a:r>
            <a:r>
              <a:rPr lang="en-US" sz="1350" b="1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medir e comprovar</a:t>
            </a: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nosso impacto, transformando dados em valor estratégico para a tomada de decisões.</a:t>
            </a: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C1843E7-DCF0-8249-8C4F-22F6F771ADDD}"/>
              </a:ext>
            </a:extLst>
          </p:cNvPr>
          <p:cNvSpPr/>
          <p:nvPr/>
        </p:nvSpPr>
        <p:spPr>
          <a:xfrm>
            <a:off x="8524804" y="2003579"/>
            <a:ext cx="4086344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Valorizar</a:t>
            </a: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08E27DE-1E8E-F1D9-7371-DF51DAD9777B}"/>
              </a:ext>
            </a:extLst>
          </p:cNvPr>
          <p:cNvSpPr/>
          <p:nvPr/>
        </p:nvSpPr>
        <p:spPr>
          <a:xfrm>
            <a:off x="8524804" y="2323915"/>
            <a:ext cx="2214324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Catálogo Verde</a:t>
            </a:r>
            <a:endParaRPr lang="en-US" sz="1700" dirty="0">
              <a:latin typeface="Exo 2.0 Black" panose="00000A00000000000000" pitchFamily="50" charset="0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C28B3CA-A91C-DFEB-B0BF-A9638EB207BD}"/>
              </a:ext>
            </a:extLst>
          </p:cNvPr>
          <p:cNvSpPr/>
          <p:nvPr/>
        </p:nvSpPr>
        <p:spPr>
          <a:xfrm>
            <a:off x="8524804" y="2622768"/>
            <a:ext cx="3267677" cy="850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Permite </a:t>
            </a:r>
            <a:r>
              <a:rPr lang="en-US" sz="1350" b="1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valorizar e promover</a:t>
            </a: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esse impacto, criando um diferencial competitivo claro e sustentável no mercado.</a:t>
            </a: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475495A8-42F5-F7FC-FD49-9F9891E12FF1}"/>
              </a:ext>
            </a:extLst>
          </p:cNvPr>
          <p:cNvSpPr/>
          <p:nvPr/>
        </p:nvSpPr>
        <p:spPr>
          <a:xfrm>
            <a:off x="8524804" y="4712736"/>
            <a:ext cx="4086344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Liderar</a:t>
            </a: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4C1A145-6E30-668B-0896-39D2F9BECFCE}"/>
              </a:ext>
            </a:extLst>
          </p:cNvPr>
          <p:cNvSpPr/>
          <p:nvPr/>
        </p:nvSpPr>
        <p:spPr>
          <a:xfrm>
            <a:off x="8524804" y="5049207"/>
            <a:ext cx="2214324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Gestão Ativa</a:t>
            </a:r>
            <a:endParaRPr lang="en-US" sz="1700" dirty="0">
              <a:latin typeface="Exo 2.0 Black" panose="00000A00000000000000" pitchFamily="50" charset="0"/>
            </a:endParaRPr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323C701A-BA31-0FD8-8469-7D0BD7EBC0B4}"/>
              </a:ext>
            </a:extLst>
          </p:cNvPr>
          <p:cNvSpPr/>
          <p:nvPr/>
        </p:nvSpPr>
        <p:spPr>
          <a:xfrm>
            <a:off x="8524804" y="5381619"/>
            <a:ext cx="3267677" cy="1133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Juntas, posicionam a Sicredi Conexão como </a:t>
            </a:r>
            <a:r>
              <a:rPr lang="en-US" sz="1350" dirty="0">
                <a:solidFill>
                  <a:srgbClr val="438951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gestora ativa e transparente</a:t>
            </a:r>
            <a:r>
              <a:rPr lang="en-US" sz="135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do desenvolvimento sustentável em sua comunidade.</a:t>
            </a:r>
            <a:endParaRPr lang="en-US" sz="1350" dirty="0">
              <a:latin typeface="Exo 2.0" panose="00000500000000000000" pitchFamily="50" charset="0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436ED22-9B56-52B8-3B48-8653C67A17A4}"/>
              </a:ext>
            </a:extLst>
          </p:cNvPr>
          <p:cNvGrpSpPr/>
          <p:nvPr/>
        </p:nvGrpSpPr>
        <p:grpSpPr>
          <a:xfrm>
            <a:off x="3728424" y="1766768"/>
            <a:ext cx="4735148" cy="4748327"/>
            <a:chOff x="4874830" y="2806541"/>
            <a:chExt cx="4735148" cy="4748327"/>
          </a:xfrm>
        </p:grpSpPr>
        <p:pic>
          <p:nvPicPr>
            <p:cNvPr id="21" name="Image 4" descr="preencoded.png">
              <a:extLst>
                <a:ext uri="{FF2B5EF4-FFF2-40B4-BE49-F238E27FC236}">
                  <a16:creationId xmlns:a16="http://schemas.microsoft.com/office/drawing/2014/main" id="{8EC0F7EF-861B-DE4A-B362-5560F13E2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23321" y="2868210"/>
              <a:ext cx="4686657" cy="46866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2" name="Image 0" descr="preencoded.png">
              <a:extLst>
                <a:ext uri="{FF2B5EF4-FFF2-40B4-BE49-F238E27FC236}">
                  <a16:creationId xmlns:a16="http://schemas.microsoft.com/office/drawing/2014/main" id="{4DCC1F94-8E0D-89C6-1B26-AF35E92F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74830" y="2868211"/>
              <a:ext cx="4686657" cy="46866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5" name="Image 1" descr="preencoded.png">
              <a:extLst>
                <a:ext uri="{FF2B5EF4-FFF2-40B4-BE49-F238E27FC236}">
                  <a16:creationId xmlns:a16="http://schemas.microsoft.com/office/drawing/2014/main" id="{647C8A9C-0B67-9345-0628-759ADBA7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566589" y="4638854"/>
              <a:ext cx="265033" cy="3312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6" name="Image 2" descr="preencoded.png">
              <a:extLst>
                <a:ext uri="{FF2B5EF4-FFF2-40B4-BE49-F238E27FC236}">
                  <a16:creationId xmlns:a16="http://schemas.microsoft.com/office/drawing/2014/main" id="{31F74FC7-9F1F-8631-D6D1-7BC4CBA5B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99075" y="2806541"/>
              <a:ext cx="4686657" cy="46866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7" name="Image 3" descr="preencoded.png">
              <a:extLst>
                <a:ext uri="{FF2B5EF4-FFF2-40B4-BE49-F238E27FC236}">
                  <a16:creationId xmlns:a16="http://schemas.microsoft.com/office/drawing/2014/main" id="{0FD55A57-0C88-F91F-3CD7-1ABFB2AE2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34660" y="3662541"/>
              <a:ext cx="265033" cy="3312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Image 5" descr="preencoded.png">
              <a:extLst>
                <a:ext uri="{FF2B5EF4-FFF2-40B4-BE49-F238E27FC236}">
                  <a16:creationId xmlns:a16="http://schemas.microsoft.com/office/drawing/2014/main" id="{D025F0E0-0249-94CF-5D72-DDCCA9C3B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46266" y="6461343"/>
              <a:ext cx="265033" cy="3312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488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DE69-B5EE-F598-979F-B8E8B49E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3C1A64C4-21ED-F7E8-7909-DB783F1A2559}"/>
              </a:ext>
            </a:extLst>
          </p:cNvPr>
          <p:cNvSpPr txBox="1"/>
          <p:nvPr/>
        </p:nvSpPr>
        <p:spPr>
          <a:xfrm>
            <a:off x="552249" y="1547855"/>
            <a:ext cx="11206702" cy="94594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28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Proposta 1: Pós-Crédito Sustentável – Monitoramento de Impacto em Projetos de Energia Solar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11966F47-1576-5D25-278F-9E72C0E5ED89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39FD6213-B570-C35B-1B4B-30D23608FA91}"/>
              </a:ext>
            </a:extLst>
          </p:cNvPr>
          <p:cNvSpPr/>
          <p:nvPr/>
        </p:nvSpPr>
        <p:spPr>
          <a:xfrm>
            <a:off x="552248" y="2752487"/>
            <a:ext cx="5279209" cy="2296720"/>
          </a:xfrm>
          <a:prstGeom prst="roundRect">
            <a:avLst>
              <a:gd name="adj" fmla="val 10043"/>
            </a:avLst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1665FA8-A2DC-C138-E44F-2011FEDBC04B}"/>
              </a:ext>
            </a:extLst>
          </p:cNvPr>
          <p:cNvSpPr/>
          <p:nvPr/>
        </p:nvSpPr>
        <p:spPr>
          <a:xfrm>
            <a:off x="882580" y="2979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FFFFFF"/>
                </a:solidFill>
                <a:latin typeface="Exo 2.0" panose="00000500000000000000" pitchFamily="50" charset="0"/>
                <a:ea typeface="Fraunces Extra Bold" pitchFamily="34" charset="-122"/>
                <a:cs typeface="Fraunces Extra Bold" pitchFamily="34" charset="-120"/>
              </a:rPr>
              <a:t>Tema Principal</a:t>
            </a:r>
            <a:endParaRPr lang="pt-BR" sz="2200" noProof="0" dirty="0">
              <a:latin typeface="Exo 2.0" panose="00000500000000000000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EE7385E-0409-E014-C267-CF8E4FD24496}"/>
              </a:ext>
            </a:extLst>
          </p:cNvPr>
          <p:cNvSpPr/>
          <p:nvPr/>
        </p:nvSpPr>
        <p:spPr>
          <a:xfrm>
            <a:off x="882580" y="3469719"/>
            <a:ext cx="494887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FFFFFF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Sustentabilidade Ambiental – Mitigação e Adaptação de Impacto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90F8296B-FB04-53AB-1144-E4E6C88BE155}"/>
              </a:ext>
            </a:extLst>
          </p:cNvPr>
          <p:cNvSpPr/>
          <p:nvPr/>
        </p:nvSpPr>
        <p:spPr>
          <a:xfrm>
            <a:off x="6479643" y="2752487"/>
            <a:ext cx="5279307" cy="2296720"/>
          </a:xfrm>
          <a:prstGeom prst="roundRect">
            <a:avLst>
              <a:gd name="adj" fmla="val 10043"/>
            </a:avLst>
          </a:prstGeom>
          <a:solidFill>
            <a:srgbClr val="4A644E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B5CB8138-04A0-A0B1-2119-18D36E669A62}"/>
              </a:ext>
            </a:extLst>
          </p:cNvPr>
          <p:cNvSpPr/>
          <p:nvPr/>
        </p:nvSpPr>
        <p:spPr>
          <a:xfrm>
            <a:off x="6809968" y="2979301"/>
            <a:ext cx="24274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FFFFFF"/>
                </a:solidFill>
                <a:latin typeface="Exo 2.0" panose="00000500000000000000" pitchFamily="50" charset="0"/>
                <a:ea typeface="Fraunces Extra Bold" pitchFamily="34" charset="-122"/>
                <a:cs typeface="Fraunces Extra Bold" pitchFamily="34" charset="-120"/>
              </a:rPr>
              <a:t>O Desafio</a:t>
            </a:r>
            <a:endParaRPr lang="pt-BR" sz="2200" noProof="0" dirty="0">
              <a:latin typeface="Exo 2.0" panose="00000500000000000000" pitchFamily="50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FE17BDF2-CDDD-DEFE-7352-269FE1D4103B}"/>
              </a:ext>
            </a:extLst>
          </p:cNvPr>
          <p:cNvSpPr/>
          <p:nvPr/>
        </p:nvSpPr>
        <p:spPr>
          <a:xfrm>
            <a:off x="6740965" y="3469719"/>
            <a:ext cx="522502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FFFFFF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Como podemos medir o impacto real das nossas ações, reduzir riscos ambientais e colaborar de forma efetiva no enfrentamento às mudanças climáticas?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326E7EEB-3F01-F8BD-E54F-0753E1A9C7FE}"/>
              </a:ext>
            </a:extLst>
          </p:cNvPr>
          <p:cNvSpPr/>
          <p:nvPr/>
        </p:nvSpPr>
        <p:spPr>
          <a:xfrm>
            <a:off x="812351" y="5295543"/>
            <a:ext cx="109466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b="1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A Proposta:</a:t>
            </a: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Implementar um sistema de </a:t>
            </a:r>
            <a:r>
              <a:rPr lang="pt-BR" sz="1750" noProof="0" dirty="0">
                <a:solidFill>
                  <a:srgbClr val="438951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monitoramento contínuo</a:t>
            </a: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dos projetos de energia solar financiados pela cooperativa, focando na mensuração de impacto ambiental, eficiência energética e retorno socioeconômico para os associados.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DA50A8C4-6E99-2DB2-517E-168BC4ECABFA}"/>
              </a:ext>
            </a:extLst>
          </p:cNvPr>
          <p:cNvSpPr/>
          <p:nvPr/>
        </p:nvSpPr>
        <p:spPr>
          <a:xfrm>
            <a:off x="572186" y="5049207"/>
            <a:ext cx="30480" cy="1599009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556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29649-6FF6-C654-906C-D33D50432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4337D023-D431-5C0D-FB0A-9DF9E4AD22D9}"/>
              </a:ext>
            </a:extLst>
          </p:cNvPr>
          <p:cNvSpPr txBox="1"/>
          <p:nvPr/>
        </p:nvSpPr>
        <p:spPr>
          <a:xfrm>
            <a:off x="552249" y="1547855"/>
            <a:ext cx="11206702" cy="94594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28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Justificativa e Estratégia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1A4025F-6459-77D7-C132-DE9B93266547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BBF2939-A646-6893-70C1-89E8ED06C80C}"/>
              </a:ext>
            </a:extLst>
          </p:cNvPr>
          <p:cNvSpPr/>
          <p:nvPr/>
        </p:nvSpPr>
        <p:spPr>
          <a:xfrm>
            <a:off x="882580" y="2979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FFFFFF"/>
                </a:solidFill>
                <a:latin typeface="Exo 2.0" panose="00000500000000000000" pitchFamily="50" charset="0"/>
                <a:ea typeface="Fraunces Extra Bold" pitchFamily="34" charset="-122"/>
                <a:cs typeface="Fraunces Extra Bold" pitchFamily="34" charset="-120"/>
              </a:rPr>
              <a:t>Tema Principal</a:t>
            </a:r>
            <a:endParaRPr lang="pt-BR" sz="2200" noProof="0" dirty="0">
              <a:latin typeface="Exo 2.0" panose="00000500000000000000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3750EB9-6E33-3DC0-F470-17A15910D9DE}"/>
              </a:ext>
            </a:extLst>
          </p:cNvPr>
          <p:cNvSpPr/>
          <p:nvPr/>
        </p:nvSpPr>
        <p:spPr>
          <a:xfrm>
            <a:off x="882580" y="3469719"/>
            <a:ext cx="494887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FFFFFF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Sustentabilidade Ambiental – Mitigação e Adaptação de Impacto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479CF30E-96AB-118D-DB7C-4EB6EF2793D9}"/>
              </a:ext>
            </a:extLst>
          </p:cNvPr>
          <p:cNvSpPr/>
          <p:nvPr/>
        </p:nvSpPr>
        <p:spPr>
          <a:xfrm>
            <a:off x="6809968" y="2979301"/>
            <a:ext cx="24274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FFFFFF"/>
                </a:solidFill>
                <a:latin typeface="Exo 2.0" panose="00000500000000000000" pitchFamily="50" charset="0"/>
                <a:ea typeface="Fraunces Extra Bold" pitchFamily="34" charset="-122"/>
                <a:cs typeface="Fraunces Extra Bold" pitchFamily="34" charset="-120"/>
              </a:rPr>
              <a:t>O Desafio</a:t>
            </a:r>
            <a:endParaRPr lang="pt-BR" sz="2200" noProof="0" dirty="0">
              <a:latin typeface="Exo 2.0" panose="00000500000000000000" pitchFamily="50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08763577-54B1-545B-282C-EDCC6038BF60}"/>
              </a:ext>
            </a:extLst>
          </p:cNvPr>
          <p:cNvSpPr/>
          <p:nvPr/>
        </p:nvSpPr>
        <p:spPr>
          <a:xfrm>
            <a:off x="6740965" y="3469719"/>
            <a:ext cx="522502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FFFFFF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Como podemos medir o impacto real das nossas ações, reduzir riscos ambientais e colaborar de forma efetiva no enfrentamento às mudanças climáticas?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2EB201C0-DBD5-00DE-A25F-09894129F12F}"/>
              </a:ext>
            </a:extLst>
          </p:cNvPr>
          <p:cNvSpPr/>
          <p:nvPr/>
        </p:nvSpPr>
        <p:spPr>
          <a:xfrm>
            <a:off x="793790" y="214354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pt-BR" sz="1750" noProof="0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6805BFF1-A7A6-FC75-50A6-16E46BB37CF1}"/>
              </a:ext>
            </a:extLst>
          </p:cNvPr>
          <p:cNvSpPr/>
          <p:nvPr/>
        </p:nvSpPr>
        <p:spPr>
          <a:xfrm>
            <a:off x="793790" y="2498584"/>
            <a:ext cx="3260625" cy="62899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B934E5E7-E97A-AAF2-F461-8E0C1F100B16}"/>
              </a:ext>
            </a:extLst>
          </p:cNvPr>
          <p:cNvSpPr/>
          <p:nvPr/>
        </p:nvSpPr>
        <p:spPr>
          <a:xfrm>
            <a:off x="793790" y="2777774"/>
            <a:ext cx="32606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R$ 77,94 milhões já investidos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2C439D34-FD1A-7B92-CDE9-61FF7FC96308}"/>
              </a:ext>
            </a:extLst>
          </p:cNvPr>
          <p:cNvSpPr/>
          <p:nvPr/>
        </p:nvSpPr>
        <p:spPr>
          <a:xfrm>
            <a:off x="793790" y="3402033"/>
            <a:ext cx="326062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Atualmente, a Sicredi Conexão já destinou recursos significativos para projetos solares, mas ainda não há um acompanhamento estruturado dos resultados reais dessas operações após a liberação do crédito.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31C72556-E893-BECC-E675-F55E4DD63590}"/>
              </a:ext>
            </a:extLst>
          </p:cNvPr>
          <p:cNvSpPr/>
          <p:nvPr/>
        </p:nvSpPr>
        <p:spPr>
          <a:xfrm>
            <a:off x="4739910" y="2777774"/>
            <a:ext cx="322030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Dados confiáveis para decisões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DB5EB1E-9078-4180-DF55-38162EF7157E}"/>
              </a:ext>
            </a:extLst>
          </p:cNvPr>
          <p:cNvSpPr/>
          <p:nvPr/>
        </p:nvSpPr>
        <p:spPr>
          <a:xfrm>
            <a:off x="4719750" y="3469719"/>
            <a:ext cx="326062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A proposta preenche essa lacuna, permitindo gerar dados confiáveis sobre a redução de emissões de CO₂, economia de energia e retorno financeiro para os associados.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FF34CA40-7FD6-C700-340B-75B11C8EDF2F}"/>
              </a:ext>
            </a:extLst>
          </p:cNvPr>
          <p:cNvSpPr/>
          <p:nvPr/>
        </p:nvSpPr>
        <p:spPr>
          <a:xfrm>
            <a:off x="8645711" y="2804593"/>
            <a:ext cx="32545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Alinhamento com ODS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23" name="Text 13">
            <a:extLst>
              <a:ext uri="{FF2B5EF4-FFF2-40B4-BE49-F238E27FC236}">
                <a16:creationId xmlns:a16="http://schemas.microsoft.com/office/drawing/2014/main" id="{EDFC8822-6F01-536B-5B78-A9901F651E35}"/>
              </a:ext>
            </a:extLst>
          </p:cNvPr>
          <p:cNvSpPr/>
          <p:nvPr/>
        </p:nvSpPr>
        <p:spPr>
          <a:xfrm>
            <a:off x="8645710" y="3453827"/>
            <a:ext cx="311324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Iniciativa diretamente alinhada aos Objetivos de Desenvolvimento Sustentável da ONU: </a:t>
            </a:r>
            <a:r>
              <a:rPr lang="pt-BR" sz="1750" noProof="0" dirty="0">
                <a:solidFill>
                  <a:srgbClr val="438951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ODS 7, 8, 12 e 13</a:t>
            </a: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C0D08889-EDB6-25A0-CC0F-D527DB20A8C9}"/>
              </a:ext>
            </a:extLst>
          </p:cNvPr>
          <p:cNvSpPr/>
          <p:nvPr/>
        </p:nvSpPr>
        <p:spPr>
          <a:xfrm>
            <a:off x="4719751" y="2497028"/>
            <a:ext cx="3260625" cy="62899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3D3902AA-E698-B3A0-EC2E-89D77C4203B0}"/>
              </a:ext>
            </a:extLst>
          </p:cNvPr>
          <p:cNvSpPr/>
          <p:nvPr/>
        </p:nvSpPr>
        <p:spPr>
          <a:xfrm>
            <a:off x="8645712" y="2497027"/>
            <a:ext cx="3260625" cy="62899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84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28E70-1D17-7575-DA0F-19C5708A8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036C3282-861A-CC0C-8C12-4DDA22F75277}"/>
              </a:ext>
            </a:extLst>
          </p:cNvPr>
          <p:cNvSpPr txBox="1"/>
          <p:nvPr/>
        </p:nvSpPr>
        <p:spPr>
          <a:xfrm>
            <a:off x="812349" y="1123785"/>
            <a:ext cx="5691967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Metodologia de Aplicação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DA36B56-7BDE-6469-5D56-1B574FD641FD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C7C87F4-CE95-7D78-D4D4-5687942AC6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A4B1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6754" y="1723082"/>
            <a:ext cx="955727" cy="1669852"/>
          </a:xfrm>
          <a:prstGeom prst="rect">
            <a:avLst/>
          </a:pr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757218AE-55C5-1B93-AB24-ABAA82111E42}"/>
              </a:ext>
            </a:extLst>
          </p:cNvPr>
          <p:cNvSpPr/>
          <p:nvPr/>
        </p:nvSpPr>
        <p:spPr>
          <a:xfrm>
            <a:off x="1947638" y="1949896"/>
            <a:ext cx="39626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Cadastro e Georreferenciamento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9D0382C-0C25-3347-C69C-4E936A21D47F}"/>
              </a:ext>
            </a:extLst>
          </p:cNvPr>
          <p:cNvSpPr/>
          <p:nvPr/>
        </p:nvSpPr>
        <p:spPr>
          <a:xfrm>
            <a:off x="1947638" y="2440314"/>
            <a:ext cx="98448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Registro dos projetos financiados com definição de indicadores-chave: geração de energia (kWh), economia financeira e redução de CO₂</a:t>
            </a:r>
            <a:r>
              <a:rPr lang="pt-BR" sz="1750" noProof="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pt-BR" sz="1750" noProof="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90DB1ABC-EF9E-ACFB-15B9-0BB28D5A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A4B1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6754" y="3392933"/>
            <a:ext cx="955727" cy="1669852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75019CEC-F210-D6E6-0228-2A184E98D187}"/>
              </a:ext>
            </a:extLst>
          </p:cNvPr>
          <p:cNvSpPr/>
          <p:nvPr/>
        </p:nvSpPr>
        <p:spPr>
          <a:xfrm>
            <a:off x="1947638" y="3619747"/>
            <a:ext cx="33070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Coleta de Dados Inteligente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C4EF1A87-A594-ADB0-7BC1-41A44E256EAF}"/>
              </a:ext>
            </a:extLst>
          </p:cNvPr>
          <p:cNvSpPr/>
          <p:nvPr/>
        </p:nvSpPr>
        <p:spPr>
          <a:xfrm>
            <a:off x="1947638" y="4110166"/>
            <a:ext cx="98448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Dados coletados periodicamente via plataforma digital ou integração com sistemas dos equipamentos, gerando relatórios de impacto e dashboards por região.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62FCA5D-4840-873F-A75F-592AE123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A4B1E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6754" y="5062785"/>
            <a:ext cx="955727" cy="1360884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6DBB5D12-966D-BFBF-E0A4-5ECB3772E130}"/>
              </a:ext>
            </a:extLst>
          </p:cNvPr>
          <p:cNvSpPr/>
          <p:nvPr/>
        </p:nvSpPr>
        <p:spPr>
          <a:xfrm>
            <a:off x="1947638" y="5289599"/>
            <a:ext cx="35567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Reconhecimento e Incentivos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5A42D2CC-5F69-2C3F-1F1F-0172FF8F0CB9}"/>
              </a:ext>
            </a:extLst>
          </p:cNvPr>
          <p:cNvSpPr/>
          <p:nvPr/>
        </p:nvSpPr>
        <p:spPr>
          <a:xfrm>
            <a:off x="1947639" y="5780017"/>
            <a:ext cx="9844842" cy="725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Criação da certificação </a:t>
            </a:r>
            <a:r>
              <a:rPr lang="pt-BR" sz="1750" noProof="0" dirty="0">
                <a:solidFill>
                  <a:srgbClr val="438951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"Energia Limpa Cooperativa"</a:t>
            </a: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e, a longo prazo, um selo de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"Associado Sustentável".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A3D78-1A45-5E0E-5A6C-47BC0BD30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8E03258A-1717-CD51-E3D8-49FC7A783C68}"/>
              </a:ext>
            </a:extLst>
          </p:cNvPr>
          <p:cNvSpPr txBox="1"/>
          <p:nvPr/>
        </p:nvSpPr>
        <p:spPr>
          <a:xfrm>
            <a:off x="812349" y="1123785"/>
            <a:ext cx="5691967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Impactos Esperados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402251E-DE76-3746-041D-1F12CD565D35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F2994267-E1F1-6782-C8D6-89B4EF0A8EC3}"/>
              </a:ext>
            </a:extLst>
          </p:cNvPr>
          <p:cNvSpPr/>
          <p:nvPr/>
        </p:nvSpPr>
        <p:spPr>
          <a:xfrm>
            <a:off x="742031" y="2715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Impacto Ambiental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0C99D495-A352-3C3B-DFE6-19B7840B3F87}"/>
              </a:ext>
            </a:extLst>
          </p:cNvPr>
          <p:cNvSpPr/>
          <p:nvPr/>
        </p:nvSpPr>
        <p:spPr>
          <a:xfrm>
            <a:off x="742032" y="3282464"/>
            <a:ext cx="283523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Redução mensurável de emissões de gases de efeito estufa, contribuindo diretamente para a mitigação das mudanças climáticas.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3588B6FD-E5E3-63A2-1ADA-7DB3281731D1}"/>
              </a:ext>
            </a:extLst>
          </p:cNvPr>
          <p:cNvSpPr/>
          <p:nvPr/>
        </p:nvSpPr>
        <p:spPr>
          <a:xfrm>
            <a:off x="4678383" y="26874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Retorno Financeiro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7B9B0BC7-4495-F338-06A4-724E6DA668F9}"/>
              </a:ext>
            </a:extLst>
          </p:cNvPr>
          <p:cNvSpPr/>
          <p:nvPr/>
        </p:nvSpPr>
        <p:spPr>
          <a:xfrm>
            <a:off x="4678382" y="3269637"/>
            <a:ext cx="2835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Aumento da eficiência e do retorno financeiro para os associados, ao acompanhar o desempenho real dos projetos financiados</a:t>
            </a:r>
            <a:r>
              <a:rPr lang="pt-BR" sz="1750" noProof="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pt-BR" sz="1750" noProof="0" dirty="0"/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465DE83E-0A70-2168-F47A-7DEBD2402234}"/>
              </a:ext>
            </a:extLst>
          </p:cNvPr>
          <p:cNvSpPr/>
          <p:nvPr/>
        </p:nvSpPr>
        <p:spPr>
          <a:xfrm>
            <a:off x="8610090" y="2683526"/>
            <a:ext cx="28398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405449"/>
                </a:solidFill>
                <a:latin typeface="Exo 2.0 Black" panose="00000A00000000000000" pitchFamily="50" charset="0"/>
                <a:ea typeface="Fraunces Extra Bold" pitchFamily="34" charset="-122"/>
                <a:cs typeface="Fraunces Extra Bold" pitchFamily="34" charset="-120"/>
              </a:rPr>
              <a:t>Engajamento Social</a:t>
            </a:r>
            <a:endParaRPr lang="pt-BR" sz="2200" noProof="0" dirty="0">
              <a:latin typeface="Exo 2.0 Black" panose="00000A00000000000000" pitchFamily="50" charset="0"/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5F74024-9943-80B2-AFF4-CD61B47F2F4A}"/>
              </a:ext>
            </a:extLst>
          </p:cNvPr>
          <p:cNvSpPr/>
          <p:nvPr/>
        </p:nvSpPr>
        <p:spPr>
          <a:xfrm>
            <a:off x="8610091" y="3282464"/>
            <a:ext cx="283523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Maior engajamento dos associados com a pauta climática e aumento da transparência e credibilidade da cooperativa como promotora da transição energética.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D7328-B498-EA9B-809D-8C67128D9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22370A54-4A9C-8465-FFE8-E22DAEBC819D}"/>
              </a:ext>
            </a:extLst>
          </p:cNvPr>
          <p:cNvSpPr txBox="1"/>
          <p:nvPr/>
        </p:nvSpPr>
        <p:spPr>
          <a:xfrm>
            <a:off x="812349" y="1123785"/>
            <a:ext cx="7365493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Avaliações e Feedbacks das Ideias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8E54D23-EC4E-A0BD-5834-58084965FF2E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BFA9C9F-EEBC-19FF-8A47-51FC335CF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35988"/>
              </p:ext>
            </p:extLst>
          </p:nvPr>
        </p:nvGraphicFramePr>
        <p:xfrm>
          <a:off x="812349" y="1892858"/>
          <a:ext cx="10979998" cy="2416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729">
                  <a:extLst>
                    <a:ext uri="{9D8B030D-6E8A-4147-A177-3AD203B41FA5}">
                      <a16:colId xmlns:a16="http://schemas.microsoft.com/office/drawing/2014/main" val="3684599193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3293203706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1277006389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4204428008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3571658138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3471431717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223185147"/>
                    </a:ext>
                  </a:extLst>
                </a:gridCol>
                <a:gridCol w="1368939">
                  <a:extLst>
                    <a:ext uri="{9D8B030D-6E8A-4147-A177-3AD203B41FA5}">
                      <a16:colId xmlns:a16="http://schemas.microsoft.com/office/drawing/2014/main" val="2640161455"/>
                    </a:ext>
                  </a:extLst>
                </a:gridCol>
                <a:gridCol w="1184190">
                  <a:extLst>
                    <a:ext uri="{9D8B030D-6E8A-4147-A177-3AD203B41FA5}">
                      <a16:colId xmlns:a16="http://schemas.microsoft.com/office/drawing/2014/main" val="1680530277"/>
                    </a:ext>
                  </a:extLst>
                </a:gridCol>
              </a:tblGrid>
              <a:tr h="9535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Avaliador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Identificador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Clareza na proposta da solução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Clareza em como aplicar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Clareza dos benefícios da proposta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Justificativa em dados e informações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Soma pontuação por avaliador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Pontuação total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Classificação</a:t>
                      </a:r>
                      <a:endParaRPr lang="pt-BR" sz="1200" dirty="0"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19473"/>
                  </a:ext>
                </a:extLst>
              </a:tr>
              <a:tr h="364606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23C32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23C32"/>
                          </a:solidFill>
                        </a:rPr>
                        <a:t>D1-013</a:t>
                      </a:r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23C32"/>
                          </a:solidFill>
                        </a:rPr>
                        <a:t>47</a:t>
                      </a:r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23C32"/>
                          </a:solidFill>
                        </a:rPr>
                        <a:t>5º</a:t>
                      </a:r>
                      <a:endParaRPr lang="pt-BR" b="1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85256"/>
                  </a:ext>
                </a:extLst>
              </a:tr>
              <a:tr h="3646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1-D1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D1-013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11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37184"/>
                  </a:ext>
                </a:extLst>
              </a:tr>
              <a:tr h="3646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2-D1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D1-013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19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35312"/>
                  </a:ext>
                </a:extLst>
              </a:tr>
              <a:tr h="3646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3-D1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D1-013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323C32"/>
                          </a:solidFill>
                        </a:rPr>
                        <a:t>17</a:t>
                      </a:r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323C32"/>
                        </a:solidFill>
                        <a:latin typeface="Exo 2.0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08488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4F7519-CAE9-CFFA-9BF3-754CAF50F852}"/>
              </a:ext>
            </a:extLst>
          </p:cNvPr>
          <p:cNvSpPr txBox="1"/>
          <p:nvPr/>
        </p:nvSpPr>
        <p:spPr>
          <a:xfrm>
            <a:off x="812215" y="4882551"/>
            <a:ext cx="1098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323C32"/>
                </a:solidFill>
                <a:latin typeface="Exo 2.0" panose="00000500000000000000" pitchFamily="50" charset="0"/>
              </a:rPr>
              <a:t>Observação:</a:t>
            </a:r>
            <a:r>
              <a:rPr lang="pt-BR" dirty="0">
                <a:solidFill>
                  <a:srgbClr val="323C32"/>
                </a:solidFill>
                <a:latin typeface="Exo 2.0" panose="00000500000000000000" pitchFamily="50" charset="0"/>
              </a:rPr>
              <a:t> para cada um dos parâmetros de análise os avaliador utilizaram uma escala de pontuação de 0 a 5. </a:t>
            </a:r>
          </a:p>
        </p:txBody>
      </p:sp>
    </p:spTree>
    <p:extLst>
      <p:ext uri="{BB962C8B-B14F-4D97-AF65-F5344CB8AC3E}">
        <p14:creationId xmlns:p14="http://schemas.microsoft.com/office/powerpoint/2010/main" val="8650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DAF01-0D94-B759-8F5F-20B26ED6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67590F83-921D-86B3-465F-8CD91FA69FE5}"/>
              </a:ext>
            </a:extLst>
          </p:cNvPr>
          <p:cNvSpPr txBox="1"/>
          <p:nvPr/>
        </p:nvSpPr>
        <p:spPr>
          <a:xfrm>
            <a:off x="812349" y="1123785"/>
            <a:ext cx="7365493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Avaliações e Feedbacks das Ideias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1CD8379-E46E-EFEE-4747-0F077F63722C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D3B501-05A1-DC6C-3BC8-7B04E0A6360F}"/>
              </a:ext>
            </a:extLst>
          </p:cNvPr>
          <p:cNvSpPr txBox="1"/>
          <p:nvPr/>
        </p:nvSpPr>
        <p:spPr>
          <a:xfrm>
            <a:off x="812349" y="2311879"/>
            <a:ext cx="10980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323C32"/>
                </a:solidFill>
                <a:latin typeface="Exo 2.0" panose="00000500000000000000" pitchFamily="50" charset="0"/>
              </a:rPr>
              <a:t>Avaliador 1 </a:t>
            </a:r>
            <a:r>
              <a:rPr lang="pt-BR" dirty="0">
                <a:solidFill>
                  <a:srgbClr val="323C32"/>
                </a:solidFill>
                <a:latin typeface="Exo 2.0" panose="00000500000000000000" pitchFamily="50" charset="0"/>
              </a:rPr>
              <a:t>- A proposta apresenta clareza ao estruturar etapas que vão do cadastro e georreferenciamento dos projetos à geração de relatórios de impacto e reconhecimento dos associados, o que facilita a compreensão do funcionamento do programa; utiliza dados de mercado, como a posição do Brasil no ranking mundial de energia solar e o volume de crédito já destinado pela cooperativa, reforçando a relevância do setor, embora falte detalhamento sobre custos e infraestrutura necessários para viabilizar o monitoramento; demonstra viabilidade ao prever uso de plataformas digitais acessíveis e integração com sistemas já existentes, mas depende da adesão dos associados e da capacidade técnica da cooperativa para garantir a periodicidade e qualidade dos dados; os impactos esperados abrangem dimensões ambientais, econômicas, sociais e institucionais, com potencial de fortalecer a cultura de sustentabilidade, ampliar a eficiência dos investimentos e posicionar a cooperativa como referência em transição energética responsável.</a:t>
            </a:r>
          </a:p>
        </p:txBody>
      </p:sp>
    </p:spTree>
    <p:extLst>
      <p:ext uri="{BB962C8B-B14F-4D97-AF65-F5344CB8AC3E}">
        <p14:creationId xmlns:p14="http://schemas.microsoft.com/office/powerpoint/2010/main" val="24779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DE63-18DD-B730-778D-5F31AD32C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7D08CE8B-780D-7C5C-F1B7-F70A8FD9400A}"/>
              </a:ext>
            </a:extLst>
          </p:cNvPr>
          <p:cNvSpPr txBox="1"/>
          <p:nvPr/>
        </p:nvSpPr>
        <p:spPr>
          <a:xfrm>
            <a:off x="812349" y="1123785"/>
            <a:ext cx="7365493" cy="598997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32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Avaliações e Feedbacks das Ideias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D0A4E40-546D-514B-D7B0-5C2245282B5F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EC0418-137A-4F37-D61D-89CBB067B97B}"/>
              </a:ext>
            </a:extLst>
          </p:cNvPr>
          <p:cNvSpPr txBox="1"/>
          <p:nvPr/>
        </p:nvSpPr>
        <p:spPr>
          <a:xfrm>
            <a:off x="812349" y="2311879"/>
            <a:ext cx="109801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323C32"/>
                </a:solidFill>
                <a:latin typeface="Exo 2.0" panose="00000500000000000000" pitchFamily="50" charset="0"/>
              </a:rPr>
              <a:t>Avaliador 2 </a:t>
            </a:r>
            <a:r>
              <a:rPr lang="pt-BR" dirty="0">
                <a:solidFill>
                  <a:srgbClr val="323C32"/>
                </a:solidFill>
                <a:latin typeface="Exo 2.0" panose="00000500000000000000" pitchFamily="50" charset="0"/>
              </a:rPr>
              <a:t>- A proposta apresenta uma solução estratégica e inovadora para fortalecer a atuação da cooperativa na transição energética, por meio da criação de um sistema de monitoramento contínuo dos projetos de energia solar financiados. A iniciativa busca preencher uma lacuna importante: a ausência de acompanhamento estruturado após a liberação do crédito, o que limita a avaliação dos impactos reais em termos de economia, redução de emissões e retorno socioeconômico. O projeto permitirá a geração de relatórios de impacto, reconhecimento de boas práticas e criação de incentivos para associados engajados. A proposta também prevê o uso de plataformas digitais acessíveis e integração com sistemas já existentes, garantindo viabilidade técnica e operacional. A justificativa é bem fundamentada, com dados sobre o crescimento do setor solar no Brasil e a atuação expressiva da cooperativa. A proposta se alinha aos ODS 7, 8, 12 e 13, e reforça o papel da cooperativa como agente de transformação ambiental e social. Trata-se de uma iniciativa com alto potencial de impacto, replicabilidade e contribuição concreta para a cultura ESG no cooperativismo.</a:t>
            </a:r>
          </a:p>
          <a:p>
            <a:pPr algn="just"/>
            <a:endParaRPr lang="pt-BR" dirty="0">
              <a:solidFill>
                <a:srgbClr val="323C32"/>
              </a:solidFill>
              <a:latin typeface="Exo 2.0" panose="00000500000000000000" pitchFamily="50" charset="0"/>
            </a:endParaRPr>
          </a:p>
          <a:p>
            <a:pPr algn="just"/>
            <a:r>
              <a:rPr lang="pt-BR" b="1" dirty="0">
                <a:solidFill>
                  <a:srgbClr val="323C32"/>
                </a:solidFill>
                <a:latin typeface="Exo 2.0" panose="00000500000000000000" pitchFamily="50" charset="0"/>
              </a:rPr>
              <a:t>Avaliador 3</a:t>
            </a:r>
            <a:r>
              <a:rPr lang="pt-BR" dirty="0">
                <a:solidFill>
                  <a:srgbClr val="323C32"/>
                </a:solidFill>
                <a:latin typeface="Exo 2.0" panose="00000500000000000000" pitchFamily="50" charset="0"/>
              </a:rPr>
              <a:t> – Prático. Falta tratar de “descarte”. </a:t>
            </a:r>
          </a:p>
          <a:p>
            <a:pPr algn="just"/>
            <a:endParaRPr lang="pt-BR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CAD2D-02C1-C672-CCD0-C711DD0C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87">
            <a:extLst>
              <a:ext uri="{FF2B5EF4-FFF2-40B4-BE49-F238E27FC236}">
                <a16:creationId xmlns:a16="http://schemas.microsoft.com/office/drawing/2014/main" id="{842BC0C5-B8F0-6DE8-504C-00C37B9410DD}"/>
              </a:ext>
            </a:extLst>
          </p:cNvPr>
          <p:cNvSpPr txBox="1"/>
          <p:nvPr/>
        </p:nvSpPr>
        <p:spPr>
          <a:xfrm>
            <a:off x="552249" y="1547855"/>
            <a:ext cx="11206702" cy="94594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solidFill>
                  <a:srgbClr val="146E37"/>
                </a:solidFill>
                <a:effectLst/>
                <a:uLnTx/>
                <a:uFillTx/>
                <a:latin typeface="Exo 2 Black" pitchFamily="2" charset="0"/>
                <a:cs typeface="Arial"/>
              </a:defRPr>
            </a:lvl1pPr>
          </a:lstStyle>
          <a:p>
            <a:pPr algn="just"/>
            <a:r>
              <a:rPr lang="pt-BR" sz="2800" noProof="0" dirty="0">
                <a:solidFill>
                  <a:srgbClr val="64C832"/>
                </a:solidFill>
                <a:latin typeface="Exo 2.0 Black" panose="00000A00000000000000" pitchFamily="50" charset="0"/>
                <a:sym typeface="Arial"/>
              </a:rPr>
              <a:t>Proposta 2: Catálogo Verde Cooperativo – Selo de Sustentabilidade para Produtos e Serviços com Impacto Positivo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D705D6C-4658-1809-2958-E0250F762292}"/>
              </a:ext>
            </a:extLst>
          </p:cNvPr>
          <p:cNvSpPr/>
          <p:nvPr/>
        </p:nvSpPr>
        <p:spPr>
          <a:xfrm>
            <a:off x="11792481" y="5049207"/>
            <a:ext cx="399519" cy="1025983"/>
          </a:xfrm>
          <a:custGeom>
            <a:avLst/>
            <a:gdLst/>
            <a:ahLst/>
            <a:cxnLst/>
            <a:rect l="l" t="t" r="r" b="b"/>
            <a:pathLst>
              <a:path w="1280047" h="3287216">
                <a:moveTo>
                  <a:pt x="0" y="0"/>
                </a:moveTo>
                <a:lnTo>
                  <a:pt x="1280047" y="0"/>
                </a:lnTo>
                <a:lnTo>
                  <a:pt x="1280047" y="3287216"/>
                </a:lnTo>
                <a:lnTo>
                  <a:pt x="0" y="3287216"/>
                </a:lnTo>
                <a:close/>
              </a:path>
            </a:pathLst>
          </a:custGeom>
          <a:solidFill>
            <a:srgbClr val="64C832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3770301-1A65-0177-5E83-255447F80D17}"/>
              </a:ext>
            </a:extLst>
          </p:cNvPr>
          <p:cNvSpPr/>
          <p:nvPr/>
        </p:nvSpPr>
        <p:spPr>
          <a:xfrm>
            <a:off x="552248" y="2752487"/>
            <a:ext cx="5279209" cy="2296720"/>
          </a:xfrm>
          <a:prstGeom prst="roundRect">
            <a:avLst>
              <a:gd name="adj" fmla="val 10043"/>
            </a:avLst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A86C339-0D07-7D8C-BE06-84DF39BB12B1}"/>
              </a:ext>
            </a:extLst>
          </p:cNvPr>
          <p:cNvSpPr/>
          <p:nvPr/>
        </p:nvSpPr>
        <p:spPr>
          <a:xfrm>
            <a:off x="882580" y="2979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FFFFFF"/>
                </a:solidFill>
                <a:latin typeface="Exo 2.0" panose="00000500000000000000" pitchFamily="50" charset="0"/>
                <a:ea typeface="Fraunces Extra Bold" pitchFamily="34" charset="-122"/>
                <a:cs typeface="Fraunces Extra Bold" pitchFamily="34" charset="-120"/>
              </a:rPr>
              <a:t>Tema Principal</a:t>
            </a:r>
            <a:endParaRPr lang="pt-BR" sz="2200" noProof="0" dirty="0">
              <a:latin typeface="Exo 2.0" panose="00000500000000000000" pitchFamily="50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9A62C84-6C9F-1910-A5A4-AD50B85E27E8}"/>
              </a:ext>
            </a:extLst>
          </p:cNvPr>
          <p:cNvSpPr/>
          <p:nvPr/>
        </p:nvSpPr>
        <p:spPr>
          <a:xfrm>
            <a:off x="882580" y="3469719"/>
            <a:ext cx="494887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FFFFFF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ESG e Cadeia de Valor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EFA20142-D6ED-8761-0CF9-E0F0CAB5C19D}"/>
              </a:ext>
            </a:extLst>
          </p:cNvPr>
          <p:cNvSpPr/>
          <p:nvPr/>
        </p:nvSpPr>
        <p:spPr>
          <a:xfrm>
            <a:off x="6479643" y="2752487"/>
            <a:ext cx="5279307" cy="2296720"/>
          </a:xfrm>
          <a:prstGeom prst="roundRect">
            <a:avLst>
              <a:gd name="adj" fmla="val 10043"/>
            </a:avLst>
          </a:prstGeom>
          <a:solidFill>
            <a:srgbClr val="4A644E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DB3B473F-BFE8-21F6-7B9F-FF5286F43013}"/>
              </a:ext>
            </a:extLst>
          </p:cNvPr>
          <p:cNvSpPr/>
          <p:nvPr/>
        </p:nvSpPr>
        <p:spPr>
          <a:xfrm>
            <a:off x="6809968" y="2979301"/>
            <a:ext cx="24274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noProof="0" dirty="0">
                <a:solidFill>
                  <a:srgbClr val="FFFFFF"/>
                </a:solidFill>
                <a:latin typeface="Exo 2.0" panose="00000500000000000000" pitchFamily="50" charset="0"/>
                <a:ea typeface="Fraunces Extra Bold" pitchFamily="34" charset="-122"/>
                <a:cs typeface="Fraunces Extra Bold" pitchFamily="34" charset="-120"/>
              </a:rPr>
              <a:t>O Desafio</a:t>
            </a:r>
            <a:endParaRPr lang="pt-BR" sz="2200" noProof="0" dirty="0">
              <a:latin typeface="Exo 2.0" panose="00000500000000000000" pitchFamily="50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AA5601E-C0F0-6D2A-1DCB-DC88FC6D9ED8}"/>
              </a:ext>
            </a:extLst>
          </p:cNvPr>
          <p:cNvSpPr/>
          <p:nvPr/>
        </p:nvSpPr>
        <p:spPr>
          <a:xfrm>
            <a:off x="6740965" y="3469719"/>
            <a:ext cx="522502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noProof="0" dirty="0">
                <a:solidFill>
                  <a:srgbClr val="FFFFFF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Como incorporar práticas socioambientais em produtos e serviços para gerar diferencial competitivo? 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21BB856-4750-D89A-CE0A-240DA29529EB}"/>
              </a:ext>
            </a:extLst>
          </p:cNvPr>
          <p:cNvSpPr/>
          <p:nvPr/>
        </p:nvSpPr>
        <p:spPr>
          <a:xfrm>
            <a:off x="812351" y="5295543"/>
            <a:ext cx="109466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pt-BR" sz="1750" b="1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A Proposta:</a:t>
            </a: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Criar um </a:t>
            </a:r>
            <a:r>
              <a:rPr lang="pt-BR" sz="1750" noProof="0" dirty="0">
                <a:solidFill>
                  <a:srgbClr val="438951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Catálogo Verde Cooperativo </a:t>
            </a:r>
            <a:r>
              <a:rPr lang="pt-BR" sz="1750" noProof="0" dirty="0">
                <a:solidFill>
                  <a:srgbClr val="405449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– um portfólio oficial de produtos e serviços que atendem a critérios socioambientais e recebem um selo de sustentabilidade para identificá-los como solução de impacto positivo.</a:t>
            </a:r>
            <a:r>
              <a:rPr lang="pt-BR" sz="1750" noProof="0" dirty="0">
                <a:solidFill>
                  <a:srgbClr val="438951"/>
                </a:solidFill>
                <a:latin typeface="Exo 2.0" panose="00000500000000000000" pitchFamily="50" charset="0"/>
                <a:ea typeface="Nobile" pitchFamily="34" charset="-122"/>
                <a:cs typeface="Nobile" pitchFamily="34" charset="-120"/>
              </a:rPr>
              <a:t> </a:t>
            </a:r>
            <a:endParaRPr lang="pt-BR" sz="1750" noProof="0" dirty="0">
              <a:latin typeface="Exo 2.0" panose="00000500000000000000" pitchFamily="50" charset="0"/>
            </a:endParaRP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5E85BF70-CDA3-0B55-FD64-2A2B10C2BCDE}"/>
              </a:ext>
            </a:extLst>
          </p:cNvPr>
          <p:cNvSpPr/>
          <p:nvPr/>
        </p:nvSpPr>
        <p:spPr>
          <a:xfrm>
            <a:off x="572186" y="5049207"/>
            <a:ext cx="30480" cy="1599009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98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E377AF88B394A8F9E46C13866E856" ma:contentTypeVersion="21" ma:contentTypeDescription="Create a new document." ma:contentTypeScope="" ma:versionID="932fe9f821a27398708fb00d3c1f8594">
  <xsd:schema xmlns:xsd="http://www.w3.org/2001/XMLSchema" xmlns:xs="http://www.w3.org/2001/XMLSchema" xmlns:p="http://schemas.microsoft.com/office/2006/metadata/properties" xmlns:ns1="http://schemas.microsoft.com/sharepoint/v3" xmlns:ns2="d35670d1-454e-4581-9c60-3ce39c5d9ee1" xmlns:ns3="60c28f28-bf1b-4bf6-afa9-1eedf1fa7243" targetNamespace="http://schemas.microsoft.com/office/2006/metadata/properties" ma:root="true" ma:fieldsID="3073049aa6af842ef2c93a7ab6192d4a" ns1:_="" ns2:_="" ns3:_="">
    <xsd:import namespace="http://schemas.microsoft.com/sharepoint/v3"/>
    <xsd:import namespace="d35670d1-454e-4581-9c60-3ce39c5d9ee1"/>
    <xsd:import namespace="60c28f28-bf1b-4bf6-afa9-1eedf1fa7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670d1-454e-4581-9c60-3ce39c5d9e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8aaafb2d-38a4-4338-837a-a1537244f3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28f28-bf1b-4bf6-afa9-1eedf1fa7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b423bb47-bc97-424c-bd7d-d70e3ce8b7ed}" ma:internalName="TaxCatchAll" ma:showField="CatchAllData" ma:web="60c28f28-bf1b-4bf6-afa9-1eedf1fa7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60c28f28-bf1b-4bf6-afa9-1eedf1fa7243" xsi:nil="true"/>
    <lcf76f155ced4ddcb4097134ff3c332f xmlns="d35670d1-454e-4581-9c60-3ce39c5d9ee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2359C98-FB24-4397-8AF2-91D1C3CE9C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3F08F0-A079-4F31-8923-CEB164591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35670d1-454e-4581-9c60-3ce39c5d9ee1"/>
    <ds:schemaRef ds:uri="60c28f28-bf1b-4bf6-afa9-1eedf1fa7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7FA391-5A91-4546-820D-59CB5600338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0c28f28-bf1b-4bf6-afa9-1eedf1fa7243"/>
    <ds:schemaRef ds:uri="d35670d1-454e-4581-9c60-3ce39c5d9ee1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1331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Exo 2</vt:lpstr>
      <vt:lpstr>Exo 2.0</vt:lpstr>
      <vt:lpstr>Exo 2.0 Black</vt:lpstr>
      <vt:lpstr>Nobile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Fabbro Harfuch</dc:creator>
  <cp:lastModifiedBy>Felipe Copceski Rossatto</cp:lastModifiedBy>
  <cp:revision>3</cp:revision>
  <dcterms:created xsi:type="dcterms:W3CDTF">2024-12-22T00:32:31Z</dcterms:created>
  <dcterms:modified xsi:type="dcterms:W3CDTF">2025-09-15T22:48:59Z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0x0101002D2E377AF88B394A8F9E46C13866E856</vt:lpwstr>
  </property>
  <property fmtid="{D5CDD505-2E9C-101B-9397-08002B2CF9AE}" pid="3" name="MSIP_Label_99deea41-824f-4c3c-afd5-7afdfc16eee8_Enabled">
    <vt:lpwstr>true</vt:lpwstr>
  </property>
  <property fmtid="{D5CDD505-2E9C-101B-9397-08002B2CF9AE}" pid="4" name="MSIP_Label_99deea41-824f-4c3c-afd5-7afdfc16eee8_SetDate">
    <vt:lpwstr>2025-02-13T20:11:48Z</vt:lpwstr>
  </property>
  <property fmtid="{D5CDD505-2E9C-101B-9397-08002B2CF9AE}" pid="5" name="MSIP_Label_99deea41-824f-4c3c-afd5-7afdfc16eee8_Method">
    <vt:lpwstr>Standard</vt:lpwstr>
  </property>
  <property fmtid="{D5CDD505-2E9C-101B-9397-08002B2CF9AE}" pid="6" name="MSIP_Label_99deea41-824f-4c3c-afd5-7afdfc16eee8_Name">
    <vt:lpwstr>99deea41-824f-4c3c-afd5-7afdfc16eee8</vt:lpwstr>
  </property>
  <property fmtid="{D5CDD505-2E9C-101B-9397-08002B2CF9AE}" pid="7" name="MSIP_Label_99deea41-824f-4c3c-afd5-7afdfc16eee8_SiteId">
    <vt:lpwstr>3223964c-6e1f-48ba-b705-423351281a8c</vt:lpwstr>
  </property>
  <property fmtid="{D5CDD505-2E9C-101B-9397-08002B2CF9AE}" pid="8" name="MSIP_Label_99deea41-824f-4c3c-afd5-7afdfc16eee8_ActionId">
    <vt:lpwstr>def80401-ab6b-43d6-b899-db9712db85a2</vt:lpwstr>
  </property>
  <property fmtid="{D5CDD505-2E9C-101B-9397-08002B2CF9AE}" pid="9" name="MSIP_Label_99deea41-824f-4c3c-afd5-7afdfc16eee8_ContentBits">
    <vt:lpwstr>2</vt:lpwstr>
  </property>
  <property fmtid="{D5CDD505-2E9C-101B-9397-08002B2CF9AE}" pid="10" name="MSIP_Label_99deea41-824f-4c3c-afd5-7afdfc16eee8_Tag">
    <vt:lpwstr>10, 3, 0, 2</vt:lpwstr>
  </property>
  <property fmtid="{D5CDD505-2E9C-101B-9397-08002B2CF9AE}" pid="11" name="ClassificationContentMarkingFooterLocations">
    <vt:lpwstr>Office Theme:3</vt:lpwstr>
  </property>
  <property fmtid="{D5CDD505-2E9C-101B-9397-08002B2CF9AE}" pid="12" name="ClassificationContentMarkingFooterText">
    <vt:lpwstr>Classificação da informação: Uso Interno</vt:lpwstr>
  </property>
  <property fmtid="{D5CDD505-2E9C-101B-9397-08002B2CF9AE}" pid="13" name="MediaServiceImageTags">
    <vt:lpwstr/>
  </property>
</Properties>
</file>