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4630400" cy="8229600"/>
  <p:notesSz cx="8229600" cy="14630400"/>
  <p:embeddedFontLst>
    <p:embeddedFont>
      <p:font typeface="Fraunces Extra Bold" panose="020B0604020202020204" charset="0"/>
      <p:regular r:id="rId14"/>
    </p:embeddedFont>
    <p:embeddedFont>
      <p:font typeface="Nobile" panose="020B0604020202020204" charset="0"/>
      <p:regular r:id="rId15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58" d="100"/>
          <a:sy n="58" d="100"/>
        </p:scale>
        <p:origin x="7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3402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DEEEE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F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25767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Estamos Preparados para Trabalhar com Inteligências Não-Humanas?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96953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inteligência artificial já não é mais ficção científica — ela está aqui, transformando silenciosamente a forma como vivemos e trabalhamos. A questão não é </a:t>
            </a:r>
            <a:r>
              <a:rPr lang="en-US" sz="1750" i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se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vamos interagir com ela, mas </a:t>
            </a:r>
            <a:r>
              <a:rPr lang="en-US" sz="1750" i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como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vamos fazer isso de forma inteligente e humana.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554081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Vamos explorar juntos o impacto real da IA no futuro do trabalho.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81326"/>
            <a:ext cx="88071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Reflexão: Como Nos Preparar?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57080"/>
            <a:ext cx="3660338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Perguntas Essenciais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009186"/>
            <a:ext cx="760428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Como podemos desenvolver colaboração efetiva com sistemas inteligentes?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14286"/>
            <a:ext cx="760428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Quais competências precisamos cultivar agora para prosperar nesse futuro?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619387"/>
            <a:ext cx="760428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Como garantir que essa parceria seja equilibrada, ética e humanizada?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33951" y="5600343"/>
            <a:ext cx="726412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i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"Se conseguirmos acertar a dança entre humanos e IA, poderemos criar uma era de prosperidade sem precedentes."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133951" y="6530221"/>
            <a:ext cx="726412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— </a:t>
            </a:r>
            <a:r>
              <a:rPr lang="en-US" sz="1750" b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Kai-Fu Lee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, especialista em IA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5600343"/>
            <a:ext cx="30480" cy="1292781"/>
          </a:xfrm>
          <a:prstGeom prst="rect">
            <a:avLst/>
          </a:prstGeom>
          <a:solidFill>
            <a:srgbClr val="43895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Shape 8"/>
          <p:cNvSpPr/>
          <p:nvPr/>
        </p:nvSpPr>
        <p:spPr>
          <a:xfrm>
            <a:off x="8959096" y="2385417"/>
            <a:ext cx="4885015" cy="3200638"/>
          </a:xfrm>
          <a:prstGeom prst="roundRect">
            <a:avLst>
              <a:gd name="adj" fmla="val 6378"/>
            </a:avLst>
          </a:prstGeom>
          <a:solidFill>
            <a:srgbClr val="CCE6D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1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5910" y="2695099"/>
            <a:ext cx="354330" cy="283488"/>
          </a:xfrm>
          <a:prstGeom prst="rect">
            <a:avLst/>
          </a:prstGeom>
        </p:spPr>
      </p:pic>
      <p:sp>
        <p:nvSpPr>
          <p:cNvPr id="12" name="Text 9"/>
          <p:cNvSpPr/>
          <p:nvPr/>
        </p:nvSpPr>
        <p:spPr>
          <a:xfrm>
            <a:off x="9767054" y="266890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Debate Aberto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9767054" y="3250049"/>
            <a:ext cx="385024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Como garantir que essa "dança" seja </a:t>
            </a:r>
            <a:r>
              <a:rPr lang="en-US" sz="1750" b="1" dirty="0">
                <a:solidFill>
                  <a:srgbClr val="438951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equilibrada</a:t>
            </a:r>
            <a:r>
              <a:rPr lang="en-US" sz="1750" dirty="0">
                <a:solidFill>
                  <a:srgbClr val="000000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e </a:t>
            </a:r>
            <a:r>
              <a:rPr lang="en-US" sz="1750" b="1" dirty="0">
                <a:solidFill>
                  <a:srgbClr val="438951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ética</a:t>
            </a:r>
            <a:r>
              <a:rPr lang="en-US" sz="1750" dirty="0">
                <a:solidFill>
                  <a:srgbClr val="000000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?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9767054" y="4179927"/>
            <a:ext cx="385024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 que você pensa sobre o papel da regulação, educação e valores organizacionais?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40343"/>
            <a:ext cx="13042821" cy="25517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buNone/>
            </a:pPr>
            <a:r>
              <a:rPr lang="en-US" sz="80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 Futuro Não É Competir com Máquinas</a:t>
            </a:r>
            <a:endParaRPr lang="en-US" sz="8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800356"/>
            <a:ext cx="204073" cy="255151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93790" y="4124325"/>
            <a:ext cx="4211479" cy="22860"/>
          </a:xfrm>
          <a:prstGeom prst="rect">
            <a:avLst/>
          </a:prstGeom>
          <a:solidFill>
            <a:srgbClr val="43895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2"/>
          <p:cNvSpPr/>
          <p:nvPr/>
        </p:nvSpPr>
        <p:spPr>
          <a:xfrm>
            <a:off x="793790" y="4272082"/>
            <a:ext cx="2587347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É sobre </a:t>
            </a:r>
            <a:r>
              <a:rPr lang="en-US" sz="2000" b="1" dirty="0">
                <a:solidFill>
                  <a:srgbClr val="438951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colaboração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793790" y="4713327"/>
            <a:ext cx="4211479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Trabalhar em sinergia com IA para alcançar resultados impossíveis sozinhos</a:t>
            </a:r>
            <a:endParaRPr lang="en-US" sz="16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09342" y="3800356"/>
            <a:ext cx="204073" cy="255151"/>
          </a:xfrm>
          <a:prstGeom prst="rect">
            <a:avLst/>
          </a:prstGeom>
        </p:spPr>
      </p:pic>
      <p:sp>
        <p:nvSpPr>
          <p:cNvPr id="8" name="Shape 4"/>
          <p:cNvSpPr/>
          <p:nvPr/>
        </p:nvSpPr>
        <p:spPr>
          <a:xfrm>
            <a:off x="5209342" y="4124325"/>
            <a:ext cx="4211598" cy="22860"/>
          </a:xfrm>
          <a:prstGeom prst="rect">
            <a:avLst/>
          </a:prstGeom>
          <a:solidFill>
            <a:srgbClr val="43895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9" name="Text 5"/>
          <p:cNvSpPr/>
          <p:nvPr/>
        </p:nvSpPr>
        <p:spPr>
          <a:xfrm>
            <a:off x="5209342" y="4272082"/>
            <a:ext cx="308121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É sobre </a:t>
            </a:r>
            <a:r>
              <a:rPr lang="en-US" sz="2000" b="1" dirty="0">
                <a:solidFill>
                  <a:srgbClr val="438951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criar algo maior</a:t>
            </a:r>
            <a:endParaRPr lang="en-US" sz="2000" dirty="0"/>
          </a:p>
        </p:txBody>
      </p:sp>
      <p:sp>
        <p:nvSpPr>
          <p:cNvPr id="10" name="Text 6"/>
          <p:cNvSpPr/>
          <p:nvPr/>
        </p:nvSpPr>
        <p:spPr>
          <a:xfrm>
            <a:off x="5209342" y="4713327"/>
            <a:ext cx="4211598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Combinar inteligência artificial e humana para inovar além dos limites atuais</a:t>
            </a:r>
            <a:endParaRPr lang="en-US" sz="1600" dirty="0"/>
          </a:p>
        </p:txBody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25013" y="3800356"/>
            <a:ext cx="204073" cy="255151"/>
          </a:xfrm>
          <a:prstGeom prst="rect">
            <a:avLst/>
          </a:prstGeom>
        </p:spPr>
      </p:pic>
      <p:sp>
        <p:nvSpPr>
          <p:cNvPr id="12" name="Shape 7"/>
          <p:cNvSpPr/>
          <p:nvPr/>
        </p:nvSpPr>
        <p:spPr>
          <a:xfrm>
            <a:off x="9625013" y="4124325"/>
            <a:ext cx="4211598" cy="22860"/>
          </a:xfrm>
          <a:prstGeom prst="rect">
            <a:avLst/>
          </a:prstGeom>
          <a:solidFill>
            <a:srgbClr val="438951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8"/>
          <p:cNvSpPr/>
          <p:nvPr/>
        </p:nvSpPr>
        <p:spPr>
          <a:xfrm>
            <a:off x="9625013" y="4272082"/>
            <a:ext cx="4050030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É sobre </a:t>
            </a:r>
            <a:r>
              <a:rPr lang="en-US" sz="2000" b="1" dirty="0">
                <a:solidFill>
                  <a:srgbClr val="438951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potencializar o humano</a:t>
            </a:r>
            <a:endParaRPr lang="en-US" sz="2000" dirty="0"/>
          </a:p>
        </p:txBody>
      </p:sp>
      <p:sp>
        <p:nvSpPr>
          <p:cNvPr id="14" name="Text 9"/>
          <p:cNvSpPr/>
          <p:nvPr/>
        </p:nvSpPr>
        <p:spPr>
          <a:xfrm>
            <a:off x="9625013" y="4713327"/>
            <a:ext cx="4211598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Usar tecnologia para amplificar criatividade, empatia e propósito</a:t>
            </a:r>
            <a:endParaRPr lang="en-US" sz="1600" dirty="0"/>
          </a:p>
        </p:txBody>
      </p:sp>
      <p:sp>
        <p:nvSpPr>
          <p:cNvPr id="15" name="Shape 10"/>
          <p:cNvSpPr/>
          <p:nvPr/>
        </p:nvSpPr>
        <p:spPr>
          <a:xfrm>
            <a:off x="793790" y="5851285"/>
            <a:ext cx="13042821" cy="33099"/>
          </a:xfrm>
          <a:prstGeom prst="rect">
            <a:avLst/>
          </a:prstGeom>
          <a:solidFill>
            <a:srgbClr val="405449">
              <a:alpha val="5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Text 11"/>
          <p:cNvSpPr/>
          <p:nvPr/>
        </p:nvSpPr>
        <p:spPr>
          <a:xfrm>
            <a:off x="1099899" y="6343412"/>
            <a:ext cx="12736711" cy="8162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verdadeira inovação está em </a:t>
            </a:r>
            <a:r>
              <a:rPr lang="en-US" sz="2000" b="1" dirty="0">
                <a:solidFill>
                  <a:srgbClr val="405449"/>
                </a:solidFill>
                <a:highlight>
                  <a:srgbClr val="D1E7D2"/>
                </a:highlight>
                <a:latin typeface="Nobile" pitchFamily="34" charset="0"/>
                <a:ea typeface="Nobile" pitchFamily="34" charset="-122"/>
                <a:cs typeface="Nobile" pitchFamily="34" charset="-120"/>
              </a:rPr>
              <a:t>potencializar o que temos de mais humano</a:t>
            </a:r>
            <a:r>
              <a:rPr lang="en-US" sz="20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— e deixar a IA fazer o que ela faz de melhor.</a:t>
            </a:r>
            <a:endParaRPr lang="en-US" sz="2000" dirty="0"/>
          </a:p>
        </p:txBody>
      </p:sp>
      <p:sp>
        <p:nvSpPr>
          <p:cNvPr id="17" name="Shape 12"/>
          <p:cNvSpPr/>
          <p:nvPr/>
        </p:nvSpPr>
        <p:spPr>
          <a:xfrm>
            <a:off x="793790" y="6113859"/>
            <a:ext cx="22860" cy="1275398"/>
          </a:xfrm>
          <a:prstGeom prst="rect">
            <a:avLst/>
          </a:prstGeom>
          <a:solidFill>
            <a:srgbClr val="438951"/>
          </a:solidFill>
          <a:ln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58791"/>
            <a:ext cx="658772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 Que Realmente É IA?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34546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Definição Prática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793790" y="3686651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Sistemas computacionais que aprendem com dados, adaptam-se a novas situações e tomam decisões baseadas em padrões.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034546"/>
            <a:ext cx="4179451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Mudança de Perspectiva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7599521" y="3686651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Não é apenas tecnologia avançada — é uma </a:t>
            </a:r>
            <a:r>
              <a:rPr lang="en-US" sz="1750" b="1" dirty="0">
                <a:solidFill>
                  <a:srgbClr val="438951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ferramenta cognitiva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que estende nossa capacidade de processar informações e resolver problemas.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133951" y="5489734"/>
            <a:ext cx="1270265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IA representa a próxima fronteira da extensão da inteligência humana, assim como o microscópio estendeu nossa visão.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93790" y="5234583"/>
            <a:ext cx="30480" cy="1236107"/>
          </a:xfrm>
          <a:prstGeom prst="rect">
            <a:avLst/>
          </a:prstGeom>
          <a:solidFill>
            <a:srgbClr val="438951"/>
          </a:solidFill>
          <a:ln/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70886"/>
            <a:ext cx="1061775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IA: Extensão da Inteligência Humana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33293"/>
            <a:ext cx="4347567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3667363"/>
            <a:ext cx="298501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Ampliação Cognitiva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020604" y="4157782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Processa volumes imensos de dados que nosso cérebro não conseguiria analisar sozinho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1357" y="2533293"/>
            <a:ext cx="4347567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68171" y="3667363"/>
            <a:ext cx="28607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Suporte Estratégico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368171" y="4157782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Oferece insights e recomendações, mas a decisão final permanece humana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8924" y="2533293"/>
            <a:ext cx="4347567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36673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Potencialização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4157782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Libera tempo para criatividade e pensamento estratégico de alto nível</a:t>
            </a:r>
            <a:endParaRPr lang="en-US" sz="1750" dirty="0"/>
          </a:p>
        </p:txBody>
      </p:sp>
      <p:sp>
        <p:nvSpPr>
          <p:cNvPr id="12" name="Shape 7"/>
          <p:cNvSpPr/>
          <p:nvPr/>
        </p:nvSpPr>
        <p:spPr>
          <a:xfrm>
            <a:off x="793790" y="5841835"/>
            <a:ext cx="13042821" cy="35957"/>
          </a:xfrm>
          <a:prstGeom prst="rect">
            <a:avLst/>
          </a:prstGeom>
          <a:solidFill>
            <a:srgbClr val="405449">
              <a:alpha val="50000"/>
            </a:srgbClr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8"/>
          <p:cNvSpPr/>
          <p:nvPr/>
        </p:nvSpPr>
        <p:spPr>
          <a:xfrm>
            <a:off x="793790" y="613290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Analogia perfeita: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Assim como a calculadora não substituiu matemáticos — apenas os tornou mais produtivos — a IA não substitui profissionais, mas </a:t>
            </a:r>
            <a:r>
              <a:rPr lang="en-US" sz="1750" b="1" dirty="0">
                <a:solidFill>
                  <a:srgbClr val="438951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amplifica seu potencial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28901"/>
            <a:ext cx="8765024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000"/>
              </a:lnSpc>
              <a:buNone/>
            </a:pPr>
            <a:r>
              <a:rPr lang="en-US" sz="400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IA nos Bastidores do Seu Dia a Dia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793790" y="1775103"/>
            <a:ext cx="13042821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Você interage com inteligência artificial dezenas de vezes por dia, mesmo sem perceber. Ela está moldando suas escolhas e experiências de forma invisível.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793790" y="2658070"/>
            <a:ext cx="6419374" cy="2319218"/>
          </a:xfrm>
          <a:prstGeom prst="roundRect">
            <a:avLst>
              <a:gd name="adj" fmla="val 7922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3"/>
          <p:cNvSpPr/>
          <p:nvPr/>
        </p:nvSpPr>
        <p:spPr>
          <a:xfrm>
            <a:off x="997863" y="2862143"/>
            <a:ext cx="612338" cy="612338"/>
          </a:xfrm>
          <a:prstGeom prst="roundRect">
            <a:avLst>
              <a:gd name="adj" fmla="val 14931436"/>
            </a:avLst>
          </a:prstGeom>
          <a:solidFill>
            <a:srgbClr val="43895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217" y="2996089"/>
            <a:ext cx="275511" cy="344448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997863" y="3678555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Streaming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997863" y="4119801"/>
            <a:ext cx="6011228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Netflix e Spotify usam IA para recomendar conteúdo baseado em seus padrões de consumo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7417237" y="2658070"/>
            <a:ext cx="6419374" cy="2319218"/>
          </a:xfrm>
          <a:prstGeom prst="roundRect">
            <a:avLst>
              <a:gd name="adj" fmla="val 7922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Shape 7"/>
          <p:cNvSpPr/>
          <p:nvPr/>
        </p:nvSpPr>
        <p:spPr>
          <a:xfrm>
            <a:off x="7621310" y="2862143"/>
            <a:ext cx="612338" cy="612338"/>
          </a:xfrm>
          <a:prstGeom prst="roundRect">
            <a:avLst>
              <a:gd name="adj" fmla="val 14931436"/>
            </a:avLst>
          </a:prstGeom>
          <a:solidFill>
            <a:srgbClr val="43895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9664" y="2996089"/>
            <a:ext cx="275511" cy="344448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7621310" y="3678555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Redes Sociais</a:t>
            </a:r>
            <a:endParaRPr lang="en-US" sz="2000" dirty="0"/>
          </a:p>
        </p:txBody>
      </p:sp>
      <p:sp>
        <p:nvSpPr>
          <p:cNvPr id="13" name="Text 9"/>
          <p:cNvSpPr/>
          <p:nvPr/>
        </p:nvSpPr>
        <p:spPr>
          <a:xfrm>
            <a:off x="7621310" y="4119801"/>
            <a:ext cx="6011228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Algoritmos decidem qual conteúdo aparece no seu feed, influenciando sua percepção do mundo</a:t>
            </a:r>
            <a:endParaRPr lang="en-US" sz="1600" dirty="0"/>
          </a:p>
        </p:txBody>
      </p:sp>
      <p:sp>
        <p:nvSpPr>
          <p:cNvPr id="14" name="Shape 10"/>
          <p:cNvSpPr/>
          <p:nvPr/>
        </p:nvSpPr>
        <p:spPr>
          <a:xfrm>
            <a:off x="793790" y="5181362"/>
            <a:ext cx="6419374" cy="2319218"/>
          </a:xfrm>
          <a:prstGeom prst="roundRect">
            <a:avLst>
              <a:gd name="adj" fmla="val 7922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Shape 11"/>
          <p:cNvSpPr/>
          <p:nvPr/>
        </p:nvSpPr>
        <p:spPr>
          <a:xfrm>
            <a:off x="997863" y="5385435"/>
            <a:ext cx="612338" cy="612338"/>
          </a:xfrm>
          <a:prstGeom prst="roundRect">
            <a:avLst>
              <a:gd name="adj" fmla="val 14931436"/>
            </a:avLst>
          </a:prstGeom>
          <a:solidFill>
            <a:srgbClr val="43895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217" y="5519380"/>
            <a:ext cx="275511" cy="344448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997863" y="6201847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E-commerce</a:t>
            </a:r>
            <a:endParaRPr lang="en-US" sz="2000" dirty="0"/>
          </a:p>
        </p:txBody>
      </p:sp>
      <p:sp>
        <p:nvSpPr>
          <p:cNvPr id="18" name="Text 13"/>
          <p:cNvSpPr/>
          <p:nvPr/>
        </p:nvSpPr>
        <p:spPr>
          <a:xfrm>
            <a:off x="997863" y="6643092"/>
            <a:ext cx="6011228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Sistemas inteligentes preveem o que você quer comprar antes mesmo de você saber</a:t>
            </a:r>
            <a:endParaRPr lang="en-US" sz="1600" dirty="0"/>
          </a:p>
        </p:txBody>
      </p:sp>
      <p:sp>
        <p:nvSpPr>
          <p:cNvPr id="19" name="Shape 14"/>
          <p:cNvSpPr/>
          <p:nvPr/>
        </p:nvSpPr>
        <p:spPr>
          <a:xfrm>
            <a:off x="7417237" y="5181362"/>
            <a:ext cx="6419374" cy="2319218"/>
          </a:xfrm>
          <a:prstGeom prst="roundRect">
            <a:avLst>
              <a:gd name="adj" fmla="val 7922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0" name="Shape 15"/>
          <p:cNvSpPr/>
          <p:nvPr/>
        </p:nvSpPr>
        <p:spPr>
          <a:xfrm>
            <a:off x="7621310" y="5385435"/>
            <a:ext cx="612338" cy="612338"/>
          </a:xfrm>
          <a:prstGeom prst="roundRect">
            <a:avLst>
              <a:gd name="adj" fmla="val 14931436"/>
            </a:avLst>
          </a:prstGeom>
          <a:solidFill>
            <a:srgbClr val="43895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9664" y="5519380"/>
            <a:ext cx="275511" cy="344448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7621310" y="6201847"/>
            <a:ext cx="2551748" cy="318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Transporte</a:t>
            </a:r>
            <a:endParaRPr lang="en-US" sz="2000" dirty="0"/>
          </a:p>
        </p:txBody>
      </p:sp>
      <p:sp>
        <p:nvSpPr>
          <p:cNvPr id="23" name="Text 17"/>
          <p:cNvSpPr/>
          <p:nvPr/>
        </p:nvSpPr>
        <p:spPr>
          <a:xfrm>
            <a:off x="7621310" y="6643092"/>
            <a:ext cx="6011228" cy="6534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60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GPS e aplicativos de mobilidade otimizam rotas em tempo real usando IA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52870"/>
            <a:ext cx="80279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IA no Ambiente de Trabalho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215277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065740"/>
            <a:ext cx="41586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Automação de Tarefas Repetitivas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3910489"/>
            <a:ext cx="4158615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IA assume tarefas manuais e repetitivas, liberando os profissionais para focar em atividades que exigem criatividade e pensamento estratégico. </a:t>
            </a:r>
            <a:r>
              <a:rPr lang="en-US" sz="1750" b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Exemplos: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Respostas automáticas a e-mails, organização de dados em planilhas, agendamento de reuniões e geração de relatórios padronizados.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2215277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3065740"/>
            <a:ext cx="41586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Suporte Inteligente à Decisão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3910489"/>
            <a:ext cx="4158615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Através da análise de grandes volumes de dados, a IA fornece insights valiosos e previsões, aprimorando a qualidade das decisões de negócios. </a:t>
            </a:r>
            <a:r>
              <a:rPr lang="en-US" sz="1750" b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Exemplos: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Análise de tendências de mercado, previsão de vendas futuras, identificação de riscos e oportunidades financeiras.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2215277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3065740"/>
            <a:ext cx="415861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Amplificação da Criatividade Humana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3910489"/>
            <a:ext cx="4158615" cy="3266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IA atua como um copiloto criativo, auxiliando na geração de novas ideias e na execução de processos criativos de forma mais eficiente. </a:t>
            </a:r>
            <a:r>
              <a:rPr lang="en-US" sz="1750" b="1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Exemplos: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Geração de rascunhos de texto, sugestão de designs gráficos, brainstorming de campanhas de marketing e desenvolvimento de protótipos de produtos.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10471"/>
            <a:ext cx="92352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Casos Práticos: IA em Ação Hoje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072878"/>
            <a:ext cx="4196358" cy="5246251"/>
          </a:xfrm>
          <a:prstGeom prst="roundRect">
            <a:avLst>
              <a:gd name="adj" fmla="val 4865"/>
            </a:avLst>
          </a:prstGeom>
          <a:solidFill>
            <a:srgbClr val="FAFFFA"/>
          </a:solidFill>
          <a:ln w="30480">
            <a:solidFill>
              <a:srgbClr val="CED9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4" name="Shape 2"/>
          <p:cNvSpPr/>
          <p:nvPr/>
        </p:nvSpPr>
        <p:spPr>
          <a:xfrm>
            <a:off x="824270" y="2103358"/>
            <a:ext cx="4135398" cy="680442"/>
          </a:xfrm>
          <a:prstGeom prst="roundRect">
            <a:avLst>
              <a:gd name="adj" fmla="val 24627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Text 3"/>
          <p:cNvSpPr/>
          <p:nvPr/>
        </p:nvSpPr>
        <p:spPr>
          <a:xfrm>
            <a:off x="2721888" y="223087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4"/>
          <p:cNvSpPr/>
          <p:nvPr/>
        </p:nvSpPr>
        <p:spPr>
          <a:xfrm>
            <a:off x="1051084" y="30106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ChatGPT e Copilot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1051084" y="3501033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Assistentes de escrita, pesquisa e programação que aceleram a produção de conteúdo e código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51084" y="4725829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Redação de e-mails e relatórios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51084" y="5530929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Brainstorming de ideias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051084" y="5973128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Automação de código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5216962" y="2072878"/>
            <a:ext cx="4196358" cy="5246251"/>
          </a:xfrm>
          <a:prstGeom prst="roundRect">
            <a:avLst>
              <a:gd name="adj" fmla="val 4865"/>
            </a:avLst>
          </a:prstGeom>
          <a:solidFill>
            <a:srgbClr val="FAFFFA"/>
          </a:solidFill>
          <a:ln w="30480">
            <a:solidFill>
              <a:srgbClr val="CED9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12" name="Shape 10"/>
          <p:cNvSpPr/>
          <p:nvPr/>
        </p:nvSpPr>
        <p:spPr>
          <a:xfrm>
            <a:off x="5247442" y="2103358"/>
            <a:ext cx="4135398" cy="680442"/>
          </a:xfrm>
          <a:prstGeom prst="roundRect">
            <a:avLst>
              <a:gd name="adj" fmla="val 24627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3" name="Text 11"/>
          <p:cNvSpPr/>
          <p:nvPr/>
        </p:nvSpPr>
        <p:spPr>
          <a:xfrm>
            <a:off x="7145060" y="223087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4" name="Text 12"/>
          <p:cNvSpPr/>
          <p:nvPr/>
        </p:nvSpPr>
        <p:spPr>
          <a:xfrm>
            <a:off x="5474256" y="30106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IA em CRMs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5474256" y="3501033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Salesforce Einstein e HubSpot usam IA para prever comportamento de clientes e personalizar interações</a:t>
            </a:r>
            <a:endParaRPr lang="en-US" sz="1750" dirty="0"/>
          </a:p>
        </p:txBody>
      </p:sp>
      <p:sp>
        <p:nvSpPr>
          <p:cNvPr id="16" name="Text 14"/>
          <p:cNvSpPr/>
          <p:nvPr/>
        </p:nvSpPr>
        <p:spPr>
          <a:xfrm>
            <a:off x="5474256" y="5088731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Pontuação automática de leads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5474256" y="5893832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Previsão de vendas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5474256" y="6336030"/>
            <a:ext cx="36817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Recomendações personalizadas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9640133" y="2072878"/>
            <a:ext cx="4196358" cy="5246251"/>
          </a:xfrm>
          <a:prstGeom prst="roundRect">
            <a:avLst>
              <a:gd name="adj" fmla="val 4865"/>
            </a:avLst>
          </a:prstGeom>
          <a:solidFill>
            <a:srgbClr val="FAFFFA"/>
          </a:solidFill>
          <a:ln w="30480">
            <a:solidFill>
              <a:srgbClr val="CED9CE"/>
            </a:solidFill>
            <a:prstDash val="solid"/>
          </a:ln>
        </p:spPr>
        <p:txBody>
          <a:bodyPr/>
          <a:lstStyle/>
          <a:p>
            <a:endParaRPr lang="pt-BR"/>
          </a:p>
        </p:txBody>
      </p:sp>
      <p:sp>
        <p:nvSpPr>
          <p:cNvPr id="20" name="Shape 18"/>
          <p:cNvSpPr/>
          <p:nvPr/>
        </p:nvSpPr>
        <p:spPr>
          <a:xfrm>
            <a:off x="9670613" y="2103358"/>
            <a:ext cx="4135398" cy="680442"/>
          </a:xfrm>
          <a:prstGeom prst="roundRect">
            <a:avLst>
              <a:gd name="adj" fmla="val 24627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21" name="Text 19"/>
          <p:cNvSpPr/>
          <p:nvPr/>
        </p:nvSpPr>
        <p:spPr>
          <a:xfrm>
            <a:off x="11568232" y="2230874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22" name="Text 20"/>
          <p:cNvSpPr/>
          <p:nvPr/>
        </p:nvSpPr>
        <p:spPr>
          <a:xfrm>
            <a:off x="9897427" y="3010614"/>
            <a:ext cx="33703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Atendimento ao Cliente</a:t>
            </a:r>
            <a:endParaRPr lang="en-US" sz="2200" dirty="0"/>
          </a:p>
        </p:txBody>
      </p:sp>
      <p:sp>
        <p:nvSpPr>
          <p:cNvPr id="23" name="Text 21"/>
          <p:cNvSpPr/>
          <p:nvPr/>
        </p:nvSpPr>
        <p:spPr>
          <a:xfrm>
            <a:off x="9897427" y="3501033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Chatbots inteligentes resolvem dúvidas comuns 24/7, enquanto humanos focam em casos complexos</a:t>
            </a:r>
            <a:endParaRPr lang="en-US" sz="1750" dirty="0"/>
          </a:p>
        </p:txBody>
      </p:sp>
      <p:sp>
        <p:nvSpPr>
          <p:cNvPr id="24" name="Text 22"/>
          <p:cNvSpPr/>
          <p:nvPr/>
        </p:nvSpPr>
        <p:spPr>
          <a:xfrm>
            <a:off x="9897427" y="5088731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Respostas instantâneas</a:t>
            </a:r>
            <a:endParaRPr lang="en-US" sz="1750" dirty="0"/>
          </a:p>
        </p:txBody>
      </p:sp>
      <p:sp>
        <p:nvSpPr>
          <p:cNvPr id="25" name="Text 23"/>
          <p:cNvSpPr/>
          <p:nvPr/>
        </p:nvSpPr>
        <p:spPr>
          <a:xfrm>
            <a:off x="9897427" y="5530929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Escalação inteligente</a:t>
            </a:r>
            <a:endParaRPr lang="en-US" sz="1750" dirty="0"/>
          </a:p>
        </p:txBody>
      </p:sp>
      <p:sp>
        <p:nvSpPr>
          <p:cNvPr id="26" name="Text 24"/>
          <p:cNvSpPr/>
          <p:nvPr/>
        </p:nvSpPr>
        <p:spPr>
          <a:xfrm>
            <a:off x="9897427" y="5973128"/>
            <a:ext cx="36817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Análise de sentimento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075" y="623173"/>
            <a:ext cx="6163151" cy="7080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O Futuro do Trabalho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075" y="3905607"/>
            <a:ext cx="13044249" cy="30480"/>
          </a:xfrm>
          <a:prstGeom prst="roundRect">
            <a:avLst>
              <a:gd name="adj" fmla="val 669147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4" name="Shape 2"/>
          <p:cNvSpPr/>
          <p:nvPr/>
        </p:nvSpPr>
        <p:spPr>
          <a:xfrm>
            <a:off x="3967996" y="3225760"/>
            <a:ext cx="30480" cy="679847"/>
          </a:xfrm>
          <a:prstGeom prst="roundRect">
            <a:avLst>
              <a:gd name="adj" fmla="val 669147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5" name="Shape 3"/>
          <p:cNvSpPr/>
          <p:nvPr/>
        </p:nvSpPr>
        <p:spPr>
          <a:xfrm>
            <a:off x="3728323" y="3650694"/>
            <a:ext cx="509826" cy="509826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6" name="Text 4"/>
          <p:cNvSpPr/>
          <p:nvPr/>
        </p:nvSpPr>
        <p:spPr>
          <a:xfrm>
            <a:off x="3813274" y="3693200"/>
            <a:ext cx="339923" cy="4248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1754981" y="1784390"/>
            <a:ext cx="4456628" cy="353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Amplificação da Produtividade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19651" y="2274332"/>
            <a:ext cx="5927288" cy="724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IA eliminará tarefas burocráticas, permitindo foco total em trabalho de alto valor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299841" y="3905607"/>
            <a:ext cx="30480" cy="679847"/>
          </a:xfrm>
          <a:prstGeom prst="roundRect">
            <a:avLst>
              <a:gd name="adj" fmla="val 669147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0" name="Shape 8"/>
          <p:cNvSpPr/>
          <p:nvPr/>
        </p:nvSpPr>
        <p:spPr>
          <a:xfrm>
            <a:off x="7060168" y="3650694"/>
            <a:ext cx="509826" cy="509826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1" name="Text 9"/>
          <p:cNvSpPr/>
          <p:nvPr/>
        </p:nvSpPr>
        <p:spPr>
          <a:xfrm>
            <a:off x="7145119" y="3693200"/>
            <a:ext cx="339923" cy="4248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2</a:t>
            </a:r>
            <a:endParaRPr lang="en-US" sz="2650" dirty="0"/>
          </a:p>
        </p:txBody>
      </p:sp>
      <p:sp>
        <p:nvSpPr>
          <p:cNvPr id="12" name="Text 10"/>
          <p:cNvSpPr/>
          <p:nvPr/>
        </p:nvSpPr>
        <p:spPr>
          <a:xfrm>
            <a:off x="5122664" y="4812030"/>
            <a:ext cx="4384834" cy="353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Colaboração Homem-Máquina</a:t>
            </a:r>
            <a:endParaRPr lang="en-US" sz="2200" dirty="0"/>
          </a:p>
        </p:txBody>
      </p:sp>
      <p:sp>
        <p:nvSpPr>
          <p:cNvPr id="13" name="Text 11"/>
          <p:cNvSpPr/>
          <p:nvPr/>
        </p:nvSpPr>
        <p:spPr>
          <a:xfrm>
            <a:off x="4351496" y="5301972"/>
            <a:ext cx="5927288" cy="724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Times mistos onde humanos e sistemas inteligentes trabalham em sinergia perfeita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10631805" y="3225760"/>
            <a:ext cx="30480" cy="679847"/>
          </a:xfrm>
          <a:prstGeom prst="roundRect">
            <a:avLst>
              <a:gd name="adj" fmla="val 669147"/>
            </a:avLst>
          </a:prstGeom>
          <a:solidFill>
            <a:srgbClr val="CED9CE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5" name="Shape 13"/>
          <p:cNvSpPr/>
          <p:nvPr/>
        </p:nvSpPr>
        <p:spPr>
          <a:xfrm>
            <a:off x="10392132" y="3650694"/>
            <a:ext cx="509826" cy="509826"/>
          </a:xfrm>
          <a:prstGeom prst="roundRect">
            <a:avLst>
              <a:gd name="adj" fmla="val 40005"/>
            </a:avLst>
          </a:prstGeom>
          <a:solidFill>
            <a:srgbClr val="E8F3E8"/>
          </a:solidFill>
          <a:ln/>
        </p:spPr>
        <p:txBody>
          <a:bodyPr/>
          <a:lstStyle/>
          <a:p>
            <a:endParaRPr lang="pt-BR"/>
          </a:p>
        </p:txBody>
      </p:sp>
      <p:sp>
        <p:nvSpPr>
          <p:cNvPr id="16" name="Text 14"/>
          <p:cNvSpPr/>
          <p:nvPr/>
        </p:nvSpPr>
        <p:spPr>
          <a:xfrm>
            <a:off x="10477083" y="3693200"/>
            <a:ext cx="339923" cy="4248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3</a:t>
            </a:r>
            <a:endParaRPr lang="en-US" sz="2650" dirty="0"/>
          </a:p>
        </p:txBody>
      </p:sp>
      <p:sp>
        <p:nvSpPr>
          <p:cNvPr id="17" name="Text 15"/>
          <p:cNvSpPr/>
          <p:nvPr/>
        </p:nvSpPr>
        <p:spPr>
          <a:xfrm>
            <a:off x="8816816" y="1784390"/>
            <a:ext cx="3660458" cy="3539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Transformação de Papéis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7683341" y="2274332"/>
            <a:ext cx="5927407" cy="724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Profissões evoluirão — não desaparecerão — exigindo novas competências complementares à IA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93075" y="6281738"/>
            <a:ext cx="13044249" cy="1325166"/>
          </a:xfrm>
          <a:prstGeom prst="roundRect">
            <a:avLst>
              <a:gd name="adj" fmla="val 15391"/>
            </a:avLst>
          </a:prstGeom>
          <a:solidFill>
            <a:srgbClr val="CCE6D1"/>
          </a:solidFill>
          <a:ln/>
        </p:spPr>
        <p:txBody>
          <a:bodyPr/>
          <a:lstStyle/>
          <a:p>
            <a:endParaRPr lang="pt-BR"/>
          </a:p>
        </p:txBody>
      </p:sp>
      <p:pic>
        <p:nvPicPr>
          <p:cNvPr id="20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651" y="6610350"/>
            <a:ext cx="283250" cy="226576"/>
          </a:xfrm>
          <a:prstGeom prst="rect">
            <a:avLst/>
          </a:prstGeom>
        </p:spPr>
      </p:pic>
      <p:sp>
        <p:nvSpPr>
          <p:cNvPr id="21" name="Text 18"/>
          <p:cNvSpPr/>
          <p:nvPr/>
        </p:nvSpPr>
        <p:spPr>
          <a:xfrm>
            <a:off x="1529477" y="6564868"/>
            <a:ext cx="12081272" cy="7248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000000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Insight importante:</a:t>
            </a:r>
            <a:r>
              <a:rPr lang="en-US" sz="1750" dirty="0">
                <a:solidFill>
                  <a:srgbClr val="000000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Segundo o World Economic Forum, até 2027, </a:t>
            </a:r>
            <a:r>
              <a:rPr lang="en-US" sz="1750" b="1" dirty="0">
                <a:solidFill>
                  <a:srgbClr val="438951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69% das tarefas</a:t>
            </a:r>
            <a:r>
              <a:rPr lang="en-US" sz="1750" dirty="0">
                <a:solidFill>
                  <a:srgbClr val="000000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 em organizações serão realizadas em colaboração entre humanos e máquinas.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97111"/>
            <a:ext cx="93084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3B4540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Habilidades Humanas do Futuro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85951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Enquanto a IA domina tarefas analíticas e repetitivas, são as habilidades profundamente humanas que se tornam </a:t>
            </a:r>
            <a:r>
              <a:rPr lang="en-US" sz="1750" b="1" dirty="0">
                <a:solidFill>
                  <a:srgbClr val="438951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insubstituíveis e valiosas</a:t>
            </a: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2197418" y="28404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Criatividade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3330893"/>
            <a:ext cx="42388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Capacidade de imaginar soluções originais que IA não pode replicar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845" y="3969067"/>
            <a:ext cx="318968" cy="39862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597628" y="28404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Inovação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9597628" y="3330893"/>
            <a:ext cx="42389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Conectar ideias de formas inesperadas para criar valor novo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43230" y="3969067"/>
            <a:ext cx="318968" cy="398621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10051256" y="457831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Empatia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10051256" y="5068729"/>
            <a:ext cx="378535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Compreensão genuína de emoções e necessidades humanas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331041" y="4987052"/>
            <a:ext cx="318968" cy="398621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9597628" y="63161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Ética</a:t>
            </a:r>
            <a:endParaRPr lang="en-US" sz="2200" dirty="0"/>
          </a:p>
        </p:txBody>
      </p:sp>
      <p:sp>
        <p:nvSpPr>
          <p:cNvPr id="17" name="Text 9"/>
          <p:cNvSpPr/>
          <p:nvPr/>
        </p:nvSpPr>
        <p:spPr>
          <a:xfrm>
            <a:off x="9597628" y="6806565"/>
            <a:ext cx="423898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Julgamento moral e responsabilidade em decisões complexas</a:t>
            </a:r>
            <a:endParaRPr lang="en-US" sz="1750" dirty="0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43230" y="6005036"/>
            <a:ext cx="318968" cy="398621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1774984" y="6316147"/>
            <a:ext cx="32576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Pensamento Sistêmico</a:t>
            </a:r>
            <a:endParaRPr lang="en-US" sz="2200" dirty="0"/>
          </a:p>
        </p:txBody>
      </p:sp>
      <p:sp>
        <p:nvSpPr>
          <p:cNvPr id="21" name="Text 11"/>
          <p:cNvSpPr/>
          <p:nvPr/>
        </p:nvSpPr>
        <p:spPr>
          <a:xfrm>
            <a:off x="793790" y="6806565"/>
            <a:ext cx="42388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Ver conexões e impactos em contextos amplos e interconectados</a:t>
            </a:r>
            <a:endParaRPr lang="en-US" sz="1750" dirty="0"/>
          </a:p>
        </p:txBody>
      </p:sp>
      <p:pic>
        <p:nvPicPr>
          <p:cNvPr id="22" name="Image 8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23" name="Image 9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67845" y="6005036"/>
            <a:ext cx="318968" cy="398621"/>
          </a:xfrm>
          <a:prstGeom prst="rect">
            <a:avLst/>
          </a:prstGeom>
        </p:spPr>
      </p:pic>
      <p:sp>
        <p:nvSpPr>
          <p:cNvPr id="24" name="Text 12"/>
          <p:cNvSpPr/>
          <p:nvPr/>
        </p:nvSpPr>
        <p:spPr>
          <a:xfrm>
            <a:off x="1738670" y="4396859"/>
            <a:ext cx="284035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05449"/>
                </a:solidFill>
                <a:latin typeface="Fraunces Extra Bold" pitchFamily="34" charset="0"/>
                <a:ea typeface="Fraunces Extra Bold" pitchFamily="34" charset="-122"/>
                <a:cs typeface="Fraunces Extra Bold" pitchFamily="34" charset="-120"/>
              </a:rPr>
              <a:t>Pensamento Crítico</a:t>
            </a:r>
            <a:endParaRPr lang="en-US" sz="2200" dirty="0"/>
          </a:p>
        </p:txBody>
      </p:sp>
      <p:sp>
        <p:nvSpPr>
          <p:cNvPr id="25" name="Text 13"/>
          <p:cNvSpPr/>
          <p:nvPr/>
        </p:nvSpPr>
        <p:spPr>
          <a:xfrm>
            <a:off x="793790" y="4887278"/>
            <a:ext cx="3785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05449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Questionar, avaliar e validar informações de forma independente</a:t>
            </a:r>
            <a:endParaRPr lang="en-US" sz="1750" dirty="0"/>
          </a:p>
        </p:txBody>
      </p:sp>
      <p:pic>
        <p:nvPicPr>
          <p:cNvPr id="26" name="Image 10" descr="preencoded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27" name="Image 11" descr="preencoded.png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980033" y="4987052"/>
            <a:ext cx="318968" cy="39862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885</Words>
  <Application>Microsoft Office PowerPoint</Application>
  <PresentationFormat>Personalizar</PresentationFormat>
  <Paragraphs>107</Paragraphs>
  <Slides>11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Nobile</vt:lpstr>
      <vt:lpstr>Fraunces Extra Bold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Felipe Rossatto</dc:creator>
  <cp:lastModifiedBy>Felipe Rossatto</cp:lastModifiedBy>
  <cp:revision>1</cp:revision>
  <dcterms:created xsi:type="dcterms:W3CDTF">2025-10-08T01:46:29Z</dcterms:created>
  <dcterms:modified xsi:type="dcterms:W3CDTF">2025-10-08T02:37:27Z</dcterms:modified>
</cp:coreProperties>
</file>