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Fraunces Extra Bold"/>
      <p:regular r:id="rId17"/>
    </p:embeddedFont>
    <p:embeddedFont>
      <p:font typeface="Fraunces Extra Bold"/>
      <p:regular r:id="rId18"/>
    </p:embeddedFont>
    <p:embeddedFont>
      <p:font typeface="Nobile"/>
      <p:regular r:id="rId19"/>
    </p:embeddedFont>
    <p:embeddedFont>
      <p:font typeface="Nobile"/>
      <p:regular r:id="rId20"/>
    </p:embeddedFont>
    <p:embeddedFont>
      <p:font typeface="Nobile"/>
      <p:regular r:id="rId21"/>
    </p:embeddedFont>
    <p:embeddedFont>
      <p:font typeface="Nobile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FEEE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FEEE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1E7D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slideLayout" Target="../slideLayouts/slideLayout11.xml"/><Relationship Id="rId8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16743" y="2355652"/>
            <a:ext cx="9596795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Inovação com Propósito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3674031"/>
            <a:ext cx="13042821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Duas Propostas para Liderar a Pauta de Sustentabilidade no Cooperativismo</a:t>
            </a:r>
            <a:endParaRPr lang="en-US" sz="3550" dirty="0"/>
          </a:p>
        </p:txBody>
      </p:sp>
      <p:sp>
        <p:nvSpPr>
          <p:cNvPr id="4" name="Text 2"/>
          <p:cNvSpPr/>
          <p:nvPr/>
        </p:nvSpPr>
        <p:spPr>
          <a:xfrm>
            <a:off x="793790" y="514814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Fortalecendo o impacto ESG na Sicredi Conexão através do monitoramento pós-crédito e da valorização da cadeia de valor.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04067" y="799505"/>
            <a:ext cx="12422148" cy="1107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8700"/>
              </a:lnSpc>
              <a:buNone/>
            </a:pPr>
            <a:r>
              <a:rPr lang="en-US" sz="69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Visão Estratégica Integrada</a:t>
            </a:r>
            <a:endParaRPr lang="en-US" sz="6950" dirty="0"/>
          </a:p>
        </p:txBody>
      </p:sp>
      <p:sp>
        <p:nvSpPr>
          <p:cNvPr id="3" name="Text 1"/>
          <p:cNvSpPr/>
          <p:nvPr/>
        </p:nvSpPr>
        <p:spPr>
          <a:xfrm>
            <a:off x="619958" y="2260759"/>
            <a:ext cx="13390483" cy="283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Duas propostas complementares para liderar a sustentabilidade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619958" y="4275296"/>
            <a:ext cx="3997643" cy="283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Medir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1910358" y="4664869"/>
            <a:ext cx="2707243" cy="27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Pós-Crédito Sustentável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619958" y="5047893"/>
            <a:ext cx="3997643" cy="850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Permite </a:t>
            </a:r>
            <a:pPr algn="r"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medir e comprovar</a:t>
            </a:r>
            <a:pPr algn="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nosso impacto, transformando dados em valor estratégico para a tomada de decisões.</a:t>
            </a:r>
            <a:endParaRPr lang="en-US" sz="13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1812" y="2743319"/>
            <a:ext cx="4686657" cy="4686657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589" y="4638854"/>
            <a:ext cx="265033" cy="33123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924098" y="2966323"/>
            <a:ext cx="4086344" cy="283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Valorizar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9924098" y="3355896"/>
            <a:ext cx="2214324" cy="27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Catálogo Verde</a:t>
            </a:r>
            <a:endParaRPr lang="en-US" sz="1700" dirty="0"/>
          </a:p>
        </p:txBody>
      </p:sp>
      <p:sp>
        <p:nvSpPr>
          <p:cNvPr id="11" name="Text 7"/>
          <p:cNvSpPr/>
          <p:nvPr/>
        </p:nvSpPr>
        <p:spPr>
          <a:xfrm>
            <a:off x="9924098" y="3738920"/>
            <a:ext cx="4086344" cy="850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Permite </a:t>
            </a:r>
            <a:pPr algn="l"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valorizar e promover</a:t>
            </a:r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esse impacto, criando um diferencial competitivo claro e sustentável no mercado.</a:t>
            </a:r>
            <a:endParaRPr lang="en-US" sz="135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12" y="2743319"/>
            <a:ext cx="4686657" cy="4686657"/>
          </a:xfrm>
          <a:prstGeom prst="rect">
            <a:avLst/>
          </a:prstGeom>
        </p:spPr>
      </p:pic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660" y="3662541"/>
            <a:ext cx="265033" cy="33123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924098" y="5300782"/>
            <a:ext cx="4086344" cy="283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Liderar</a:t>
            </a:r>
            <a:endParaRPr lang="en-US" sz="1350" dirty="0"/>
          </a:p>
        </p:txBody>
      </p:sp>
      <p:sp>
        <p:nvSpPr>
          <p:cNvPr id="15" name="Text 9"/>
          <p:cNvSpPr/>
          <p:nvPr/>
        </p:nvSpPr>
        <p:spPr>
          <a:xfrm>
            <a:off x="9924098" y="5690354"/>
            <a:ext cx="2214324" cy="27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Gestão Ativa</a:t>
            </a:r>
            <a:endParaRPr lang="en-US" sz="1700" dirty="0"/>
          </a:p>
        </p:txBody>
      </p:sp>
      <p:sp>
        <p:nvSpPr>
          <p:cNvPr id="16" name="Text 10"/>
          <p:cNvSpPr/>
          <p:nvPr/>
        </p:nvSpPr>
        <p:spPr>
          <a:xfrm>
            <a:off x="9924098" y="6073378"/>
            <a:ext cx="4086344" cy="1133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Juntas, posicionam a Sicredi Conexão como </a:t>
            </a:r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38951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gestora ativa e transparente</a:t>
            </a:r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do desenvolvimento sustentável em sua comunidade.</a:t>
            </a:r>
            <a:endParaRPr lang="en-US" sz="1350" dirty="0"/>
          </a:p>
        </p:txBody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812" y="2743319"/>
            <a:ext cx="4686657" cy="4686657"/>
          </a:xfrm>
          <a:prstGeom prst="rect">
            <a:avLst/>
          </a:prstGeom>
        </p:spPr>
      </p:pic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6266" y="6461343"/>
            <a:ext cx="265033" cy="331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90080"/>
            <a:ext cx="102858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Proposta 1: Pós-Crédito Sustentável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52487"/>
            <a:ext cx="6407944" cy="2032754"/>
          </a:xfrm>
          <a:prstGeom prst="roundRect">
            <a:avLst>
              <a:gd name="adj" fmla="val 10043"/>
            </a:avLst>
          </a:prstGeom>
          <a:solidFill>
            <a:srgbClr val="438951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9793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Tema Principal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469719"/>
            <a:ext cx="59543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Sustentabilidade Ambiental – Mitigação e Adaptação de Impacto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548" y="2752487"/>
            <a:ext cx="6408063" cy="2032754"/>
          </a:xfrm>
          <a:prstGeom prst="roundRect">
            <a:avLst>
              <a:gd name="adj" fmla="val 10043"/>
            </a:avLst>
          </a:prstGeom>
          <a:solidFill>
            <a:srgbClr val="4A644E"/>
          </a:solidFill>
          <a:ln/>
        </p:spPr>
      </p:sp>
      <p:sp>
        <p:nvSpPr>
          <p:cNvPr id="7" name="Text 5"/>
          <p:cNvSpPr/>
          <p:nvPr/>
        </p:nvSpPr>
        <p:spPr>
          <a:xfrm>
            <a:off x="7655362" y="29793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 Desafio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362" y="3469719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Como podemos medir o impacto real das nossas ações, reduzir riscos ambientais e colaborar de forma efetiva no enfrentamento às mudanças climáticas?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33951" y="5295543"/>
            <a:ext cx="1270265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Proposta: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Implementar um sistema de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38951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monitoramento contínuo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dos projetos de energia solar financiados pela cooperativa, focando na mensuração de impacto ambiental, eficiência energética e retorno socioeconômico para os associados.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5040392"/>
            <a:ext cx="30480" cy="1599009"/>
          </a:xfrm>
          <a:prstGeom prst="rect">
            <a:avLst/>
          </a:prstGeom>
          <a:solidFill>
            <a:srgbClr val="438951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63742"/>
            <a:ext cx="71397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Justificativa e Estratégia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261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Transformando o potencial em resultados mensuráveis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44203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Fraunces Light" pitchFamily="34" charset="0"/>
                <a:ea typeface="Fraunces Light" pitchFamily="34" charset="-122"/>
                <a:cs typeface="Fraunces Light" pitchFamily="34" charset="-120"/>
              </a:rPr>
              <a:t>01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499247"/>
            <a:ext cx="4196358" cy="30480"/>
          </a:xfrm>
          <a:prstGeom prst="rect">
            <a:avLst/>
          </a:prstGeom>
          <a:solidFill>
            <a:srgbClr val="438951"/>
          </a:solidFill>
          <a:ln/>
        </p:spPr>
      </p:sp>
      <p:sp>
        <p:nvSpPr>
          <p:cNvPr id="6" name="Text 4"/>
          <p:cNvSpPr/>
          <p:nvPr/>
        </p:nvSpPr>
        <p:spPr>
          <a:xfrm>
            <a:off x="793790" y="3673554"/>
            <a:ext cx="419635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R$ 77,94 milhões já investidos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4518303"/>
            <a:ext cx="4196358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Atualmente, a Sicredi Conexão já destinou recursos significativos para projetos solares, mas ainda não há um acompanhamento estruturado dos resultados reais dessas operações após a liberação do crédito.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216962" y="3144203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Fraunces Light" pitchFamily="34" charset="0"/>
                <a:ea typeface="Fraunces Light" pitchFamily="34" charset="-122"/>
                <a:cs typeface="Fraunces Light" pitchFamily="34" charset="-120"/>
              </a:rPr>
              <a:t>02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3499247"/>
            <a:ext cx="4196358" cy="30480"/>
          </a:xfrm>
          <a:prstGeom prst="rect">
            <a:avLst/>
          </a:prstGeom>
          <a:solidFill>
            <a:srgbClr val="438951"/>
          </a:solidFill>
          <a:ln/>
        </p:spPr>
      </p:sp>
      <p:sp>
        <p:nvSpPr>
          <p:cNvPr id="10" name="Text 8"/>
          <p:cNvSpPr/>
          <p:nvPr/>
        </p:nvSpPr>
        <p:spPr>
          <a:xfrm>
            <a:off x="5216962" y="3673554"/>
            <a:ext cx="419635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Dados confiáveis para decisões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216962" y="4518303"/>
            <a:ext cx="4196358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proposta preenche essa lacuna, permitindo gerar dados confiáveis sobre a redução de emissões de CO₂, economia de energia e retorno financeiro para os associados.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640133" y="3144203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Fraunces Light" pitchFamily="34" charset="0"/>
                <a:ea typeface="Fraunces Light" pitchFamily="34" charset="-122"/>
                <a:cs typeface="Fraunces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0133" y="3499247"/>
            <a:ext cx="4196358" cy="30480"/>
          </a:xfrm>
          <a:prstGeom prst="rect">
            <a:avLst/>
          </a:prstGeom>
          <a:solidFill>
            <a:srgbClr val="438951"/>
          </a:solidFill>
          <a:ln/>
        </p:spPr>
      </p:sp>
      <p:sp>
        <p:nvSpPr>
          <p:cNvPr id="14" name="Text 12"/>
          <p:cNvSpPr/>
          <p:nvPr/>
        </p:nvSpPr>
        <p:spPr>
          <a:xfrm>
            <a:off x="9640133" y="3673554"/>
            <a:ext cx="32545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Alinhamento com ODS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640133" y="4163973"/>
            <a:ext cx="419635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Iniciativa diretamente alinhada aos Objetivos de Desenvolvimento Sustentável da ONU: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38951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ODS 7, 8, 12 e 13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74276"/>
            <a:ext cx="73316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Metodologia de Aplicação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366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Implementação prática e escalável</a:t>
            </a: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654737"/>
            <a:ext cx="1134070" cy="166985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154674" y="2881551"/>
            <a:ext cx="47021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Cadastro e Georreferenciamento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154674" y="3371969"/>
            <a:ext cx="116819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Registro dos projetos financiados com definição de indicadores-chave: geração de energia (kWh), economia financeira e redução de CO₂.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324588"/>
            <a:ext cx="1134070" cy="166985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54674" y="4551402"/>
            <a:ext cx="39241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Coleta de Dados Inteligente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154674" y="5041821"/>
            <a:ext cx="116819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Dados coletados periodicamente via plataforma digital ou integração com sistemas dos equipamentos, gerando relatórios de impacto e dashboards por região.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994440"/>
            <a:ext cx="1134070" cy="136088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154674" y="6221254"/>
            <a:ext cx="42204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Reconhecimento e Incentivos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2154674" y="6711672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Criação da certificação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38951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"Energia Limpa Cooperativa"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e, a longo prazo, um selo de "Associado Sustentável".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973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Impactos Gerados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597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Benefícios tangíveis para todos os stakeholders</a:t>
            </a: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177778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4028242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Ambiental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527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Impacto Ambiental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93790" y="5017651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Redução mensurável de emissões de gases de efeito estufa, contribuindo diretamente para a mitigação das mudanças climáticas.</a:t>
            </a:r>
            <a:endParaRPr lang="en-US" sz="17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3177778"/>
            <a:ext cx="566976" cy="56697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35893" y="4028242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Econômico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5235893" y="4527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Retorno Financeiro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235893" y="5017651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Aumento da eficiência e do retorno financeiro para os associados, ao acompanhar o desempenho real dos projetos financiados.</a:t>
            </a:r>
            <a:endParaRPr lang="en-US" sz="175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3177778"/>
            <a:ext cx="566976" cy="56697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677995" y="4028242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Social</a:t>
            </a:r>
            <a:endParaRPr lang="en-US" sz="1750" dirty="0"/>
          </a:p>
        </p:txBody>
      </p:sp>
      <p:sp>
        <p:nvSpPr>
          <p:cNvPr id="14" name="Text 9"/>
          <p:cNvSpPr/>
          <p:nvPr/>
        </p:nvSpPr>
        <p:spPr>
          <a:xfrm>
            <a:off x="9677995" y="4527233"/>
            <a:ext cx="28398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Engajamento Social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9677995" y="5017651"/>
            <a:ext cx="415861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Maior engajamento dos associados com a pauta climática e aumento da transparência e credibilidade da cooperativa como promotora da transição energética.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41653"/>
            <a:ext cx="114238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Proposta 2: Catálogo Verde Cooperativo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04060"/>
            <a:ext cx="6407944" cy="3439001"/>
          </a:xfrm>
          <a:prstGeom prst="roundRect">
            <a:avLst>
              <a:gd name="adj" fmla="val 5936"/>
            </a:avLst>
          </a:prstGeom>
          <a:solidFill>
            <a:srgbClr val="E8F3E8"/>
          </a:solidFill>
          <a:ln/>
        </p:spPr>
      </p:sp>
      <p:sp>
        <p:nvSpPr>
          <p:cNvPr id="4" name="Shape 2"/>
          <p:cNvSpPr/>
          <p:nvPr/>
        </p:nvSpPr>
        <p:spPr>
          <a:xfrm>
            <a:off x="1020604" y="2230874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438951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7770" y="2379702"/>
            <a:ext cx="306110" cy="3826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0604" y="3138130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ESG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0604" y="36371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Tema Central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20604" y="4127540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ESG e Cadeia de Valor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8548" y="2004060"/>
            <a:ext cx="6408063" cy="3439001"/>
          </a:xfrm>
          <a:prstGeom prst="roundRect">
            <a:avLst>
              <a:gd name="adj" fmla="val 5936"/>
            </a:avLst>
          </a:prstGeom>
          <a:solidFill>
            <a:srgbClr val="E8F3E8"/>
          </a:solidFill>
          <a:ln/>
        </p:spPr>
      </p:sp>
      <p:sp>
        <p:nvSpPr>
          <p:cNvPr id="10" name="Shape 7"/>
          <p:cNvSpPr/>
          <p:nvPr/>
        </p:nvSpPr>
        <p:spPr>
          <a:xfrm>
            <a:off x="7655362" y="2230874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4A644E"/>
          </a:solidFill>
          <a:ln/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528" y="2379702"/>
            <a:ext cx="306110" cy="382667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655362" y="3138130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Desafio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7655362" y="36371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 Desafio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7655362" y="4127540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Como incorporar práticas socioambientais em produtos e serviços para gerar diferencial competitivo?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793790" y="5698212"/>
            <a:ext cx="13042821" cy="1689616"/>
          </a:xfrm>
          <a:prstGeom prst="roundRect">
            <a:avLst>
              <a:gd name="adj" fmla="val 12082"/>
            </a:avLst>
          </a:prstGeom>
          <a:solidFill>
            <a:srgbClr val="B6FCB8"/>
          </a:solidFill>
          <a:ln/>
        </p:spPr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4" y="6027063"/>
            <a:ext cx="283488" cy="226814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1530906" y="5981700"/>
            <a:ext cx="120788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Proposta: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Criar um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38951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Catálogo Verde Cooperativo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– um portfólio oficial de produtos e serviços que atendem a critérios socioambientais e recebem um selo de sustentabilidade para identificá-los como soluções de impacto positivo.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69206"/>
            <a:ext cx="82531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Catálogo Verde: Justificativa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316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Aproveitando o potencial já existente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63014"/>
            <a:ext cx="6379607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36,53%</a:t>
            </a:r>
            <a:endParaRPr lang="en-US" sz="5850" dirty="0"/>
          </a:p>
        </p:txBody>
      </p:sp>
      <p:sp>
        <p:nvSpPr>
          <p:cNvPr id="5" name="Text 3"/>
          <p:cNvSpPr/>
          <p:nvPr/>
        </p:nvSpPr>
        <p:spPr>
          <a:xfrm>
            <a:off x="2429589" y="4194810"/>
            <a:ext cx="31080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 carteira de crédito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685228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R$ 1,72 bilhões voltados à economia verde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456884" y="3163014"/>
            <a:ext cx="6379726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14,2K</a:t>
            </a:r>
            <a:endParaRPr lang="en-US" sz="5850" dirty="0"/>
          </a:p>
        </p:txBody>
      </p:sp>
      <p:sp>
        <p:nvSpPr>
          <p:cNvPr id="8" name="Text 6"/>
          <p:cNvSpPr/>
          <p:nvPr/>
        </p:nvSpPr>
        <p:spPr>
          <a:xfrm>
            <a:off x="8898493" y="4194810"/>
            <a:ext cx="34965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Associados beneficiados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456884" y="4685228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Já engajados em soluções sustentáveis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530328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1" name="Text 9"/>
          <p:cNvSpPr/>
          <p:nvPr/>
        </p:nvSpPr>
        <p:spPr>
          <a:xfrm>
            <a:off x="1530906" y="5381149"/>
            <a:ext cx="32733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Vantagem Competitiva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530906" y="5871567"/>
            <a:ext cx="564249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Transformar a tendência ESG em diferencial estratégico, dando visibilidade a soluções de impacto positivo.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56884" y="530328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4" name="Text 12"/>
          <p:cNvSpPr/>
          <p:nvPr/>
        </p:nvSpPr>
        <p:spPr>
          <a:xfrm>
            <a:off x="8194000" y="53811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Conexão com ODS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8194000" y="5871567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Alinhamento direto com os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38951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ODS 8, 9, 12 e 13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, fortalecendo o compromisso com desenvolvimento sustentável.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7618"/>
            <a:ext cx="73316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Metodologia de Aplicação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100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Estrutura para implementação efetiva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299960" y="2728079"/>
            <a:ext cx="30480" cy="4553783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5" name="Shape 3"/>
          <p:cNvSpPr/>
          <p:nvPr/>
        </p:nvSpPr>
        <p:spPr>
          <a:xfrm>
            <a:off x="6410087" y="2967990"/>
            <a:ext cx="680442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6" name="Shape 4"/>
          <p:cNvSpPr/>
          <p:nvPr/>
        </p:nvSpPr>
        <p:spPr>
          <a:xfrm>
            <a:off x="7060049" y="2728079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7" name="Text 5"/>
          <p:cNvSpPr/>
          <p:nvPr/>
        </p:nvSpPr>
        <p:spPr>
          <a:xfrm>
            <a:off x="7145119" y="277058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2385893" y="2805946"/>
            <a:ext cx="37952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Definição de Critérios ESG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93790" y="3296364"/>
            <a:ext cx="53873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Estabelecimento de critérios claros para seleção dos produtos e serviços, analisados por equipe técnica multidisciplinar especializada.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539871" y="4328874"/>
            <a:ext cx="680442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11" name="Shape 9"/>
          <p:cNvSpPr/>
          <p:nvPr/>
        </p:nvSpPr>
        <p:spPr>
          <a:xfrm>
            <a:off x="7060049" y="408896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2" name="Text 10"/>
          <p:cNvSpPr/>
          <p:nvPr/>
        </p:nvSpPr>
        <p:spPr>
          <a:xfrm>
            <a:off x="7145119" y="413146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8449270" y="4166830"/>
            <a:ext cx="30438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Certificação e Vitrine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449270" y="4657249"/>
            <a:ext cx="53873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Produtos aprovados recebem o selo e integram o Catálogo Verde, funcionando como vitrine de boas práticas em todos os canais institucionais.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6410087" y="5501878"/>
            <a:ext cx="680442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16" name="Shape 14"/>
          <p:cNvSpPr/>
          <p:nvPr/>
        </p:nvSpPr>
        <p:spPr>
          <a:xfrm>
            <a:off x="7060049" y="526196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7" name="Text 15"/>
          <p:cNvSpPr/>
          <p:nvPr/>
        </p:nvSpPr>
        <p:spPr>
          <a:xfrm>
            <a:off x="7145119" y="530447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6"/>
          <p:cNvSpPr/>
          <p:nvPr/>
        </p:nvSpPr>
        <p:spPr>
          <a:xfrm>
            <a:off x="3085743" y="5339834"/>
            <a:ext cx="30953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Benefícios Exclusivos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793790" y="5830253"/>
            <a:ext cx="538734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Oferta de vantagens adicionais para contratantes de produtos certificados: prioridade em eventos, acesso a linhas especiais e condições diferenciadas.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68066"/>
            <a:ext cx="58368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Impactos Esperados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304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Resultados estratégicos para o futuro da cooperativa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448526"/>
            <a:ext cx="4196358" cy="3112889"/>
          </a:xfrm>
          <a:prstGeom prst="roundRect">
            <a:avLst>
              <a:gd name="adj" fmla="val 17488"/>
            </a:avLst>
          </a:prstGeom>
          <a:solidFill>
            <a:srgbClr val="438951"/>
          </a:solidFill>
          <a:ln/>
        </p:spPr>
      </p:sp>
      <p:sp>
        <p:nvSpPr>
          <p:cNvPr id="5" name="Text 3"/>
          <p:cNvSpPr/>
          <p:nvPr/>
        </p:nvSpPr>
        <p:spPr>
          <a:xfrm>
            <a:off x="1020604" y="3675340"/>
            <a:ext cx="36616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Valorização e Visibilidade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0604" y="4165759"/>
            <a:ext cx="37427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Fortalece o protagonismo dos associados ao dar visibilidade a soluções sustentáveis já existentes e ampliar seu alcance no mercado.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448526"/>
            <a:ext cx="4196358" cy="3112889"/>
          </a:xfrm>
          <a:prstGeom prst="roundRect">
            <a:avLst>
              <a:gd name="adj" fmla="val 17488"/>
            </a:avLst>
          </a:prstGeom>
          <a:solidFill>
            <a:srgbClr val="4A644E"/>
          </a:solidFill>
          <a:ln/>
        </p:spPr>
      </p:sp>
      <p:sp>
        <p:nvSpPr>
          <p:cNvPr id="8" name="Text 6"/>
          <p:cNvSpPr/>
          <p:nvPr/>
        </p:nvSpPr>
        <p:spPr>
          <a:xfrm>
            <a:off x="5443776" y="3675340"/>
            <a:ext cx="34754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Inovação com Propósito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43776" y="4165759"/>
            <a:ext cx="37427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Estimula a criação de novos produtos e serviços com foco em impacto positivo, promovendo uma cultura de inovação orientada por critérios ESG.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3448526"/>
            <a:ext cx="4196358" cy="3112889"/>
          </a:xfrm>
          <a:prstGeom prst="roundRect">
            <a:avLst>
              <a:gd name="adj" fmla="val 17488"/>
            </a:avLst>
          </a:prstGeom>
          <a:solidFill>
            <a:srgbClr val="438951"/>
          </a:solidFill>
          <a:ln/>
        </p:spPr>
      </p:sp>
      <p:sp>
        <p:nvSpPr>
          <p:cNvPr id="11" name="Text 9"/>
          <p:cNvSpPr/>
          <p:nvPr/>
        </p:nvSpPr>
        <p:spPr>
          <a:xfrm>
            <a:off x="9866948" y="3675340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Posicionamento Institucional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66948" y="4520089"/>
            <a:ext cx="37427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Diferencia a cooperativa no mercado e fortalece sua imagem como agente de transformação socioambiental, reforçando o papel do cooperativismo.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2025-09-11T18:25:29Z</dcterms:created>
  <dcterms:modified xsi:type="dcterms:W3CDTF">2025-09-11T18:25:29Z</dcterms:modified>
</cp:coreProperties>
</file>