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F3B-0A02-4794-A5B4-DF576EFA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C8A63-D7B6-4B2A-A0A0-F8DAE466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2A7D-580A-49E0-A3AF-ECDBDE3F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AE63-0FFF-4FF5-87EC-2540CF44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EB33-395D-4F17-8504-08A93DB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24C4-0F5A-4ACC-A006-B3FF06F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9A82E-B591-47A0-BF7B-91EFC8B0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DD5B-9732-4572-8863-E3E2A48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4803-8D9F-4278-9C37-ED82D00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F208-097D-4847-A258-D6A104B5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6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08D0A-A264-4D55-A8EF-52E75F897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8069-B160-46D5-A929-68675462D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8514-1E0B-4A2A-9F1F-805C6972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34A4-A7A7-4291-A81F-5D906A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7BED-A606-4DB2-91F3-890875B2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0101-7164-4A1C-9F36-915DF92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B7C5-0BE2-495B-BE01-7F6DCC58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3F73-5B19-4369-9480-25B5FD70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DAE3-7474-4FB1-9DD3-BE956088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0F22-B817-4309-8BE7-FD81DBFE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1018-422F-42D0-8330-EC997056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0676-58D8-41BB-87F1-3110084A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3EAE-2519-4F82-A3C8-8A09F8A3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4B6B-C2EB-4759-A4F0-AC46A69F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2804-0213-41CA-81F5-5DD47AB3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8B49-B2BF-4338-BE8D-FC13BF9E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5694-C66A-419E-BEA6-E43D7DDFE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E9864-8143-4ACA-B7F4-692536C5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82DA6-A24B-40A1-BA9B-A1095959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EF2B5-C37B-4A96-8A4D-7026EE79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027CB-7AC0-4077-8659-A3BBA2D1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9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3EDB-FC00-4698-B082-C207A52A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5655-362C-4A7C-BCC4-360C904D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220D1-A777-41C8-B93C-313F0298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2A82-098B-4BD9-9338-58FE1D174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35D38-1C66-4B55-AC33-603991F84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87904-DFAB-4C9C-AB29-BA88DE17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E4F0F-61C0-4FE4-BB18-31971BF5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A8407-2872-4A94-A4B0-AFB29F96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EDB-A6EE-4735-B807-9EBACA13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788A-B68E-4ED9-95D9-8F7EC72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BC517-55C9-4EF0-B704-E629A422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470A5-10FB-4955-A48C-BC7A33F6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5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9BCBF-CF24-4B28-A912-C8AF2640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A5CB1-61B9-4E41-9497-790929F9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95B42-766B-4445-B976-C462F11F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1291-24C3-4A30-BBCF-F32B5D6D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6EDA-79D1-4CF2-AF80-E1DD1B24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E894-40AD-489D-A970-0D66BB9A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3DA3-ED60-4CCD-80F3-97644357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E26BC-8B8D-4748-BE0D-F43DCA2B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3C24F-0620-454A-9E40-C4A77876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5D85-4D15-4CC0-A915-9A6EE29D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1C8E-163D-4F14-9E5B-82396962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409DB-3713-42EA-8513-500764E38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92277-FCFE-45DF-9FD5-3DA82143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DE0C-87E6-4D75-810E-AFB6177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2B59-FB9E-403C-AAB3-1364C73F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6F42B-74D5-4E2E-BFEE-2A529ADA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E4DE-1F00-40A2-90A4-62F91E0B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749B-F1BA-46EB-B80A-731AC9608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8B95-F5C7-4E37-A85D-26C6AE7BCA1E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557D-A5A7-42B3-BD25-88A44EAD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2F3E-D926-4F58-AA3C-3EA98C8BB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62C-F93B-4791-9259-2EFF4D2E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s.gov/statistics/soi-tax-stats-individual-income-tax-statistics-2017-zip-code-data-so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5A1D-8203-4E0D-8418-4983CB53E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5677-420D-4C55-A8A6-E073C7D09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Japanese Restaurant Location In Manhattan</a:t>
            </a:r>
          </a:p>
          <a:p>
            <a:r>
              <a:rPr lang="en-US" dirty="0"/>
              <a:t>Jeremy Ross</a:t>
            </a:r>
          </a:p>
          <a:p>
            <a:r>
              <a:rPr lang="en-US" dirty="0"/>
              <a:t>4/18/2020</a:t>
            </a:r>
          </a:p>
        </p:txBody>
      </p:sp>
    </p:spTree>
    <p:extLst>
      <p:ext uri="{BB962C8B-B14F-4D97-AF65-F5344CB8AC3E}">
        <p14:creationId xmlns:p14="http://schemas.microsoft.com/office/powerpoint/2010/main" val="51543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5A2-8467-43B4-9946-D5BFA55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Resulting Dataset Using K Means To Review Similar Neighborhoods.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03B80-CDCB-4D7F-B910-A2ED8AF3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71" y="1690688"/>
            <a:ext cx="4560779" cy="49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5A2-8467-43B4-9946-D5BFA55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Mapping The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00FBD-FABC-4EA4-B4B5-71BB206D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92" y="1431854"/>
            <a:ext cx="8625026" cy="51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5A2-8467-43B4-9946-D5BFA55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One Cluster Has Little To None Japanese Restaurants Currently.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ECB68-433F-4311-A1C3-8D9F5307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6424"/>
            <a:ext cx="4214225" cy="245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13038-48B4-40CA-8589-564DA532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74" y="2179167"/>
            <a:ext cx="4168501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8DA511-889D-4E8D-BD28-2941843E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61752"/>
            <a:ext cx="4206605" cy="2225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EF62A-8344-414C-B350-39323BDD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76" y="2571151"/>
            <a:ext cx="4130398" cy="34064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6A1A9D-A9AB-4172-BDF5-FFFAD7AD7E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586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Results (</a:t>
            </a:r>
            <a:r>
              <a:rPr lang="en-US" sz="4000" dirty="0" err="1"/>
              <a:t>Cont</a:t>
            </a:r>
            <a:r>
              <a:rPr lang="en-US" sz="4000" dirty="0"/>
              <a:t>): Other Clusters Have Many Japanese Restaurants And More Restaurants In General Too.</a:t>
            </a:r>
          </a:p>
        </p:txBody>
      </p:sp>
    </p:spTree>
    <p:extLst>
      <p:ext uri="{BB962C8B-B14F-4D97-AF65-F5344CB8AC3E}">
        <p14:creationId xmlns:p14="http://schemas.microsoft.com/office/powerpoint/2010/main" val="147012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7378-927D-46CB-B677-094AB8C7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094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Discussion: Washington Heights, Chinatown, Clinton, Little Italy, and Soho Are The Better Areas To Consider. These Areas Are Clustered Together And Currently Have High Restaurant Counts And Low Japanese Restaurant Counts.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DA511-889D-4E8D-BD28-2941843E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61752"/>
            <a:ext cx="4206605" cy="2225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EF62A-8344-414C-B350-39323BDD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76" y="2571151"/>
            <a:ext cx="4130398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5A2-8467-43B4-9946-D5BFA55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D148-0C60-43A4-806B-3529838F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The Data We Used, There Is Opportunity To Open Up A Japanese Restaurant In Multiple Locations Within Manhattan</a:t>
            </a:r>
          </a:p>
          <a:p>
            <a:r>
              <a:rPr lang="en-US" dirty="0"/>
              <a:t>Although Our Data Shows Potential Areas To Open A Japanese Restaurant, Additional Analysis Should Be Done To Address The Following</a:t>
            </a:r>
          </a:p>
          <a:p>
            <a:pPr lvl="1"/>
            <a:r>
              <a:rPr lang="en-US" dirty="0"/>
              <a:t>NYC Dataset Is From 2014</a:t>
            </a:r>
          </a:p>
          <a:p>
            <a:pPr lvl="1"/>
            <a:r>
              <a:rPr lang="en-US" dirty="0"/>
              <a:t>IRS Dataset Is From 2017</a:t>
            </a:r>
          </a:p>
          <a:p>
            <a:pPr lvl="1"/>
            <a:r>
              <a:rPr lang="en-US" dirty="0"/>
              <a:t>Is Foursquare Accurate (</a:t>
            </a:r>
            <a:r>
              <a:rPr lang="en-US" dirty="0" err="1"/>
              <a:t>ie</a:t>
            </a:r>
            <a:r>
              <a:rPr lang="en-US" dirty="0"/>
              <a:t> Are There More Japanese Restaurants In This Location)</a:t>
            </a:r>
          </a:p>
          <a:p>
            <a:pPr lvl="1"/>
            <a:r>
              <a:rPr lang="en-US" dirty="0"/>
              <a:t>Marketing: Does This Area Want Japanese Restaurants</a:t>
            </a:r>
          </a:p>
          <a:p>
            <a:r>
              <a:rPr lang="en-US" dirty="0"/>
              <a:t>It Would Be Interesting To Add Additional Datapoints Such As Population Density, Race,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1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A83-5352-48EB-9B9D-407D064D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8526-7D8E-4C7F-ABD1-B93389B7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will seek to show a good location to open up a Japanese restaurant in Manhattan. </a:t>
            </a:r>
          </a:p>
          <a:p>
            <a:r>
              <a:rPr lang="en-US" dirty="0"/>
              <a:t>This would be value to anyone looking to open up a Japanese restaurant based on certain criteria that is further discussed in the data section.</a:t>
            </a:r>
          </a:p>
        </p:txBody>
      </p:sp>
    </p:spTree>
    <p:extLst>
      <p:ext uri="{BB962C8B-B14F-4D97-AF65-F5344CB8AC3E}">
        <p14:creationId xmlns:p14="http://schemas.microsoft.com/office/powerpoint/2010/main" val="10478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A83-5352-48EB-9B9D-407D064D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Data &amp;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8526-7D8E-4C7F-ABD1-B93389B7B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any restaurant in each neighborhood</a:t>
            </a:r>
          </a:p>
          <a:p>
            <a:r>
              <a:rPr lang="en-US" dirty="0"/>
              <a:t>Number of Japanese restaurants in each neighborhood</a:t>
            </a:r>
          </a:p>
          <a:p>
            <a:r>
              <a:rPr lang="en-US" dirty="0"/>
              <a:t>Adjusted Gross Income (AGI)</a:t>
            </a:r>
          </a:p>
          <a:p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Latitude/Longitude (</a:t>
            </a:r>
            <a:r>
              <a:rPr lang="en-US" dirty="0" err="1"/>
              <a:t>ie</a:t>
            </a:r>
            <a:r>
              <a:rPr lang="en-US" dirty="0"/>
              <a:t> location of neighborhoods and restaurants)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A309F-6524-47BE-858D-481E9E1610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Foursqure</a:t>
            </a:r>
            <a:r>
              <a:rPr lang="en-US" dirty="0"/>
              <a:t> API</a:t>
            </a:r>
          </a:p>
          <a:p>
            <a:r>
              <a:rPr lang="en-US" dirty="0"/>
              <a:t>Source of file from 2014 NYU dataset that has coordinates of each New York City neighborhood</a:t>
            </a:r>
          </a:p>
          <a:p>
            <a:r>
              <a:rPr lang="en-US" dirty="0"/>
              <a:t>IRS data to get AGI by zip: </a:t>
            </a:r>
            <a:r>
              <a:rPr lang="en-US" dirty="0">
                <a:hlinkClick r:id="rId2"/>
              </a:rPr>
              <a:t>https://www.irs.gov/statistics/soi-tax-stats-individual-income-tax-statistics-2017-zip-code-data-soi</a:t>
            </a:r>
            <a:endParaRPr lang="en-US" dirty="0"/>
          </a:p>
          <a:p>
            <a:r>
              <a:rPr lang="en-US" dirty="0" err="1"/>
              <a:t>geopy</a:t>
            </a:r>
            <a:r>
              <a:rPr lang="en-US" dirty="0"/>
              <a:t>: this will enable mapping coordinates to zip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0C191-872A-483C-8D5B-9585874F208A}"/>
              </a:ext>
            </a:extLst>
          </p:cNvPr>
          <p:cNvSpPr txBox="1"/>
          <p:nvPr/>
        </p:nvSpPr>
        <p:spPr>
          <a:xfrm>
            <a:off x="952500" y="139065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35979-815C-40C6-AD0F-143424CFC795}"/>
              </a:ext>
            </a:extLst>
          </p:cNvPr>
          <p:cNvSpPr txBox="1"/>
          <p:nvPr/>
        </p:nvSpPr>
        <p:spPr>
          <a:xfrm>
            <a:off x="6172200" y="139065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20865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A83-5352-48EB-9B9D-407D064D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8526-7D8E-4C7F-ABD1-B93389B7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earlier, we need to capture the following</a:t>
            </a:r>
          </a:p>
          <a:p>
            <a:pPr lvl="1"/>
            <a:r>
              <a:rPr lang="en-US" dirty="0"/>
              <a:t>Frequency of types of restaurants in each neighborhood</a:t>
            </a:r>
          </a:p>
          <a:p>
            <a:pPr lvl="1"/>
            <a:r>
              <a:rPr lang="en-US" dirty="0"/>
              <a:t>Number of any restaurant in each neighborhood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Japenese</a:t>
            </a:r>
            <a:r>
              <a:rPr lang="en-US" dirty="0"/>
              <a:t> </a:t>
            </a:r>
            <a:r>
              <a:rPr lang="en-US" dirty="0" err="1"/>
              <a:t>restuarants</a:t>
            </a:r>
            <a:r>
              <a:rPr lang="en-US" dirty="0"/>
              <a:t> in each </a:t>
            </a:r>
            <a:r>
              <a:rPr lang="en-US" dirty="0" err="1"/>
              <a:t>neighbord</a:t>
            </a:r>
            <a:endParaRPr lang="en-US" dirty="0"/>
          </a:p>
          <a:p>
            <a:pPr lvl="1"/>
            <a:r>
              <a:rPr lang="en-US" dirty="0"/>
              <a:t>Adjusted Gross Income (AGI). </a:t>
            </a:r>
          </a:p>
          <a:p>
            <a:pPr lvl="2"/>
            <a:r>
              <a:rPr lang="en-US" dirty="0"/>
              <a:t>Although we do can do this at various income levels, we are looking only at areas where the AGI is 75k+</a:t>
            </a:r>
          </a:p>
          <a:p>
            <a:r>
              <a:rPr lang="en-US" dirty="0"/>
              <a:t>In addition, we will assess frequency of restaurants/top restaurants in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2528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A83-5352-48EB-9B9D-407D064D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Is Restricted To These Neighborhoods Within Manhattan.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2B21-5720-412E-AABC-81E12BA9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44115"/>
            <a:ext cx="7542303" cy="45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F36-AA8F-4751-90CC-DDBB52D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Foursquare API, We Can Pull In All Restaurants In Manhattan Within A Specified Range And Observe: There Are 2K+ Restaurants &amp;122 Types Of Restaurants.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3F247-AB11-4305-BF53-06020AB2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875"/>
            <a:ext cx="8321761" cy="154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2448F-EC67-4086-B506-08E2116FE9CE}"/>
              </a:ext>
            </a:extLst>
          </p:cNvPr>
          <p:cNvSpPr txBox="1"/>
          <p:nvPr/>
        </p:nvSpPr>
        <p:spPr>
          <a:xfrm>
            <a:off x="838200" y="2362543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From Foursquare</a:t>
            </a:r>
          </a:p>
        </p:txBody>
      </p:sp>
    </p:spTree>
    <p:extLst>
      <p:ext uri="{BB962C8B-B14F-4D97-AF65-F5344CB8AC3E}">
        <p14:creationId xmlns:p14="http://schemas.microsoft.com/office/powerpoint/2010/main" val="81870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5A2-8467-43B4-9946-D5BFA55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Addition, We Can Assess Frequency By Top 10 Restaurants Within Each Neighborhood.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88803-DF14-41B6-A42F-33D1357B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189"/>
            <a:ext cx="2194750" cy="1920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AEFFF-952B-4856-BC42-36EE0316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33" y="1941189"/>
            <a:ext cx="2286198" cy="198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A8851-8678-4EC4-9FC7-70FFA40D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915" y="1941189"/>
            <a:ext cx="305588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5A2-8467-43B4-9946-D5BFA55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Dataset, We Can Determine Both The Number Of Japanese Restaurants And Total Restaurants.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A578-0A83-47BC-8432-21C40BC9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0278"/>
            <a:ext cx="3970364" cy="1417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46123-763D-4B2C-BB79-839CA080B78E}"/>
              </a:ext>
            </a:extLst>
          </p:cNvPr>
          <p:cNvSpPr txBox="1"/>
          <p:nvPr/>
        </p:nvSpPr>
        <p:spPr>
          <a:xfrm>
            <a:off x="838200" y="2247900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28739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5A2-8467-43B4-9946-D5BFA55A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Pull In Adjusted Gross Income (AGI) By Zip Code. We Are Restricting This Further To </a:t>
            </a:r>
            <a:r>
              <a:rPr lang="en-US" dirty="0" err="1"/>
              <a:t>AGI_Stub</a:t>
            </a:r>
            <a:r>
              <a:rPr lang="en-US" dirty="0"/>
              <a:t> 3+, Which Indicates AGI &gt;=75K.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68704-B4C8-4E22-ACF7-CC5F7BCD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769"/>
            <a:ext cx="2758679" cy="3711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0295F-6CEC-4892-9CD5-68BFADB6F86C}"/>
              </a:ext>
            </a:extLst>
          </p:cNvPr>
          <p:cNvSpPr txBox="1"/>
          <p:nvPr/>
        </p:nvSpPr>
        <p:spPr>
          <a:xfrm>
            <a:off x="838200" y="2247900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41077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Applied Data Science Capstone Project</vt:lpstr>
      <vt:lpstr>Introduction</vt:lpstr>
      <vt:lpstr>Data &amp; Sources</vt:lpstr>
      <vt:lpstr>Methodology</vt:lpstr>
      <vt:lpstr>Our Focus Is Restricted To These Neighborhoods Within Manhattan.</vt:lpstr>
      <vt:lpstr>Using Foursquare API, We Can Pull In All Restaurants In Manhattan Within A Specified Range And Observe: There Are 2K+ Restaurants &amp;122 Types Of Restaurants.</vt:lpstr>
      <vt:lpstr>In Addition, We Can Assess Frequency By Top 10 Restaurants Within Each Neighborhood.</vt:lpstr>
      <vt:lpstr>In The Dataset, We Can Determine Both The Number Of Japanese Restaurants And Total Restaurants.</vt:lpstr>
      <vt:lpstr>We Can Pull In Adjusted Gross Income (AGI) By Zip Code. We Are Restricting This Further To AGI_Stub 3+, Which Indicates AGI &gt;=75K.</vt:lpstr>
      <vt:lpstr>Cluster Resulting Dataset Using K Means To Review Similar Neighborhoods.</vt:lpstr>
      <vt:lpstr>…And Mapping The Results.</vt:lpstr>
      <vt:lpstr>Results: One Cluster Has Little To None Japanese Restaurants Currently.</vt:lpstr>
      <vt:lpstr>PowerPoint Presentation</vt:lpstr>
      <vt:lpstr>Discussion: Washington Heights, Chinatown, Clinton, Little Italy, and Soho Are The Better Areas To Consider. These Areas Are Clustered Together And Currently Have High Restaurant Counts And Low Japanese Restaurant Counts.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Jeremy Ross</dc:creator>
  <cp:lastModifiedBy>Jeremy Ross</cp:lastModifiedBy>
  <cp:revision>9</cp:revision>
  <dcterms:created xsi:type="dcterms:W3CDTF">2020-04-18T21:13:34Z</dcterms:created>
  <dcterms:modified xsi:type="dcterms:W3CDTF">2020-04-18T22:31:02Z</dcterms:modified>
</cp:coreProperties>
</file>