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6"/>
  </p:notesMasterIdLst>
  <p:sldIdLst>
    <p:sldId id="256" r:id="rId5"/>
    <p:sldId id="25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58" r:id="rId22"/>
    <p:sldId id="275" r:id="rId23"/>
    <p:sldId id="287" r:id="rId24"/>
    <p:sldId id="276" r:id="rId25"/>
    <p:sldId id="281" r:id="rId26"/>
    <p:sldId id="277" r:id="rId27"/>
    <p:sldId id="279" r:id="rId28"/>
    <p:sldId id="278" r:id="rId29"/>
    <p:sldId id="282" r:id="rId30"/>
    <p:sldId id="283" r:id="rId31"/>
    <p:sldId id="285" r:id="rId32"/>
    <p:sldId id="297" r:id="rId33"/>
    <p:sldId id="259" r:id="rId34"/>
    <p:sldId id="286" r:id="rId35"/>
    <p:sldId id="288" r:id="rId36"/>
    <p:sldId id="289" r:id="rId37"/>
    <p:sldId id="298" r:id="rId38"/>
    <p:sldId id="290" r:id="rId39"/>
    <p:sldId id="291" r:id="rId40"/>
    <p:sldId id="292" r:id="rId41"/>
    <p:sldId id="293" r:id="rId42"/>
    <p:sldId id="294" r:id="rId43"/>
    <p:sldId id="295" r:id="rId44"/>
    <p:sldId id="296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058" autoAdjust="0"/>
  </p:normalViewPr>
  <p:slideViewPr>
    <p:cSldViewPr>
      <p:cViewPr varScale="1">
        <p:scale>
          <a:sx n="94" d="100"/>
          <a:sy n="94" d="100"/>
        </p:scale>
        <p:origin x="-11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1BEC5E-08CD-4CD5-AA37-735120D5F6E9}" type="datetimeFigureOut">
              <a:rPr lang="en-US" smtClean="0"/>
              <a:pPr/>
              <a:t>10/6/2011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89C923-CC51-4C31-8C97-21E0B8F81C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EntityFramework</a:t>
            </a:r>
            <a:r>
              <a:rPr lang="en-US" baseline="0" smtClean="0"/>
              <a:t>, </a:t>
            </a:r>
            <a:r>
              <a:rPr lang="en-US" smtClean="0"/>
              <a:t>DataObjects.NET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9C923-CC51-4C31-8C97-21E0B8F81CE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9C923-CC51-4C31-8C97-21E0B8F81CE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9C923-CC51-4C31-8C97-21E0B8F81CE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9C923-CC51-4C31-8C97-21E0B8F81CE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9C923-CC51-4C31-8C97-21E0B8F81CEA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9C923-CC51-4C31-8C97-21E0B8F81CEA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9C923-CC51-4C31-8C97-21E0B8F81CEA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9C923-CC51-4C31-8C97-21E0B8F81CEA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9C923-CC51-4C31-8C97-21E0B8F81CEA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9C923-CC51-4C31-8C97-21E0B8F81CEA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9C923-CC51-4C31-8C97-21E0B8F81CEA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9C923-CC51-4C31-8C97-21E0B8F81CE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9C923-CC51-4C31-8C97-21E0B8F81CEA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Underlying implementation obtains UnitOfWork/</a:t>
            </a:r>
            <a:r>
              <a:rPr lang="en-US" dirty="0" err="1" smtClean="0"/>
              <a:t>ISession</a:t>
            </a:r>
            <a:r>
              <a:rPr lang="en-US" dirty="0" smtClean="0"/>
              <a:t> via </a:t>
            </a:r>
            <a:r>
              <a:rPr lang="en-US" dirty="0" err="1" smtClean="0"/>
              <a:t>ThreadStatic</a:t>
            </a:r>
            <a:r>
              <a:rPr lang="en-US" dirty="0" smtClean="0"/>
              <a:t> state.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9C923-CC51-4C31-8C97-21E0B8F81CEA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9C923-CC51-4C31-8C97-21E0B8F81CEA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9C923-CC51-4C31-8C97-21E0B8F81CEA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9C923-CC51-4C31-8C97-21E0B8F81CEA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9C923-CC51-4C31-8C97-21E0B8F81CEA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Michael</a:t>
            </a:r>
            <a:r>
              <a:rPr lang="en-US" baseline="0" dirty="0" smtClean="0"/>
              <a:t> Feathers: Legacy code is defined as code without automated tests.</a:t>
            </a:r>
          </a:p>
          <a:p>
            <a:r>
              <a:rPr lang="en-US" baseline="0" dirty="0" smtClean="0"/>
              <a:t>Uncle Bob: You are not conducting yourself as a professional if you do not seriously aim for 100% automated code coverage.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9C923-CC51-4C31-8C97-21E0B8F81CEA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9C923-CC51-4C31-8C97-21E0B8F81CEA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9C923-CC51-4C31-8C97-21E0B8F81CEA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9C923-CC51-4C31-8C97-21E0B8F81CEA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Hibernate: 2001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9C923-CC51-4C31-8C97-21E0B8F81CE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9C923-CC51-4C31-8C97-21E0B8F81CEA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9C923-CC51-4C31-8C97-21E0B8F81CEA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9C923-CC51-4C31-8C97-21E0B8F81CEA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9C923-CC51-4C31-8C97-21E0B8F81CEA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9C923-CC51-4C31-8C97-21E0B8F81CEA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9C923-CC51-4C31-8C97-21E0B8F81CEA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9C923-CC51-4C31-8C97-21E0B8F81CE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9C923-CC51-4C31-8C97-21E0B8F81CE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9C923-CC51-4C31-8C97-21E0B8F81CE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9C923-CC51-4C31-8C97-21E0B8F81CE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9C923-CC51-4C31-8C97-21E0B8F81CE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Hibernate: 2001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9C923-CC51-4C31-8C97-21E0B8F81CE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3917DE-9776-45FE-B4C0-11C503F5B1D5}" type="datetimeFigureOut">
              <a:rPr lang="en-US" smtClean="0"/>
              <a:pPr/>
              <a:t>10/6/2011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238E4A-53C8-4FA0-9833-90E02750D4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3917DE-9776-45FE-B4C0-11C503F5B1D5}" type="datetimeFigureOut">
              <a:rPr lang="en-US" smtClean="0"/>
              <a:pPr/>
              <a:t>10/6/2011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238E4A-53C8-4FA0-9833-90E02750D4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3917DE-9776-45FE-B4C0-11C503F5B1D5}" type="datetimeFigureOut">
              <a:rPr lang="en-US" smtClean="0"/>
              <a:pPr/>
              <a:t>10/6/2011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238E4A-53C8-4FA0-9833-90E02750D4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3917DE-9776-45FE-B4C0-11C503F5B1D5}" type="datetimeFigureOut">
              <a:rPr lang="en-US" smtClean="0"/>
              <a:pPr/>
              <a:t>10/6/2011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238E4A-53C8-4FA0-9833-90E02750D4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3917DE-9776-45FE-B4C0-11C503F5B1D5}" type="datetimeFigureOut">
              <a:rPr lang="en-US" smtClean="0"/>
              <a:pPr/>
              <a:t>10/6/2011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238E4A-53C8-4FA0-9833-90E02750D4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3917DE-9776-45FE-B4C0-11C503F5B1D5}" type="datetimeFigureOut">
              <a:rPr lang="en-US" smtClean="0"/>
              <a:pPr/>
              <a:t>10/6/2011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238E4A-53C8-4FA0-9833-90E02750D4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3917DE-9776-45FE-B4C0-11C503F5B1D5}" type="datetimeFigureOut">
              <a:rPr lang="en-US" smtClean="0"/>
              <a:pPr/>
              <a:t>10/6/2011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238E4A-53C8-4FA0-9833-90E02750D4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3917DE-9776-45FE-B4C0-11C503F5B1D5}" type="datetimeFigureOut">
              <a:rPr lang="en-US" smtClean="0"/>
              <a:pPr/>
              <a:t>10/6/2011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238E4A-53C8-4FA0-9833-90E02750D4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3917DE-9776-45FE-B4C0-11C503F5B1D5}" type="datetimeFigureOut">
              <a:rPr lang="en-US" smtClean="0"/>
              <a:pPr/>
              <a:t>10/6/2011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238E4A-53C8-4FA0-9833-90E02750D4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3917DE-9776-45FE-B4C0-11C503F5B1D5}" type="datetimeFigureOut">
              <a:rPr lang="en-US" smtClean="0"/>
              <a:pPr/>
              <a:t>10/6/2011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238E4A-53C8-4FA0-9833-90E02750D4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663917DE-9776-45FE-B4C0-11C503F5B1D5}" type="datetimeFigureOut">
              <a:rPr lang="en-US" smtClean="0"/>
              <a:pPr/>
              <a:t>10/6/2011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81238E4A-53C8-4FA0-9833-90E02750D4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663917DE-9776-45FE-B4C0-11C503F5B1D5}" type="datetimeFigureOut">
              <a:rPr lang="en-US" smtClean="0"/>
              <a:pPr/>
              <a:t>10/6/2011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81238E4A-53C8-4FA0-9833-90E02750D41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nhforge.org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listair.cockburn.us/Hexagonal+architecture" TargetMode="External"/><Relationship Id="rId4" Type="http://schemas.openxmlformats.org/officeDocument/2006/relationships/hyperlink" Target="http://www.amazon.com/Patterns-Enterprise-Application-Architecture-Martin/dp/0321127420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Applied </a:t>
            </a:r>
            <a:r>
              <a:rPr lang="en-US" dirty="0" err="1" smtClean="0"/>
              <a:t>Nhibernate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Ross Beehler</a:t>
            </a:r>
          </a:p>
          <a:p>
            <a:r>
              <a:rPr lang="en-US" dirty="0" smtClean="0"/>
              <a:t>rossbeehler@gmail.com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One-To-Many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7772400" cy="5074440"/>
          </a:xfrm>
        </p:spPr>
        <p:txBody>
          <a:bodyPr>
            <a:normAutofit/>
          </a:bodyPr>
          <a:lstStyle/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285631"/>
            <a:ext cx="7010400" cy="5572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rame 4"/>
          <p:cNvSpPr/>
          <p:nvPr/>
        </p:nvSpPr>
        <p:spPr>
          <a:xfrm>
            <a:off x="1752600" y="5257800"/>
            <a:ext cx="3505200" cy="1295400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NHibernate </a:t>
            </a:r>
            <a:r>
              <a:rPr lang="en-US" dirty="0" err="1" smtClean="0"/>
              <a:t>ISessionFactory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7772400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Used to apply mappings and configurations for a given database</a:t>
            </a:r>
          </a:p>
          <a:p>
            <a:r>
              <a:rPr lang="en-US" dirty="0" smtClean="0"/>
              <a:t>Opens </a:t>
            </a:r>
            <a:r>
              <a:rPr lang="en-US" dirty="0" err="1" smtClean="0"/>
              <a:t>ISession</a:t>
            </a:r>
            <a:r>
              <a:rPr lang="en-US" dirty="0" smtClean="0"/>
              <a:t> instances (connections)</a:t>
            </a:r>
          </a:p>
          <a:p>
            <a:r>
              <a:rPr lang="en-US" dirty="0" smtClean="0"/>
              <a:t>Expensive!</a:t>
            </a:r>
          </a:p>
          <a:p>
            <a:pPr lvl="1"/>
            <a:r>
              <a:rPr lang="en-US" dirty="0" smtClean="0"/>
              <a:t>Create once per app-domain and cache</a:t>
            </a:r>
          </a:p>
          <a:p>
            <a:pPr lvl="1"/>
            <a:r>
              <a:rPr lang="en-US" dirty="0" smtClean="0"/>
              <a:t>Must parse and validate all configuration (XML)</a:t>
            </a:r>
          </a:p>
          <a:p>
            <a:pPr lvl="1"/>
            <a:r>
              <a:rPr lang="en-US" dirty="0" smtClean="0"/>
              <a:t>Can take a couple seconds or more for complicated schemas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NHibernate </a:t>
            </a:r>
            <a:r>
              <a:rPr lang="en-US" dirty="0" err="1" smtClean="0"/>
              <a:t>ISessionFactory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28600"/>
            <a:ext cx="926683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NHibernate </a:t>
            </a:r>
            <a:r>
              <a:rPr lang="en-US" dirty="0" err="1" smtClean="0"/>
              <a:t>ISession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7772400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Represents a database connection</a:t>
            </a:r>
          </a:p>
          <a:p>
            <a:r>
              <a:rPr lang="en-US" dirty="0" smtClean="0"/>
              <a:t>Used to perform CRUD operations</a:t>
            </a:r>
          </a:p>
          <a:p>
            <a:r>
              <a:rPr lang="en-US" dirty="0" smtClean="0"/>
              <a:t>As cheap as opening an ADO.NET connection</a:t>
            </a:r>
          </a:p>
          <a:p>
            <a:r>
              <a:rPr lang="en-US" dirty="0" smtClean="0"/>
              <a:t>Maintains a 1</a:t>
            </a:r>
            <a:r>
              <a:rPr lang="en-US" baseline="30000" dirty="0" smtClean="0"/>
              <a:t>st</a:t>
            </a:r>
            <a:r>
              <a:rPr lang="en-US" dirty="0" smtClean="0"/>
              <a:t> Level Cache</a:t>
            </a:r>
          </a:p>
          <a:p>
            <a:pPr lvl="1"/>
            <a:r>
              <a:rPr lang="en-US" dirty="0" smtClean="0"/>
              <a:t>“Gets” by Id will pull from the cache</a:t>
            </a:r>
          </a:p>
          <a:p>
            <a:pPr lvl="1"/>
            <a:r>
              <a:rPr lang="en-US" dirty="0" smtClean="0"/>
              <a:t>Allows for automatic dirty checking</a:t>
            </a:r>
          </a:p>
          <a:p>
            <a:pPr lvl="1"/>
            <a:r>
              <a:rPr lang="en-US" dirty="0" smtClean="0"/>
              <a:t>Allows for optimistic locking</a:t>
            </a:r>
          </a:p>
          <a:p>
            <a:pPr lvl="1"/>
            <a:r>
              <a:rPr lang="en-US" dirty="0" smtClean="0"/>
              <a:t>BUT … will kill you if you load too much at once</a:t>
            </a:r>
          </a:p>
          <a:p>
            <a:pPr lvl="2"/>
            <a:r>
              <a:rPr lang="en-US" dirty="0" smtClean="0"/>
              <a:t>Use IStatelessSession for processing lots of data or multiple </a:t>
            </a:r>
            <a:r>
              <a:rPr lang="en-US" dirty="0" err="1" smtClean="0"/>
              <a:t>ISessions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NHibernate </a:t>
            </a:r>
            <a:r>
              <a:rPr lang="en-US" dirty="0" err="1" smtClean="0"/>
              <a:t>ISession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4400" y="1447800"/>
            <a:ext cx="7772400" cy="7010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ISession.Save</a:t>
            </a:r>
            <a:r>
              <a:rPr lang="en-US" dirty="0" smtClean="0"/>
              <a:t> to insert</a:t>
            </a:r>
          </a:p>
          <a:p>
            <a:r>
              <a:rPr lang="en-US" dirty="0" err="1" smtClean="0"/>
              <a:t>ISession.Flush</a:t>
            </a:r>
            <a:r>
              <a:rPr lang="en-US" dirty="0" smtClean="0"/>
              <a:t> to apply any pending changes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743200"/>
            <a:ext cx="8505921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NHibernate </a:t>
            </a:r>
            <a:r>
              <a:rPr lang="en-US" dirty="0" err="1" smtClean="0"/>
              <a:t>ISession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14400" y="1447800"/>
            <a:ext cx="7772400" cy="4907760"/>
          </a:xfrm>
        </p:spPr>
        <p:txBody>
          <a:bodyPr/>
          <a:lstStyle/>
          <a:p>
            <a:r>
              <a:rPr lang="en-US" dirty="0" err="1" smtClean="0"/>
              <a:t>ISession.Get</a:t>
            </a:r>
            <a:r>
              <a:rPr lang="en-US" dirty="0" smtClean="0"/>
              <a:t> to retrieve by Id</a:t>
            </a:r>
          </a:p>
          <a:p>
            <a:r>
              <a:rPr lang="en-US" dirty="0" err="1" smtClean="0"/>
              <a:t>ISession.Linq</a:t>
            </a:r>
            <a:r>
              <a:rPr lang="en-US" dirty="0" smtClean="0"/>
              <a:t>&lt;T&gt; to use Linq to NHibernate</a:t>
            </a:r>
          </a:p>
          <a:p>
            <a:r>
              <a:rPr lang="en-US" dirty="0" err="1" smtClean="0"/>
              <a:t>ISession.Flush</a:t>
            </a:r>
            <a:r>
              <a:rPr lang="en-US" dirty="0" smtClean="0"/>
              <a:t> will update all dirty models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352800"/>
            <a:ext cx="8220287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NHibernate </a:t>
            </a:r>
            <a:r>
              <a:rPr lang="en-US" dirty="0" err="1" smtClean="0"/>
              <a:t>ISession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14400" y="1447800"/>
            <a:ext cx="7772400" cy="4907760"/>
          </a:xfrm>
        </p:spPr>
        <p:txBody>
          <a:bodyPr/>
          <a:lstStyle/>
          <a:p>
            <a:r>
              <a:rPr lang="en-US" dirty="0" err="1" smtClean="0"/>
              <a:t>ISession.CreateQuery</a:t>
            </a:r>
            <a:r>
              <a:rPr lang="en-US" dirty="0" smtClean="0"/>
              <a:t> to start an HQL query</a:t>
            </a:r>
          </a:p>
          <a:p>
            <a:pPr lvl="1"/>
            <a:r>
              <a:rPr lang="en-US" dirty="0" smtClean="0"/>
              <a:t>Query over the domain models</a:t>
            </a:r>
          </a:p>
          <a:p>
            <a:pPr lvl="1"/>
            <a:r>
              <a:rPr lang="en-US" dirty="0" smtClean="0"/>
              <a:t>Easy joins using dot-notation</a:t>
            </a:r>
          </a:p>
          <a:p>
            <a:r>
              <a:rPr lang="en-US" dirty="0" err="1" smtClean="0"/>
              <a:t>ISession.Delete</a:t>
            </a:r>
            <a:r>
              <a:rPr lang="en-US" dirty="0" smtClean="0"/>
              <a:t> to delete a model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29025" y="3505200"/>
            <a:ext cx="7481575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NHibernate </a:t>
            </a:r>
            <a:r>
              <a:rPr lang="en-US" dirty="0" err="1" smtClean="0"/>
              <a:t>ISession</a:t>
            </a:r>
            <a:r>
              <a:rPr lang="en-US" dirty="0" smtClean="0"/>
              <a:t>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77724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Set </a:t>
            </a:r>
            <a:r>
              <a:rPr lang="en-US" dirty="0" err="1" smtClean="0"/>
              <a:t>FlushMode</a:t>
            </a:r>
            <a:r>
              <a:rPr lang="en-US" dirty="0" smtClean="0"/>
              <a:t> to Commit to prevent “random” db roundtrips</a:t>
            </a:r>
          </a:p>
          <a:p>
            <a:r>
              <a:rPr lang="en-US" dirty="0" smtClean="0"/>
              <a:t>Use one </a:t>
            </a:r>
            <a:r>
              <a:rPr lang="en-US" dirty="0" err="1" smtClean="0"/>
              <a:t>ISession</a:t>
            </a:r>
            <a:r>
              <a:rPr lang="en-US" dirty="0" smtClean="0"/>
              <a:t> per user interaction in web/UI applications.</a:t>
            </a:r>
          </a:p>
          <a:p>
            <a:r>
              <a:rPr lang="en-US" dirty="0" smtClean="0"/>
              <a:t>Native SQL available via </a:t>
            </a:r>
            <a:r>
              <a:rPr lang="en-US" dirty="0" err="1" smtClean="0"/>
              <a:t>CreateSQLQuery</a:t>
            </a:r>
            <a:r>
              <a:rPr lang="en-US" dirty="0" smtClean="0"/>
              <a:t>().</a:t>
            </a:r>
          </a:p>
          <a:p>
            <a:r>
              <a:rPr lang="en-US" dirty="0" smtClean="0"/>
              <a:t>Pre-fetch data and/or use SQL batching if database round trips are a concern</a:t>
            </a:r>
          </a:p>
          <a:p>
            <a:r>
              <a:rPr lang="en-US" dirty="0" smtClean="0"/>
              <a:t>If you need ADO.NET, extract the </a:t>
            </a:r>
            <a:r>
              <a:rPr lang="en-US" dirty="0" err="1" smtClean="0"/>
              <a:t>IDbConnection</a:t>
            </a:r>
            <a:r>
              <a:rPr lang="en-US" dirty="0" smtClean="0"/>
              <a:t> from the </a:t>
            </a:r>
            <a:r>
              <a:rPr lang="en-US" dirty="0" err="1" smtClean="0"/>
              <a:t>ISession.Connection</a:t>
            </a:r>
            <a:r>
              <a:rPr lang="en-US" dirty="0" smtClean="0"/>
              <a:t> property</a:t>
            </a:r>
          </a:p>
          <a:p>
            <a:r>
              <a:rPr lang="en-US" dirty="0" smtClean="0"/>
              <a:t>Use log4net and the “NHibernate.SQL” logger to view SQL generated</a:t>
            </a:r>
          </a:p>
          <a:p>
            <a:pPr lvl="1"/>
            <a:r>
              <a:rPr lang="en-US" dirty="0" smtClean="0"/>
              <a:t>“NHibernate” logger for </a:t>
            </a:r>
            <a:r>
              <a:rPr lang="en-US" i="1" dirty="0" smtClean="0"/>
              <a:t>all</a:t>
            </a:r>
            <a:r>
              <a:rPr lang="en-US" dirty="0" smtClean="0"/>
              <a:t> configuration/processing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NHibernate Overview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NHibernate in a Data Access Layer</a:t>
            </a:r>
          </a:p>
          <a:p>
            <a:r>
              <a:rPr lang="en-US" dirty="0" smtClean="0"/>
              <a:t>Testing with NHibernate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Access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7772400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Why another layer?</a:t>
            </a:r>
          </a:p>
          <a:p>
            <a:r>
              <a:rPr lang="en-US" dirty="0" smtClean="0"/>
              <a:t>Single Responsibility Principle</a:t>
            </a:r>
          </a:p>
          <a:p>
            <a:pPr lvl="1"/>
            <a:r>
              <a:rPr lang="en-US" dirty="0" smtClean="0"/>
              <a:t>Defer querying to a lower level</a:t>
            </a:r>
          </a:p>
          <a:p>
            <a:pPr lvl="1"/>
            <a:r>
              <a:rPr lang="en-US" dirty="0" smtClean="0"/>
              <a:t>BL is cluttered enough without data access logic.</a:t>
            </a:r>
          </a:p>
          <a:p>
            <a:r>
              <a:rPr lang="en-US" dirty="0" smtClean="0"/>
              <a:t>Dependency Inversion Principle</a:t>
            </a:r>
          </a:p>
          <a:p>
            <a:pPr lvl="1"/>
            <a:r>
              <a:rPr lang="en-US" dirty="0" smtClean="0"/>
              <a:t>BL shouldn’t know how or by who data is accessed.</a:t>
            </a:r>
          </a:p>
          <a:p>
            <a:pPr lvl="1"/>
            <a:r>
              <a:rPr lang="en-US" dirty="0" smtClean="0"/>
              <a:t>Main reason: testability</a:t>
            </a:r>
          </a:p>
          <a:p>
            <a:r>
              <a:rPr lang="en-US" dirty="0" smtClean="0"/>
              <a:t>The good news: with NHibernate (or any ORM), even our DAL is clean.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NHibernate Overview</a:t>
            </a:r>
          </a:p>
          <a:p>
            <a:r>
              <a:rPr lang="en-US" dirty="0" smtClean="0"/>
              <a:t>NHibernate in a Data Access Layer</a:t>
            </a:r>
          </a:p>
          <a:p>
            <a:r>
              <a:rPr lang="en-US" dirty="0" smtClean="0"/>
              <a:t>Testing with NHibernate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Access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7772400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Alistair Cockburn’s Hexagonal Architecture: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2133600"/>
            <a:ext cx="6781800" cy="4577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Access Layer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7772400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Domain logic should be able to simply ask the DAL for data in its own language.</a:t>
            </a:r>
          </a:p>
          <a:p>
            <a:pPr lvl="1"/>
            <a:r>
              <a:rPr lang="en-US" dirty="0" smtClean="0"/>
              <a:t>Alternatively: The DAL should not </a:t>
            </a:r>
            <a:r>
              <a:rPr lang="en-US" i="1" dirty="0" smtClean="0"/>
              <a:t>impose </a:t>
            </a:r>
            <a:r>
              <a:rPr lang="en-US" dirty="0" smtClean="0"/>
              <a:t>an unclear  interface on the domain.</a:t>
            </a:r>
          </a:p>
          <a:p>
            <a:pPr lvl="1"/>
            <a:r>
              <a:rPr lang="en-US" dirty="0" smtClean="0"/>
              <a:t>This is a forgotten goal of the Dependency Inversion Principal.</a:t>
            </a:r>
          </a:p>
          <a:p>
            <a:r>
              <a:rPr lang="en-US" dirty="0" smtClean="0"/>
              <a:t>Domain logic should never leak into the DAL.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Access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7772400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Problem #1: The NHibernate </a:t>
            </a:r>
            <a:r>
              <a:rPr lang="en-US" dirty="0" err="1" smtClean="0"/>
              <a:t>ISession</a:t>
            </a:r>
            <a:r>
              <a:rPr lang="en-US" dirty="0" smtClean="0"/>
              <a:t> is huge!</a:t>
            </a:r>
          </a:p>
          <a:p>
            <a:pPr lvl="1"/>
            <a:r>
              <a:rPr lang="en-US" dirty="0" smtClean="0"/>
              <a:t>Connection scope</a:t>
            </a:r>
          </a:p>
          <a:p>
            <a:pPr lvl="1"/>
            <a:r>
              <a:rPr lang="en-US" dirty="0" smtClean="0"/>
              <a:t>Transactions</a:t>
            </a:r>
          </a:p>
          <a:p>
            <a:pPr lvl="1"/>
            <a:r>
              <a:rPr lang="en-US" dirty="0" smtClean="0"/>
              <a:t>Caching/Flushing</a:t>
            </a:r>
          </a:p>
          <a:p>
            <a:pPr lvl="1"/>
            <a:r>
              <a:rPr lang="en-US" dirty="0" smtClean="0"/>
              <a:t>CRUD operations</a:t>
            </a:r>
          </a:p>
          <a:p>
            <a:r>
              <a:rPr lang="en-US" dirty="0" smtClean="0"/>
              <a:t>We do not want our domain logic having direct access to all of this behavior.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Access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7772400" cy="5410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Unit of Work Pattern</a:t>
            </a:r>
          </a:p>
          <a:p>
            <a:pPr>
              <a:buNone/>
            </a:pPr>
            <a:r>
              <a:rPr lang="en-US" i="1" dirty="0" smtClean="0"/>
              <a:t>Maintains a list of objects affected by a business transaction and coordinates the writing out of changes and the resolution of concurrency problems. </a:t>
            </a:r>
            <a:r>
              <a:rPr lang="en-US" dirty="0" smtClean="0"/>
              <a:t>[Fowler: </a:t>
            </a:r>
            <a:r>
              <a:rPr lang="en-US" dirty="0" err="1" smtClean="0"/>
              <a:t>PoEAA</a:t>
            </a:r>
            <a:r>
              <a:rPr lang="en-US" dirty="0" smtClean="0"/>
              <a:t>]</a:t>
            </a:r>
          </a:p>
          <a:p>
            <a:endParaRPr lang="en-US" dirty="0" smtClean="0"/>
          </a:p>
          <a:p>
            <a:r>
              <a:rPr lang="en-US" dirty="0" smtClean="0"/>
              <a:t>This describes some of the (many) responsibilities of the NHibernate </a:t>
            </a:r>
            <a:r>
              <a:rPr lang="en-US" dirty="0" err="1" smtClean="0"/>
              <a:t>ISession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Scope of a connection</a:t>
            </a:r>
          </a:p>
          <a:p>
            <a:pPr lvl="1"/>
            <a:r>
              <a:rPr lang="en-US" dirty="0" smtClean="0"/>
              <a:t>Transactions</a:t>
            </a:r>
          </a:p>
          <a:p>
            <a:pPr lvl="1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Level Cache Behavior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Access Layer Patterns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1524000"/>
            <a:ext cx="8763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371600"/>
            <a:ext cx="7162800" cy="3501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5105400"/>
            <a:ext cx="475624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Access Layer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7772400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What about the </a:t>
            </a:r>
            <a:r>
              <a:rPr lang="en-US" dirty="0" err="1" smtClean="0"/>
              <a:t>ISession's</a:t>
            </a:r>
            <a:r>
              <a:rPr lang="en-US" dirty="0" smtClean="0"/>
              <a:t> CRUD operations?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interface should be internal to the DAL if your IoC container allows!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2108304"/>
            <a:ext cx="5715000" cy="3536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Access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7772400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Problem #2: Uniform Domain-centric Interface needed.</a:t>
            </a:r>
          </a:p>
          <a:p>
            <a:r>
              <a:rPr lang="en-US" dirty="0" smtClean="0"/>
              <a:t>Repository Pattern</a:t>
            </a:r>
          </a:p>
          <a:p>
            <a:pPr>
              <a:buNone/>
            </a:pPr>
            <a:r>
              <a:rPr lang="en-US" i="1" dirty="0" smtClean="0"/>
              <a:t>Mediates between the domain and data mapping layers using a collection-like interface for accessing domain objects.</a:t>
            </a:r>
          </a:p>
          <a:p>
            <a:pPr algn="r">
              <a:buNone/>
            </a:pPr>
            <a:r>
              <a:rPr lang="en-US" dirty="0" smtClean="0"/>
              <a:t>[Fowler: </a:t>
            </a:r>
            <a:r>
              <a:rPr lang="en-US" dirty="0" err="1" smtClean="0"/>
              <a:t>PoEAA</a:t>
            </a:r>
            <a:r>
              <a:rPr lang="en-US" dirty="0" smtClean="0"/>
              <a:t>]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Access Layer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371600"/>
            <a:ext cx="8380476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Access Layer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0"/>
            <a:ext cx="6945008" cy="687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Access Layer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7772400" cy="5410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1800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 t="18398"/>
          <a:stretch>
            <a:fillRect/>
          </a:stretch>
        </p:blipFill>
        <p:spPr bwMode="auto">
          <a:xfrm>
            <a:off x="609600" y="1524000"/>
            <a:ext cx="8377102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an ORM?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7772400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Typically database agnostic</a:t>
            </a:r>
          </a:p>
          <a:p>
            <a:r>
              <a:rPr lang="en-US" dirty="0" smtClean="0"/>
              <a:t>DRY – prevent duplication of ADO.NET code</a:t>
            </a:r>
          </a:p>
          <a:p>
            <a:r>
              <a:rPr lang="en-US" dirty="0" smtClean="0"/>
              <a:t>Separate Responsibilities (SRP):</a:t>
            </a:r>
          </a:p>
          <a:p>
            <a:pPr lvl="1"/>
            <a:r>
              <a:rPr lang="en-US" dirty="0" smtClean="0"/>
              <a:t>mapping of relational tables to objects</a:t>
            </a:r>
          </a:p>
          <a:p>
            <a:pPr lvl="1"/>
            <a:r>
              <a:rPr lang="en-US" dirty="0" smtClean="0"/>
              <a:t>conversion of database types to .NET types</a:t>
            </a:r>
          </a:p>
          <a:p>
            <a:pPr lvl="1"/>
            <a:r>
              <a:rPr lang="en-US" dirty="0" smtClean="0"/>
              <a:t>Query logic</a:t>
            </a:r>
          </a:p>
          <a:p>
            <a:r>
              <a:rPr lang="en-US" dirty="0" smtClean="0"/>
              <a:t>Many “free” features: Lazy Loading, Dirty Checking, SQL Batching, Caching, Optimistic Locking, etc.</a:t>
            </a:r>
          </a:p>
          <a:p>
            <a:r>
              <a:rPr lang="en-US" dirty="0" smtClean="0"/>
              <a:t>Bottom Line: Testable/Maintainable code!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NHibernate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smtClean="0"/>
              <a:t>Overview</a:t>
            </a:r>
          </a:p>
          <a:p>
            <a:r>
              <a:rPr lang="en-US" dirty="0" smtClean="0"/>
              <a:t>NHibernate in a Data Access Layer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Testing with NHibernate</a:t>
            </a:r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with NHibernate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7772400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Alistair Cockburn’s Hexagonal Architecture: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2133600"/>
            <a:ext cx="6781800" cy="4577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with NHibernate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7772400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Automated Testing Pyramid</a:t>
            </a:r>
          </a:p>
        </p:txBody>
      </p:sp>
      <p:sp>
        <p:nvSpPr>
          <p:cNvPr id="5" name="Isosceles Triangle 4"/>
          <p:cNvSpPr/>
          <p:nvPr/>
        </p:nvSpPr>
        <p:spPr>
          <a:xfrm>
            <a:off x="609600" y="2057400"/>
            <a:ext cx="5257800" cy="4800600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219200" y="5715000"/>
            <a:ext cx="40233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1"/>
            <a:endCxn id="5" idx="5"/>
          </p:cNvCxnSpPr>
          <p:nvPr/>
        </p:nvCxnSpPr>
        <p:spPr>
          <a:xfrm rot="10800000" flipH="1">
            <a:off x="1924050" y="4457700"/>
            <a:ext cx="2628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14600" y="3352800"/>
            <a:ext cx="1447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90600" y="5936159"/>
            <a:ext cx="449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</a:rPr>
              <a:t>Unit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00200" y="4648200"/>
            <a:ext cx="3276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</a:rPr>
              <a:t>Acceptance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00200" y="3682425"/>
            <a:ext cx="327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Integration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00200" y="2398693"/>
            <a:ext cx="3276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UI</a:t>
            </a:r>
          </a:p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E2E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67400" y="2662535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Selenium, </a:t>
            </a:r>
            <a:r>
              <a:rPr lang="en-US" sz="2400" dirty="0" err="1" smtClean="0"/>
              <a:t>Watir</a:t>
            </a:r>
            <a:r>
              <a:rPr lang="en-US" sz="2400" dirty="0" smtClean="0"/>
              <a:t>, </a:t>
            </a:r>
            <a:r>
              <a:rPr lang="en-US" sz="2400" dirty="0" err="1" smtClean="0"/>
              <a:t>Watin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5867400" y="3729335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MSTest</a:t>
            </a:r>
            <a:r>
              <a:rPr lang="en-US" sz="2400" dirty="0" smtClean="0"/>
              <a:t>, xUnit, </a:t>
            </a:r>
            <a:r>
              <a:rPr lang="en-US" sz="2400" dirty="0" err="1" smtClean="0"/>
              <a:t>MSpec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5867400" y="6019800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MSTest</a:t>
            </a:r>
            <a:r>
              <a:rPr lang="en-US" sz="2400" dirty="0" smtClean="0"/>
              <a:t>, xUnit, </a:t>
            </a:r>
            <a:r>
              <a:rPr lang="en-US" sz="2400" dirty="0" err="1" smtClean="0"/>
              <a:t>MSpec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5867400" y="4800600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FitNesse, Cucumber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NHibernate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7772400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Unit test domain logic by stub/mocking repository interfaces.</a:t>
            </a:r>
          </a:p>
          <a:p>
            <a:r>
              <a:rPr lang="en-US" dirty="0" smtClean="0"/>
              <a:t>Unit test repositories</a:t>
            </a:r>
          </a:p>
          <a:p>
            <a:pPr lvl="1"/>
            <a:r>
              <a:rPr lang="en-US" dirty="0" smtClean="0"/>
              <a:t>Stub/mock </a:t>
            </a:r>
            <a:r>
              <a:rPr lang="en-US" dirty="0" err="1" smtClean="0"/>
              <a:t>PersistenceBroker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Use Linq to NHibernate whenever possible and use List&lt;T&gt;.AsQueryable() to completely cover your query.</a:t>
            </a:r>
          </a:p>
          <a:p>
            <a:pPr lvl="1"/>
            <a:r>
              <a:rPr lang="en-US" dirty="0" smtClean="0"/>
              <a:t>Cannot really unit test when using HQL or direct SQL.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NHibernate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 t="50473" b="21634"/>
          <a:stretch>
            <a:fillRect/>
          </a:stretch>
        </p:blipFill>
        <p:spPr bwMode="auto">
          <a:xfrm>
            <a:off x="533399" y="2362200"/>
            <a:ext cx="8273143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0999" y="0"/>
            <a:ext cx="884064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7772400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Unit tests cannot cover:</a:t>
            </a:r>
          </a:p>
          <a:p>
            <a:pPr lvl="1"/>
            <a:r>
              <a:rPr lang="en-US" dirty="0" smtClean="0"/>
              <a:t>NHibernate mappings</a:t>
            </a:r>
          </a:p>
          <a:p>
            <a:pPr lvl="1"/>
            <a:r>
              <a:rPr lang="en-US" dirty="0" err="1" smtClean="0"/>
              <a:t>ISessionFactory</a:t>
            </a:r>
            <a:r>
              <a:rPr lang="en-US" dirty="0" smtClean="0"/>
              <a:t> configuration.</a:t>
            </a:r>
          </a:p>
          <a:p>
            <a:pPr lvl="1"/>
            <a:r>
              <a:rPr lang="en-US" dirty="0" smtClean="0"/>
              <a:t>Connection strings and other DAL application configuration.</a:t>
            </a:r>
          </a:p>
          <a:p>
            <a:pPr lvl="1"/>
            <a:r>
              <a:rPr lang="en-US" dirty="0" smtClean="0"/>
              <a:t>HQL and direct SQL.</a:t>
            </a:r>
          </a:p>
          <a:p>
            <a:r>
              <a:rPr lang="en-US" dirty="0" smtClean="0"/>
              <a:t>Enter Integration Tests</a:t>
            </a:r>
          </a:p>
          <a:p>
            <a:pPr lvl="1"/>
            <a:r>
              <a:rPr lang="en-US" dirty="0" smtClean="0"/>
              <a:t>Do not depend on End-To-End/UI tests to cover the above!!!</a:t>
            </a:r>
          </a:p>
          <a:p>
            <a:pPr lvl="1"/>
            <a:r>
              <a:rPr lang="en-US" dirty="0" smtClean="0"/>
              <a:t>One test for repository methods you can unit test.</a:t>
            </a:r>
          </a:p>
          <a:p>
            <a:pPr lvl="1"/>
            <a:r>
              <a:rPr lang="en-US" dirty="0" smtClean="0"/>
              <a:t>Tests to fully cover any HQL/SQL.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0"/>
            <a:ext cx="6934200" cy="6821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7772400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Tests written for (by) customers.</a:t>
            </a:r>
          </a:p>
          <a:p>
            <a:r>
              <a:rPr lang="en-US" dirty="0" smtClean="0"/>
              <a:t>Test everything in the “inner-hexagon”</a:t>
            </a:r>
          </a:p>
          <a:p>
            <a:pPr lvl="1"/>
            <a:r>
              <a:rPr lang="en-US" dirty="0" smtClean="0"/>
              <a:t>External dependencies are not used (DB, file system, web services, etc.)</a:t>
            </a:r>
          </a:p>
          <a:p>
            <a:r>
              <a:rPr lang="en-US" dirty="0" smtClean="0"/>
              <a:t>Use stubs in the “adapter” layer.</a:t>
            </a:r>
          </a:p>
          <a:p>
            <a:pPr lvl="1"/>
            <a:r>
              <a:rPr lang="en-US" dirty="0" smtClean="0"/>
              <a:t>Depending on IoC container, may make more sense to use hand-created stub classes instead of auto-generated stubs/mocks.</a:t>
            </a:r>
          </a:p>
          <a:p>
            <a:r>
              <a:rPr lang="en-US" dirty="0" smtClean="0"/>
              <a:t>For DAL, create “in-memory” repository implementations and fill with test data.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7772400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Unit test whatever you can</a:t>
            </a:r>
          </a:p>
          <a:p>
            <a:r>
              <a:rPr lang="en-US" dirty="0" smtClean="0"/>
              <a:t>Integration test what you can’t unit test</a:t>
            </a:r>
          </a:p>
          <a:p>
            <a:r>
              <a:rPr lang="en-US" dirty="0" smtClean="0"/>
              <a:t>Provide DAL abstractions so that Acceptance tests do not use NHibernate but “in-memory” stubs instead.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NHibernate?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7772400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Rich history and features:</a:t>
            </a:r>
          </a:p>
          <a:p>
            <a:pPr lvl="1"/>
            <a:r>
              <a:rPr lang="en-US" dirty="0" smtClean="0"/>
              <a:t>Based on Java’s Hibernate (2001)</a:t>
            </a:r>
          </a:p>
          <a:p>
            <a:pPr lvl="1"/>
            <a:r>
              <a:rPr lang="en-US" dirty="0" smtClean="0"/>
              <a:t>Open Source, starting 2005, now in v3.0</a:t>
            </a:r>
          </a:p>
          <a:p>
            <a:pPr lvl="1"/>
            <a:r>
              <a:rPr lang="en-US" dirty="0" smtClean="0"/>
              <a:t>Most feature rich free ORM on .NET</a:t>
            </a:r>
          </a:p>
          <a:p>
            <a:r>
              <a:rPr lang="en-US" dirty="0" smtClean="0"/>
              <a:t>Extensive community support </a:t>
            </a:r>
          </a:p>
          <a:p>
            <a:pPr lvl="1"/>
            <a:r>
              <a:rPr lang="en-US" dirty="0" smtClean="0"/>
              <a:t>28,000+ official forum messages</a:t>
            </a:r>
          </a:p>
          <a:p>
            <a:pPr lvl="1"/>
            <a:r>
              <a:rPr lang="en-US" dirty="0" smtClean="0"/>
              <a:t>250,000+ downloads since Jan 2010</a:t>
            </a:r>
          </a:p>
          <a:p>
            <a:r>
              <a:rPr lang="en-US" dirty="0" smtClean="0"/>
              <a:t>Many community/partner projects</a:t>
            </a:r>
          </a:p>
          <a:p>
            <a:pPr lvl="1"/>
            <a:r>
              <a:rPr lang="en-US" dirty="0" smtClean="0"/>
              <a:t>Fluent NHibernate</a:t>
            </a:r>
          </a:p>
          <a:p>
            <a:pPr lvl="1"/>
            <a:r>
              <a:rPr lang="en-US" dirty="0" smtClean="0"/>
              <a:t>NHibernate Profiler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7772400" cy="5410200"/>
          </a:xfrm>
        </p:spPr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http://nhforge.org/</a:t>
            </a:r>
            <a:r>
              <a:rPr lang="en-US" dirty="0" smtClean="0"/>
              <a:t> - </a:t>
            </a:r>
            <a:r>
              <a:rPr lang="en-US" dirty="0" err="1" smtClean="0"/>
              <a:t>NHibernate’s</a:t>
            </a:r>
            <a:r>
              <a:rPr lang="en-US" dirty="0" smtClean="0"/>
              <a:t> home</a:t>
            </a:r>
          </a:p>
          <a:p>
            <a:r>
              <a:rPr lang="en-US" dirty="0" smtClean="0">
                <a:hlinkClick r:id="rId4"/>
              </a:rPr>
              <a:t>http://www.amazon.com/Patterns-Enterprise-Application-Architecture-Martin/dp/0321127420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http://alistair.cockburn.us/Hexagonal+architecture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Ross </a:t>
            </a:r>
            <a:r>
              <a:rPr lang="en-US" dirty="0" smtClean="0"/>
              <a:t>Beehler</a:t>
            </a:r>
          </a:p>
          <a:p>
            <a:r>
              <a:rPr lang="en-US" dirty="0" smtClean="0"/>
              <a:t>rossbeehler@gmail.com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NHibernate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73960"/>
            <a:ext cx="7772400" cy="5074440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CAT table: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Cat class:</a:t>
            </a:r>
          </a:p>
          <a:p>
            <a:pPr lvl="1"/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66800" y="1752600"/>
          <a:ext cx="678180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1143000"/>
                <a:gridCol w="914400"/>
                <a:gridCol w="1371600"/>
                <a:gridCol w="236220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SPADE_NEUTERED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Mittens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Princess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Smelly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4038600"/>
            <a:ext cx="6840812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Fluent NHibernate Mapping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447800"/>
            <a:ext cx="8136762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Many-To-One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73960"/>
            <a:ext cx="7772400" cy="5074440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CAT table: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Cat class:</a:t>
            </a:r>
          </a:p>
          <a:p>
            <a:pPr lvl="1"/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" y="1676400"/>
          <a:ext cx="83820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660400"/>
                <a:gridCol w="1778001"/>
                <a:gridCol w="2362201"/>
                <a:gridCol w="144780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SPADE_NEUTERED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OWNER_ID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Mittens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Princess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Smelly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4038600"/>
            <a:ext cx="6781800" cy="2819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rame 6"/>
          <p:cNvSpPr/>
          <p:nvPr/>
        </p:nvSpPr>
        <p:spPr>
          <a:xfrm>
            <a:off x="7239000" y="1447800"/>
            <a:ext cx="1905000" cy="2057400"/>
          </a:xfrm>
          <a:prstGeom prst="frame">
            <a:avLst>
              <a:gd name="adj1" fmla="val 822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ame 7"/>
          <p:cNvSpPr/>
          <p:nvPr/>
        </p:nvSpPr>
        <p:spPr>
          <a:xfrm>
            <a:off x="838200" y="6019800"/>
            <a:ext cx="5410200" cy="609600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Many-To-One Mapping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371600"/>
            <a:ext cx="8153400" cy="5257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</p:pic>
      <p:sp>
        <p:nvSpPr>
          <p:cNvPr id="4" name="Frame 3"/>
          <p:cNvSpPr/>
          <p:nvPr/>
        </p:nvSpPr>
        <p:spPr>
          <a:xfrm>
            <a:off x="1524000" y="5181600"/>
            <a:ext cx="5334000" cy="990600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One-To-Many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7772400" cy="5074440"/>
          </a:xfrm>
        </p:spPr>
        <p:txBody>
          <a:bodyPr>
            <a:normAutofit/>
          </a:bodyPr>
          <a:lstStyle/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524000"/>
            <a:ext cx="80772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rame 4"/>
          <p:cNvSpPr/>
          <p:nvPr/>
        </p:nvSpPr>
        <p:spPr>
          <a:xfrm>
            <a:off x="990600" y="4648200"/>
            <a:ext cx="7086600" cy="762000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14433BFD79D1419B29329CF11DC4F9" ma:contentTypeVersion="0" ma:contentTypeDescription="Create a new document." ma:contentTypeScope="" ma:versionID="c749e7653ce5ef526292acc06b6854c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fd23369937716faebc8a9d06633d0ad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C49AC4-9DBF-48F2-815B-7453FE4D13EA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DCA9B8C4-510A-496D-85F3-481A11A6689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D2797E4-418A-44C5-90B1-96DDCF37E8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2439</TotalTime>
  <Words>1121</Words>
  <Application>Microsoft Office PowerPoint</Application>
  <PresentationFormat>On-screen Show (4:3)</PresentationFormat>
  <Paragraphs>305</Paragraphs>
  <Slides>41</Slides>
  <Notes>35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Metro</vt:lpstr>
      <vt:lpstr>Applied Nhibernate</vt:lpstr>
      <vt:lpstr>Agenda</vt:lpstr>
      <vt:lpstr>Why Use an ORM?</vt:lpstr>
      <vt:lpstr>Why NHibernate?</vt:lpstr>
      <vt:lpstr>NHibernate Mapping</vt:lpstr>
      <vt:lpstr>Fluent NHibernate Mapping</vt:lpstr>
      <vt:lpstr>Many-To-One Mapping</vt:lpstr>
      <vt:lpstr>Many-To-One Mapping</vt:lpstr>
      <vt:lpstr>One-To-Many Mapping</vt:lpstr>
      <vt:lpstr>One-To-Many Mapping</vt:lpstr>
      <vt:lpstr>NHibernate ISessionFactory</vt:lpstr>
      <vt:lpstr>NHibernate ISessionFactory</vt:lpstr>
      <vt:lpstr>NHibernate ISession</vt:lpstr>
      <vt:lpstr>NHibernate ISession</vt:lpstr>
      <vt:lpstr>NHibernate ISession</vt:lpstr>
      <vt:lpstr>NHibernate ISession</vt:lpstr>
      <vt:lpstr>NHibernate ISession Tips</vt:lpstr>
      <vt:lpstr>Agenda</vt:lpstr>
      <vt:lpstr>Data Access Layer</vt:lpstr>
      <vt:lpstr>Data Access Layer</vt:lpstr>
      <vt:lpstr>Data Access Layer Rules</vt:lpstr>
      <vt:lpstr>Data Access Layer</vt:lpstr>
      <vt:lpstr>Data Access Layer</vt:lpstr>
      <vt:lpstr>Data Access Layer Patterns</vt:lpstr>
      <vt:lpstr>Data Access Layer Patterns</vt:lpstr>
      <vt:lpstr>Data Access Layer</vt:lpstr>
      <vt:lpstr>Data Access Layer</vt:lpstr>
      <vt:lpstr>Data Access Layer</vt:lpstr>
      <vt:lpstr>Data Access Layer Usage</vt:lpstr>
      <vt:lpstr>Agenda</vt:lpstr>
      <vt:lpstr>Testing with NHibernate</vt:lpstr>
      <vt:lpstr>Testing with NHibernate</vt:lpstr>
      <vt:lpstr>Unit Testing NHibernate</vt:lpstr>
      <vt:lpstr>Unit Testing NHibernate</vt:lpstr>
      <vt:lpstr>Unit Testing</vt:lpstr>
      <vt:lpstr>Integration Testing</vt:lpstr>
      <vt:lpstr>Integration Testing</vt:lpstr>
      <vt:lpstr>Acceptance Testing</vt:lpstr>
      <vt:lpstr>Testing Summary</vt:lpstr>
      <vt:lpstr>Resources</vt:lpstr>
      <vt:lpstr>Questions?</vt:lpstr>
    </vt:vector>
  </TitlesOfParts>
  <Company>Press Ganey Assoc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NHibernate Applied</dc:title>
  <dc:creator>beehlr</dc:creator>
  <cp:lastModifiedBy>beehlr</cp:lastModifiedBy>
  <cp:revision>249</cp:revision>
  <dcterms:created xsi:type="dcterms:W3CDTF">2011-01-14T16:02:33Z</dcterms:created>
  <dcterms:modified xsi:type="dcterms:W3CDTF">2011-10-06T16:38:59Z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0x010100C214433BFD79D1419B29329CF11DC4F9</vt:lpwstr>
  </property>
  <property fmtid="{D5CDD505-2E9C-101B-9397-08002B2CF9AE}" pid="3" name="Order">
    <vt:r8>29900</vt:r8>
  </property>
  <property fmtid="{D5CDD505-2E9C-101B-9397-08002B2CF9AE}" pid="4" name="xd_ProgID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TemplateUrl">
    <vt:lpwstr/>
  </property>
</Properties>
</file>