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7" r:id="rId30"/>
    <p:sldId id="288" r:id="rId31"/>
    <p:sldId id="289" r:id="rId32"/>
    <p:sldId id="294" r:id="rId33"/>
    <p:sldId id="290" r:id="rId34"/>
    <p:sldId id="291" r:id="rId35"/>
    <p:sldId id="293" r:id="rId36"/>
    <p:sldId id="292" r:id="rId37"/>
    <p:sldId id="295" r:id="rId38"/>
    <p:sldId id="297" r:id="rId39"/>
    <p:sldId id="298" r:id="rId40"/>
    <p:sldId id="299" r:id="rId41"/>
    <p:sldId id="301" r:id="rId42"/>
    <p:sldId id="302" r:id="rId43"/>
    <p:sldId id="30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71C"/>
    <a:srgbClr val="D42326"/>
    <a:srgbClr val="0074B6"/>
    <a:srgbClr val="B65AFF"/>
    <a:srgbClr val="A14EE2"/>
    <a:srgbClr val="8F4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44"/>
    <p:restoredTop sz="96327"/>
  </p:normalViewPr>
  <p:slideViewPr>
    <p:cSldViewPr snapToGrid="0" snapToObjects="1">
      <p:cViewPr>
        <p:scale>
          <a:sx n="101" d="100"/>
          <a:sy n="101" d="100"/>
        </p:scale>
        <p:origin x="115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5C037-9F0A-9E40-84F0-E757A937EBAE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81D21-F31B-8C4B-9C97-FE03667C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2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2486-8DB2-F14E-86CA-5744A284B5BC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02038"/>
            <a:ext cx="12192000" cy="325596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602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BC33-3B87-8341-991B-8BAFBF0F9BF2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4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0DF-D8D2-5E4E-9F1C-4626ECB83079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5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7E3-AEF4-754D-BB04-F2C4A8C0DCF6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E951-4B72-1049-A371-C7D9DDAB2AAE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9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3228-2C62-254C-9FFA-62824AE18D33}" type="datetime1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4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6BA3-967F-EE49-9AA9-2B8FB688E580}" type="datetime1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D85A-15A7-6746-A4AB-D50482DA13CC}" type="datetime1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6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51C1-9865-6748-B5A5-51F51DFC5F14}" type="datetime1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2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FAE9-F94C-9643-9A88-6B4BF26046AC}" type="datetime1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4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91F0-5021-0849-8ED5-90E3243218B6}" type="datetime1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F636-3875-6D4E-804F-DBD425F3CD5A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 dirty="0"/>
          </a:p>
        </p:txBody>
      </p:sp>
      <p:pic>
        <p:nvPicPr>
          <p:cNvPr id="10" name="Picture 9" descr="A red and white x - ray&#10;&#10;Description automatically generated with low confidence">
            <a:extLst>
              <a:ext uri="{FF2B5EF4-FFF2-40B4-BE49-F238E27FC236}">
                <a16:creationId xmlns:a16="http://schemas.microsoft.com/office/drawing/2014/main" id="{C67C5F4C-B577-FB48-A1CA-DBB3969A335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58" y="5854700"/>
            <a:ext cx="662041" cy="10033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46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3DA2-8B53-D940-A660-2C08C3DE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3836"/>
            <a:ext cx="12192000" cy="166709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Network Science Disinformation Research for Communication Researchers</a:t>
            </a:r>
          </a:p>
        </p:txBody>
      </p:sp>
      <p:pic>
        <p:nvPicPr>
          <p:cNvPr id="4" name="Picture 3" descr="A red and white x - ray&#10;&#10;Description automatically generated with low confidence">
            <a:extLst>
              <a:ext uri="{FF2B5EF4-FFF2-40B4-BE49-F238E27FC236}">
                <a16:creationId xmlns:a16="http://schemas.microsoft.com/office/drawing/2014/main" id="{38E0F14E-6EB0-6246-8862-952674BCEE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248" y="5549900"/>
            <a:ext cx="873718" cy="13240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399868B-8BB0-B745-A17D-6F4A0F76ED3A}"/>
              </a:ext>
            </a:extLst>
          </p:cNvPr>
          <p:cNvGrpSpPr/>
          <p:nvPr/>
        </p:nvGrpSpPr>
        <p:grpSpPr>
          <a:xfrm>
            <a:off x="553884" y="3680366"/>
            <a:ext cx="5099665" cy="2739211"/>
            <a:chOff x="553884" y="3680366"/>
            <a:chExt cx="5099665" cy="27392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F5A08A-B15C-F845-8004-AC5FFDEF973F}"/>
                </a:ext>
              </a:extLst>
            </p:cNvPr>
            <p:cNvSpPr txBox="1"/>
            <p:nvPr/>
          </p:nvSpPr>
          <p:spPr>
            <a:xfrm>
              <a:off x="651953" y="3680366"/>
              <a:ext cx="5001596" cy="273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Ross </a:t>
              </a:r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Dahlke</a:t>
              </a:r>
            </a:p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@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ross_dahlke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 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github.com</a:t>
              </a:r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/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rossdahlke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 Stanford University</a:t>
              </a:r>
            </a:p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 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rdahlke@stanford.edu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  <a:p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EAA187-7D29-5446-BEA3-A33AC4F26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952" y="4690814"/>
              <a:ext cx="372998" cy="337474"/>
            </a:xfrm>
            <a:prstGeom prst="rect">
              <a:avLst/>
            </a:prstGeom>
          </p:spPr>
        </p:pic>
        <p:pic>
          <p:nvPicPr>
            <p:cNvPr id="8" name="Picture 7" descr="A red and white x - ray&#10;&#10;Description automatically generated with low confidence">
              <a:extLst>
                <a:ext uri="{FF2B5EF4-FFF2-40B4-BE49-F238E27FC236}">
                  <a16:creationId xmlns:a16="http://schemas.microsoft.com/office/drawing/2014/main" id="{2ACB9102-08CA-AE40-84CC-DB25C70BC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107" y="5102373"/>
              <a:ext cx="222687" cy="337474"/>
            </a:xfrm>
            <a:prstGeom prst="rect">
              <a:avLst/>
            </a:prstGeom>
          </p:spPr>
        </p:pic>
        <p:pic>
          <p:nvPicPr>
            <p:cNvPr id="9" name="Picture 2" descr="Twitter Logo | The most famous brands and company logos in the world">
              <a:extLst>
                <a:ext uri="{FF2B5EF4-FFF2-40B4-BE49-F238E27FC236}">
                  <a16:creationId xmlns:a16="http://schemas.microsoft.com/office/drawing/2014/main" id="{DEFFA3FE-1826-7642-BD02-917068F9D3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84" y="4277877"/>
              <a:ext cx="540802" cy="30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Email Icon Large Envelope | Ikon gratis, Clip art, Foto abstrak">
              <a:extLst>
                <a:ext uri="{FF2B5EF4-FFF2-40B4-BE49-F238E27FC236}">
                  <a16:creationId xmlns:a16="http://schemas.microsoft.com/office/drawing/2014/main" id="{1F94BDDE-15BE-5444-AE0D-BDAD64F06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1646" y="5602910"/>
              <a:ext cx="333607" cy="238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6" descr="Stanford Social Media Lab – The Stanford Social Media Lab works on  understanding psychological and interpersonal processes in social media.">
            <a:extLst>
              <a:ext uri="{FF2B5EF4-FFF2-40B4-BE49-F238E27FC236}">
                <a16:creationId xmlns:a16="http://schemas.microsoft.com/office/drawing/2014/main" id="{CA9F3652-6549-2346-90E4-C5334997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5549900"/>
            <a:ext cx="25400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4CF48D3-E30E-5441-9FB6-8329D8C6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3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6308-0B69-BA49-BDD3-07F8F65B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How does information spread across a network?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FF6D9-3204-7F43-A0AC-73ACF7B1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9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9B9-697B-C14B-BA28-8B73D18A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Models of Information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Daley-Kendal (DK)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0F7731-AB47-A64F-9A23-2AB495695B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5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9B9-697B-C14B-BA28-8B73D18A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Models of Information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Daley-Kendal (DK)</a:t>
            </a:r>
          </a:p>
          <a:p>
            <a:pPr lvl="1"/>
            <a:r>
              <a:rPr lang="en-US" dirty="0"/>
              <a:t>Three groups of people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D29DC5-1EA1-1444-B438-4D9765DF32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7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9B9-697B-C14B-BA28-8B73D18A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Models of Information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Daley-Kendal (DK)</a:t>
            </a:r>
          </a:p>
          <a:p>
            <a:pPr lvl="1"/>
            <a:r>
              <a:rPr lang="en-US" dirty="0"/>
              <a:t>Three groups of people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Ignorance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6D600E-F072-6942-9F80-E953E4E3CA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21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9B9-697B-C14B-BA28-8B73D18A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Models of Information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Daley-Kendal (DK)</a:t>
            </a:r>
          </a:p>
          <a:p>
            <a:pPr lvl="1"/>
            <a:r>
              <a:rPr lang="en-US" dirty="0"/>
              <a:t>Three groups of people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Ignorance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Spreaders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91CCC2-3A98-0949-BF0C-DB8D82A3F6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58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9B9-697B-C14B-BA28-8B73D18A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Models of Information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Daley-Kendal (DK)</a:t>
            </a:r>
          </a:p>
          <a:p>
            <a:pPr lvl="1"/>
            <a:r>
              <a:rPr lang="en-US" dirty="0"/>
              <a:t>Three groups of people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Ignorance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Spreaders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Stiflers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87D2EB-7D29-6240-824D-9434C9531A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8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9B9-697B-C14B-BA28-8B73D18A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Models of Information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Daley-Kendal (DK)</a:t>
            </a:r>
          </a:p>
          <a:p>
            <a:pPr lvl="1"/>
            <a:r>
              <a:rPr lang="en-US" dirty="0"/>
              <a:t>Three groups of people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Ignorance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Spreaders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Stiflers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5452F-161C-9F42-B293-872E9660FF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9B9-697B-C14B-BA28-8B73D18A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Models of Information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Daley-Kendal (DK)</a:t>
            </a:r>
          </a:p>
          <a:p>
            <a:pPr lvl="1"/>
            <a:r>
              <a:rPr lang="en-US" dirty="0"/>
              <a:t>Three groups of people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Ignorance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Spreaders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Stiflers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5452F-161C-9F42-B293-872E9660FF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  <a:p>
            <a:pPr lvl="1"/>
            <a:r>
              <a:rPr lang="en-US" dirty="0"/>
              <a:t>Three groups of people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0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9B9-697B-C14B-BA28-8B73D18A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Models of Information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Daley-Kendal (DK)</a:t>
            </a:r>
          </a:p>
          <a:p>
            <a:pPr lvl="1"/>
            <a:r>
              <a:rPr lang="en-US" dirty="0"/>
              <a:t>Three groups of people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Ignorance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Spreaders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Stiflers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5452F-161C-9F42-B293-872E9660FF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  <a:p>
            <a:pPr lvl="1"/>
            <a:r>
              <a:rPr lang="en-US" dirty="0"/>
              <a:t>Three groups of people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Susceptible (S)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9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9B9-697B-C14B-BA28-8B73D18A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Models of Information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Daley-Kendal (DK)</a:t>
            </a:r>
          </a:p>
          <a:p>
            <a:pPr lvl="1"/>
            <a:r>
              <a:rPr lang="en-US" dirty="0"/>
              <a:t>Three groups of people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Ignorance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Spreaders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Stiflers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5452F-161C-9F42-B293-872E9660FF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  <a:p>
            <a:pPr lvl="1"/>
            <a:r>
              <a:rPr lang="en-US" dirty="0"/>
              <a:t>Three groups of people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Susceptible (S)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Infected (I)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2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24EC-3A5F-5C4A-90C4-5EB0D410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Hierarchy of Network Science Research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FC8879C-2D0A-9A47-BC3D-F1DD5CEC86C1}"/>
              </a:ext>
            </a:extLst>
          </p:cNvPr>
          <p:cNvSpPr/>
          <p:nvPr/>
        </p:nvSpPr>
        <p:spPr>
          <a:xfrm>
            <a:off x="437322" y="3826564"/>
            <a:ext cx="2057400" cy="904461"/>
          </a:xfrm>
          <a:prstGeom prst="roundRect">
            <a:avLst/>
          </a:prstGeom>
          <a:solidFill>
            <a:srgbClr val="B65A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Science </a:t>
            </a:r>
          </a:p>
        </p:txBody>
      </p: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C3122F49-5D9A-724A-ACAA-EDBF17FE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9B9-697B-C14B-BA28-8B73D18A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Models of Information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Daley-Kendal (DK)</a:t>
            </a:r>
          </a:p>
          <a:p>
            <a:pPr lvl="1"/>
            <a:r>
              <a:rPr lang="en-US" dirty="0"/>
              <a:t>Three groups of people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Ignorance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Spreaders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Stiflers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5452F-161C-9F42-B293-872E9660FF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  <a:p>
            <a:pPr lvl="1"/>
            <a:r>
              <a:rPr lang="en-US" dirty="0"/>
              <a:t>Three groups of people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Susceptible (S)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Infected (I)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Recovered (R)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42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9B9-697B-C14B-BA28-8B73D18A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SIR Model--parameters </a:t>
            </a:r>
            <a:r>
              <a:rPr lang="en-US" sz="2400" dirty="0"/>
              <a:t>(Deters, Aguiar, &amp; </a:t>
            </a:r>
            <a:r>
              <a:rPr lang="en-US" sz="2400" dirty="0" err="1"/>
              <a:t>Feuerborn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6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6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6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ρβ &#10;(Ι-ρ)β ">
            <a:extLst>
              <a:ext uri="{FF2B5EF4-FFF2-40B4-BE49-F238E27FC236}">
                <a16:creationId xmlns:a16="http://schemas.microsoft.com/office/drawing/2014/main" id="{409535DC-2480-3D45-AFFA-F7C78422B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55" y="1759511"/>
            <a:ext cx="4902200" cy="31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465F7-CFD3-8546-A645-749C29FC4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111" y="4724400"/>
            <a:ext cx="6869889" cy="21336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5E3A30C-2ACF-1445-AA4E-9784172B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SIR Model--parameters </a:t>
            </a:r>
            <a:r>
              <a:rPr lang="en-US" sz="2400" dirty="0"/>
              <a:t>(Deters, Aguiar, &amp; </a:t>
            </a:r>
            <a:r>
              <a:rPr lang="en-US" sz="2400" dirty="0" err="1"/>
              <a:t>Feuerborn</a:t>
            </a:r>
            <a:r>
              <a:rPr lang="en-US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10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6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1. </a:t>
            </a:r>
            <a:r>
              <a:rPr lang="el-GR" sz="3200" dirty="0"/>
              <a:t>ρ</a:t>
            </a:r>
            <a:r>
              <a:rPr lang="en-US" dirty="0"/>
              <a:t> = proportion who don’t know info is false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2" descr="ρβ &#10;(Ι-ρ)β ">
            <a:extLst>
              <a:ext uri="{FF2B5EF4-FFF2-40B4-BE49-F238E27FC236}">
                <a16:creationId xmlns:a16="http://schemas.microsoft.com/office/drawing/2014/main" id="{C452FECA-968F-7A4B-813D-320C610BB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55" y="1759511"/>
            <a:ext cx="4902200" cy="31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321646-AD88-2746-828B-3776CA554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111" y="4724400"/>
            <a:ext cx="6869889" cy="21336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47DA477-C49B-DF43-B61E-37C8D768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SIR Model--parameters </a:t>
            </a:r>
            <a:r>
              <a:rPr lang="en-US" sz="2400" dirty="0"/>
              <a:t>(Deters, Aguiar, &amp; </a:t>
            </a:r>
            <a:r>
              <a:rPr lang="en-US" sz="2400" dirty="0" err="1"/>
              <a:t>Feuerborn</a:t>
            </a:r>
            <a:r>
              <a:rPr lang="en-US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8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6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1. </a:t>
            </a:r>
            <a:r>
              <a:rPr lang="el-GR" sz="3200" dirty="0"/>
              <a:t>ρ</a:t>
            </a:r>
            <a:r>
              <a:rPr lang="en-US" dirty="0"/>
              <a:t> = proportion who don’t know info is false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l-GR" sz="3200" dirty="0"/>
              <a:t>β</a:t>
            </a:r>
            <a:r>
              <a:rPr lang="en-US" sz="3200" dirty="0"/>
              <a:t> = rate of transmission, how “contagious”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2" descr="ρβ &#10;(Ι-ρ)β ">
            <a:extLst>
              <a:ext uri="{FF2B5EF4-FFF2-40B4-BE49-F238E27FC236}">
                <a16:creationId xmlns:a16="http://schemas.microsoft.com/office/drawing/2014/main" id="{A785F529-A86E-9F48-BFB2-D9A1BEA5D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55" y="1759511"/>
            <a:ext cx="4902200" cy="31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CC774F-5F90-8F4A-A99E-803F86F24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111" y="4724400"/>
            <a:ext cx="6869889" cy="2133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D83225A-B998-B04F-8C6D-6C3C0CAE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SIR Model--parameters </a:t>
            </a:r>
            <a:r>
              <a:rPr lang="en-US" sz="2400" dirty="0"/>
              <a:t>(Deters, Aguiar, &amp; </a:t>
            </a:r>
            <a:r>
              <a:rPr lang="en-US" sz="2400" dirty="0" err="1"/>
              <a:t>Feuerborn</a:t>
            </a:r>
            <a:r>
              <a:rPr lang="en-US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37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6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1. </a:t>
            </a:r>
            <a:r>
              <a:rPr lang="el-GR" sz="3200" dirty="0"/>
              <a:t>ρ</a:t>
            </a:r>
            <a:r>
              <a:rPr lang="en-US" dirty="0"/>
              <a:t> = proportion who don’t know info is false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l-GR" sz="3200" dirty="0"/>
              <a:t>β</a:t>
            </a:r>
            <a:r>
              <a:rPr lang="en-US" sz="3200" dirty="0"/>
              <a:t> = rate of transmission, how “contagious”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l-GR" sz="3200" dirty="0"/>
              <a:t>γ</a:t>
            </a:r>
            <a:r>
              <a:rPr lang="en-US" sz="3200" dirty="0"/>
              <a:t> = rate of recovery, how easy to counteract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2" descr="ρβ &#10;(Ι-ρ)β ">
            <a:extLst>
              <a:ext uri="{FF2B5EF4-FFF2-40B4-BE49-F238E27FC236}">
                <a16:creationId xmlns:a16="http://schemas.microsoft.com/office/drawing/2014/main" id="{8FC4F3B1-C00F-004A-8CB4-FC8708769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55" y="1759511"/>
            <a:ext cx="4902200" cy="31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200C79-7C54-574C-A980-5E20E017A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111" y="4724400"/>
            <a:ext cx="6869889" cy="2133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905C301-89BC-3B4C-B854-9786F870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SIR Model--parameters </a:t>
            </a:r>
            <a:r>
              <a:rPr lang="en-US" sz="2400" dirty="0"/>
              <a:t>(Deters, Aguiar, &amp; </a:t>
            </a:r>
            <a:r>
              <a:rPr lang="en-US" sz="2400" dirty="0" err="1"/>
              <a:t>Feuerborn</a:t>
            </a:r>
            <a:r>
              <a:rPr lang="en-US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26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6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1. </a:t>
            </a:r>
            <a:r>
              <a:rPr lang="el-GR" sz="3200" dirty="0"/>
              <a:t>ρ</a:t>
            </a:r>
            <a:r>
              <a:rPr lang="en-US" dirty="0"/>
              <a:t> = proportion who don’t know info is false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l-GR" sz="3200" dirty="0"/>
              <a:t>β</a:t>
            </a:r>
            <a:r>
              <a:rPr lang="en-US" sz="3200" dirty="0"/>
              <a:t> = rate of transmission, how “contagious”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l-GR" sz="3200" dirty="0"/>
              <a:t>γ</a:t>
            </a:r>
            <a:r>
              <a:rPr lang="en-US" sz="3200" dirty="0"/>
              <a:t> = rate of recovery, how easy to counteract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l-GR" sz="3200" dirty="0"/>
              <a:t>α</a:t>
            </a:r>
            <a:r>
              <a:rPr lang="en-US" sz="3200" dirty="0"/>
              <a:t> = how convincing, reinfection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2" descr="ρβ &#10;(Ι-ρ)β ">
            <a:extLst>
              <a:ext uri="{FF2B5EF4-FFF2-40B4-BE49-F238E27FC236}">
                <a16:creationId xmlns:a16="http://schemas.microsoft.com/office/drawing/2014/main" id="{66842A99-9711-9647-BD7C-19CC55E09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55" y="1759511"/>
            <a:ext cx="4902200" cy="31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1200B-0B96-A64E-B610-454C2B6C6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111" y="4724400"/>
            <a:ext cx="6869889" cy="2133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F8A2D37-DBD4-814C-A597-9EF737A0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SIR Model--parameters </a:t>
            </a:r>
            <a:r>
              <a:rPr lang="en-US" sz="2400" dirty="0"/>
              <a:t>(Deters, Aguiar, &amp; </a:t>
            </a:r>
            <a:r>
              <a:rPr lang="en-US" sz="2400" dirty="0" err="1"/>
              <a:t>Feuerborn</a:t>
            </a:r>
            <a:r>
              <a:rPr lang="en-US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35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642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l-GR" sz="3200" dirty="0"/>
              <a:t>ρ</a:t>
            </a:r>
            <a:r>
              <a:rPr lang="en-US" dirty="0"/>
              <a:t> = .9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l-GR" sz="3200" dirty="0"/>
              <a:t>β</a:t>
            </a:r>
            <a:r>
              <a:rPr lang="en-US" sz="3200" dirty="0"/>
              <a:t> = .5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l-GR" sz="3200" dirty="0"/>
              <a:t>γ</a:t>
            </a:r>
            <a:r>
              <a:rPr lang="en-US" sz="3200" dirty="0"/>
              <a:t> = .2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l-GR" sz="3200" dirty="0"/>
              <a:t>α</a:t>
            </a:r>
            <a:r>
              <a:rPr lang="en-US" sz="3200" dirty="0"/>
              <a:t> = .1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2" descr="ρβ &#10;(Ι-ρ)β ">
            <a:extLst>
              <a:ext uri="{FF2B5EF4-FFF2-40B4-BE49-F238E27FC236}">
                <a16:creationId xmlns:a16="http://schemas.microsoft.com/office/drawing/2014/main" id="{057A5FD1-BC7B-E848-A383-F366B15EB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7" y="1717675"/>
            <a:ext cx="8016873" cy="51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EE92B08-1181-494D-A478-0D49022D7A3D}"/>
              </a:ext>
            </a:extLst>
          </p:cNvPr>
          <p:cNvSpPr/>
          <p:nvPr/>
        </p:nvSpPr>
        <p:spPr>
          <a:xfrm>
            <a:off x="5359400" y="4204508"/>
            <a:ext cx="1028700" cy="76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.9 * .5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450D5D9-466F-3349-8F09-C71797E99F5D}"/>
              </a:ext>
            </a:extLst>
          </p:cNvPr>
          <p:cNvSpPr/>
          <p:nvPr/>
        </p:nvSpPr>
        <p:spPr>
          <a:xfrm>
            <a:off x="6388100" y="5928178"/>
            <a:ext cx="1625600" cy="76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(1 - .9) * .5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3617A5-EA2C-B342-B38E-4FCB2FAD67E1}"/>
              </a:ext>
            </a:extLst>
          </p:cNvPr>
          <p:cNvSpPr/>
          <p:nvPr/>
        </p:nvSpPr>
        <p:spPr>
          <a:xfrm>
            <a:off x="7788273" y="4204507"/>
            <a:ext cx="1028700" cy="76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.2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ACFD96B-D2A0-1641-9929-1772D7C2370F}"/>
              </a:ext>
            </a:extLst>
          </p:cNvPr>
          <p:cNvSpPr/>
          <p:nvPr/>
        </p:nvSpPr>
        <p:spPr>
          <a:xfrm>
            <a:off x="7680327" y="2388230"/>
            <a:ext cx="1028700" cy="76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.1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F3D4844-E368-8548-B159-316F3973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SIR Model--parameters </a:t>
            </a:r>
            <a:r>
              <a:rPr lang="en-US" sz="2400" dirty="0"/>
              <a:t>(Deters, Aguiar, &amp; </a:t>
            </a:r>
            <a:r>
              <a:rPr lang="en-US" sz="2400" dirty="0" err="1"/>
              <a:t>Feuerborn</a:t>
            </a:r>
            <a:r>
              <a:rPr lang="en-US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50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9B9-697B-C14B-BA28-8B73D18A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Step =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2" descr="ρβ &#10;(Ι-ρ)β ">
            <a:extLst>
              <a:ext uri="{FF2B5EF4-FFF2-40B4-BE49-F238E27FC236}">
                <a16:creationId xmlns:a16="http://schemas.microsoft.com/office/drawing/2014/main" id="{057A5FD1-BC7B-E848-A383-F366B15EB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7" y="1717675"/>
            <a:ext cx="8016873" cy="51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EE92B08-1181-494D-A478-0D49022D7A3D}"/>
              </a:ext>
            </a:extLst>
          </p:cNvPr>
          <p:cNvSpPr/>
          <p:nvPr/>
        </p:nvSpPr>
        <p:spPr>
          <a:xfrm>
            <a:off x="5359400" y="4204508"/>
            <a:ext cx="1028700" cy="76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.9 * .5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450D5D9-466F-3349-8F09-C71797E99F5D}"/>
              </a:ext>
            </a:extLst>
          </p:cNvPr>
          <p:cNvSpPr/>
          <p:nvPr/>
        </p:nvSpPr>
        <p:spPr>
          <a:xfrm>
            <a:off x="6388100" y="5928178"/>
            <a:ext cx="1625600" cy="76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(1 - .9) * .5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3617A5-EA2C-B342-B38E-4FCB2FAD67E1}"/>
              </a:ext>
            </a:extLst>
          </p:cNvPr>
          <p:cNvSpPr/>
          <p:nvPr/>
        </p:nvSpPr>
        <p:spPr>
          <a:xfrm>
            <a:off x="7788273" y="4204507"/>
            <a:ext cx="1028700" cy="76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.2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ACFD96B-D2A0-1641-9929-1772D7C2370F}"/>
              </a:ext>
            </a:extLst>
          </p:cNvPr>
          <p:cNvSpPr/>
          <p:nvPr/>
        </p:nvSpPr>
        <p:spPr>
          <a:xfrm>
            <a:off x="7680327" y="2388230"/>
            <a:ext cx="1028700" cy="76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.1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622BD81-4E5B-7940-9A33-E1027305B25F}"/>
              </a:ext>
            </a:extLst>
          </p:cNvPr>
          <p:cNvSpPr/>
          <p:nvPr/>
        </p:nvSpPr>
        <p:spPr>
          <a:xfrm>
            <a:off x="4165600" y="3256075"/>
            <a:ext cx="1028700" cy="767443"/>
          </a:xfrm>
          <a:prstGeom prst="roundRect">
            <a:avLst/>
          </a:prstGeom>
          <a:solidFill>
            <a:srgbClr val="0074B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F174201-CA5B-B04D-A2D6-0B18893963B0}"/>
              </a:ext>
            </a:extLst>
          </p:cNvPr>
          <p:cNvSpPr/>
          <p:nvPr/>
        </p:nvSpPr>
        <p:spPr>
          <a:xfrm>
            <a:off x="6483352" y="3269569"/>
            <a:ext cx="1028700" cy="767443"/>
          </a:xfrm>
          <a:prstGeom prst="roundRect">
            <a:avLst/>
          </a:prstGeom>
          <a:solidFill>
            <a:srgbClr val="D4232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A79E968-2073-E544-B635-89A53F24F6A0}"/>
              </a:ext>
            </a:extLst>
          </p:cNvPr>
          <p:cNvSpPr/>
          <p:nvPr/>
        </p:nvSpPr>
        <p:spPr>
          <a:xfrm>
            <a:off x="8966200" y="3269569"/>
            <a:ext cx="1028700" cy="767443"/>
          </a:xfrm>
          <a:prstGeom prst="roundRect">
            <a:avLst/>
          </a:prstGeom>
          <a:solidFill>
            <a:srgbClr val="D9971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9443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9B9-697B-C14B-BA28-8B73D18A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Step =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2" descr="ρβ &#10;(Ι-ρ)β ">
            <a:extLst>
              <a:ext uri="{FF2B5EF4-FFF2-40B4-BE49-F238E27FC236}">
                <a16:creationId xmlns:a16="http://schemas.microsoft.com/office/drawing/2014/main" id="{057A5FD1-BC7B-E848-A383-F366B15EB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7" y="1717675"/>
            <a:ext cx="8016873" cy="51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EE92B08-1181-494D-A478-0D49022D7A3D}"/>
              </a:ext>
            </a:extLst>
          </p:cNvPr>
          <p:cNvSpPr/>
          <p:nvPr/>
        </p:nvSpPr>
        <p:spPr>
          <a:xfrm>
            <a:off x="5359400" y="4204508"/>
            <a:ext cx="1028700" cy="76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.9 * .5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450D5D9-466F-3349-8F09-C71797E99F5D}"/>
              </a:ext>
            </a:extLst>
          </p:cNvPr>
          <p:cNvSpPr/>
          <p:nvPr/>
        </p:nvSpPr>
        <p:spPr>
          <a:xfrm>
            <a:off x="6388100" y="5928178"/>
            <a:ext cx="1625600" cy="76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(1 - .9) * .5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3617A5-EA2C-B342-B38E-4FCB2FAD67E1}"/>
              </a:ext>
            </a:extLst>
          </p:cNvPr>
          <p:cNvSpPr/>
          <p:nvPr/>
        </p:nvSpPr>
        <p:spPr>
          <a:xfrm>
            <a:off x="7788273" y="4204507"/>
            <a:ext cx="1028700" cy="76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.2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ACFD96B-D2A0-1641-9929-1772D7C2370F}"/>
              </a:ext>
            </a:extLst>
          </p:cNvPr>
          <p:cNvSpPr/>
          <p:nvPr/>
        </p:nvSpPr>
        <p:spPr>
          <a:xfrm>
            <a:off x="7680327" y="2388230"/>
            <a:ext cx="1028700" cy="76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.1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622BD81-4E5B-7940-9A33-E1027305B25F}"/>
              </a:ext>
            </a:extLst>
          </p:cNvPr>
          <p:cNvSpPr/>
          <p:nvPr/>
        </p:nvSpPr>
        <p:spPr>
          <a:xfrm>
            <a:off x="4165600" y="3256075"/>
            <a:ext cx="1028700" cy="767443"/>
          </a:xfrm>
          <a:prstGeom prst="roundRect">
            <a:avLst/>
          </a:prstGeom>
          <a:solidFill>
            <a:srgbClr val="0074B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F174201-CA5B-B04D-A2D6-0B18893963B0}"/>
              </a:ext>
            </a:extLst>
          </p:cNvPr>
          <p:cNvSpPr/>
          <p:nvPr/>
        </p:nvSpPr>
        <p:spPr>
          <a:xfrm>
            <a:off x="6483352" y="3269569"/>
            <a:ext cx="1028700" cy="767443"/>
          </a:xfrm>
          <a:prstGeom prst="roundRect">
            <a:avLst/>
          </a:prstGeom>
          <a:solidFill>
            <a:srgbClr val="D4232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A79E968-2073-E544-B635-89A53F24F6A0}"/>
              </a:ext>
            </a:extLst>
          </p:cNvPr>
          <p:cNvSpPr/>
          <p:nvPr/>
        </p:nvSpPr>
        <p:spPr>
          <a:xfrm>
            <a:off x="8966200" y="3269569"/>
            <a:ext cx="1028700" cy="767443"/>
          </a:xfrm>
          <a:prstGeom prst="roundRect">
            <a:avLst/>
          </a:prstGeom>
          <a:solidFill>
            <a:srgbClr val="D9971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2866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24EC-3A5F-5C4A-90C4-5EB0D410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Hierarchy of Network Science Research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FC8879C-2D0A-9A47-BC3D-F1DD5CEC86C1}"/>
              </a:ext>
            </a:extLst>
          </p:cNvPr>
          <p:cNvSpPr/>
          <p:nvPr/>
        </p:nvSpPr>
        <p:spPr>
          <a:xfrm>
            <a:off x="437322" y="3826564"/>
            <a:ext cx="2057400" cy="904461"/>
          </a:xfrm>
          <a:prstGeom prst="roundRect">
            <a:avLst/>
          </a:prstGeom>
          <a:solidFill>
            <a:srgbClr val="B65A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Science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ECCB75-A6E5-1740-B1EE-A1598BAFE5FF}"/>
              </a:ext>
            </a:extLst>
          </p:cNvPr>
          <p:cNvSpPr/>
          <p:nvPr/>
        </p:nvSpPr>
        <p:spPr>
          <a:xfrm>
            <a:off x="3349487" y="2956718"/>
            <a:ext cx="2057400" cy="904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Networks of Information</a:t>
            </a: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A1B8D31D-6539-1445-8182-77AEEE2C7CCB}"/>
              </a:ext>
            </a:extLst>
          </p:cNvPr>
          <p:cNvSpPr/>
          <p:nvPr/>
        </p:nvSpPr>
        <p:spPr>
          <a:xfrm>
            <a:off x="1401417" y="3309730"/>
            <a:ext cx="1948070" cy="516834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B25DD-B588-1648-9E72-3267CE02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04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9B9-697B-C14B-BA28-8B73D18A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Step =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2" descr="ρβ &#10;(Ι-ρ)β ">
            <a:extLst>
              <a:ext uri="{FF2B5EF4-FFF2-40B4-BE49-F238E27FC236}">
                <a16:creationId xmlns:a16="http://schemas.microsoft.com/office/drawing/2014/main" id="{057A5FD1-BC7B-E848-A383-F366B15EB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7" y="1717675"/>
            <a:ext cx="8016873" cy="51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EE92B08-1181-494D-A478-0D49022D7A3D}"/>
              </a:ext>
            </a:extLst>
          </p:cNvPr>
          <p:cNvSpPr/>
          <p:nvPr/>
        </p:nvSpPr>
        <p:spPr>
          <a:xfrm>
            <a:off x="5359400" y="4204508"/>
            <a:ext cx="1028700" cy="76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.9 * .5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450D5D9-466F-3349-8F09-C71797E99F5D}"/>
              </a:ext>
            </a:extLst>
          </p:cNvPr>
          <p:cNvSpPr/>
          <p:nvPr/>
        </p:nvSpPr>
        <p:spPr>
          <a:xfrm>
            <a:off x="6388100" y="5928178"/>
            <a:ext cx="1625600" cy="76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(1 - .9) * .5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3617A5-EA2C-B342-B38E-4FCB2FAD67E1}"/>
              </a:ext>
            </a:extLst>
          </p:cNvPr>
          <p:cNvSpPr/>
          <p:nvPr/>
        </p:nvSpPr>
        <p:spPr>
          <a:xfrm>
            <a:off x="7788273" y="4204507"/>
            <a:ext cx="1028700" cy="76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.2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ACFD96B-D2A0-1641-9929-1772D7C2370F}"/>
              </a:ext>
            </a:extLst>
          </p:cNvPr>
          <p:cNvSpPr/>
          <p:nvPr/>
        </p:nvSpPr>
        <p:spPr>
          <a:xfrm>
            <a:off x="7680327" y="2388230"/>
            <a:ext cx="1028700" cy="76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.1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622BD81-4E5B-7940-9A33-E1027305B25F}"/>
              </a:ext>
            </a:extLst>
          </p:cNvPr>
          <p:cNvSpPr/>
          <p:nvPr/>
        </p:nvSpPr>
        <p:spPr>
          <a:xfrm>
            <a:off x="4165600" y="3256075"/>
            <a:ext cx="1028700" cy="767443"/>
          </a:xfrm>
          <a:prstGeom prst="roundRect">
            <a:avLst/>
          </a:prstGeom>
          <a:solidFill>
            <a:srgbClr val="0074B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F174201-CA5B-B04D-A2D6-0B18893963B0}"/>
              </a:ext>
            </a:extLst>
          </p:cNvPr>
          <p:cNvSpPr/>
          <p:nvPr/>
        </p:nvSpPr>
        <p:spPr>
          <a:xfrm>
            <a:off x="6483352" y="3269569"/>
            <a:ext cx="1028700" cy="767443"/>
          </a:xfrm>
          <a:prstGeom prst="roundRect">
            <a:avLst/>
          </a:prstGeom>
          <a:solidFill>
            <a:srgbClr val="D4232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A79E968-2073-E544-B635-89A53F24F6A0}"/>
              </a:ext>
            </a:extLst>
          </p:cNvPr>
          <p:cNvSpPr/>
          <p:nvPr/>
        </p:nvSpPr>
        <p:spPr>
          <a:xfrm>
            <a:off x="8966200" y="3269569"/>
            <a:ext cx="1028700" cy="767443"/>
          </a:xfrm>
          <a:prstGeom prst="roundRect">
            <a:avLst/>
          </a:prstGeom>
          <a:solidFill>
            <a:srgbClr val="D9971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754740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9B9-697B-C14B-BA28-8B73D18A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Step = 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2" descr="ρβ &#10;(Ι-ρ)β ">
            <a:extLst>
              <a:ext uri="{FF2B5EF4-FFF2-40B4-BE49-F238E27FC236}">
                <a16:creationId xmlns:a16="http://schemas.microsoft.com/office/drawing/2014/main" id="{057A5FD1-BC7B-E848-A383-F366B15EB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7" y="1717675"/>
            <a:ext cx="8016873" cy="51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EE92B08-1181-494D-A478-0D49022D7A3D}"/>
              </a:ext>
            </a:extLst>
          </p:cNvPr>
          <p:cNvSpPr/>
          <p:nvPr/>
        </p:nvSpPr>
        <p:spPr>
          <a:xfrm>
            <a:off x="5359400" y="4204508"/>
            <a:ext cx="1028700" cy="76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.9 * .5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450D5D9-466F-3349-8F09-C71797E99F5D}"/>
              </a:ext>
            </a:extLst>
          </p:cNvPr>
          <p:cNvSpPr/>
          <p:nvPr/>
        </p:nvSpPr>
        <p:spPr>
          <a:xfrm>
            <a:off x="6388100" y="5928178"/>
            <a:ext cx="1625600" cy="76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(1 - .9) * .5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3617A5-EA2C-B342-B38E-4FCB2FAD67E1}"/>
              </a:ext>
            </a:extLst>
          </p:cNvPr>
          <p:cNvSpPr/>
          <p:nvPr/>
        </p:nvSpPr>
        <p:spPr>
          <a:xfrm>
            <a:off x="7788273" y="4204507"/>
            <a:ext cx="1028700" cy="76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.2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ACFD96B-D2A0-1641-9929-1772D7C2370F}"/>
              </a:ext>
            </a:extLst>
          </p:cNvPr>
          <p:cNvSpPr/>
          <p:nvPr/>
        </p:nvSpPr>
        <p:spPr>
          <a:xfrm>
            <a:off x="7680327" y="2388230"/>
            <a:ext cx="1028700" cy="76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.1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622BD81-4E5B-7940-9A33-E1027305B25F}"/>
              </a:ext>
            </a:extLst>
          </p:cNvPr>
          <p:cNvSpPr/>
          <p:nvPr/>
        </p:nvSpPr>
        <p:spPr>
          <a:xfrm>
            <a:off x="4165600" y="3256075"/>
            <a:ext cx="1028700" cy="767443"/>
          </a:xfrm>
          <a:prstGeom prst="roundRect">
            <a:avLst/>
          </a:prstGeom>
          <a:solidFill>
            <a:srgbClr val="0074B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F174201-CA5B-B04D-A2D6-0B18893963B0}"/>
              </a:ext>
            </a:extLst>
          </p:cNvPr>
          <p:cNvSpPr/>
          <p:nvPr/>
        </p:nvSpPr>
        <p:spPr>
          <a:xfrm>
            <a:off x="6483352" y="3269569"/>
            <a:ext cx="1028700" cy="767443"/>
          </a:xfrm>
          <a:prstGeom prst="roundRect">
            <a:avLst/>
          </a:prstGeom>
          <a:solidFill>
            <a:srgbClr val="D4232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A79E968-2073-E544-B635-89A53F24F6A0}"/>
              </a:ext>
            </a:extLst>
          </p:cNvPr>
          <p:cNvSpPr/>
          <p:nvPr/>
        </p:nvSpPr>
        <p:spPr>
          <a:xfrm>
            <a:off x="8966200" y="3269569"/>
            <a:ext cx="1028700" cy="767443"/>
          </a:xfrm>
          <a:prstGeom prst="roundRect">
            <a:avLst/>
          </a:prstGeom>
          <a:solidFill>
            <a:srgbClr val="D9971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281295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6308-0B69-BA49-BDD3-07F8F65B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Parameters matter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FF6D9-3204-7F43-A0AC-73ACF7B1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95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83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315CF-8CCF-4D4C-833D-D2EAE76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8"/>
            <a:ext cx="3954874" cy="305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29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315CF-8CCF-4D4C-833D-D2EAE76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8"/>
            <a:ext cx="3954874" cy="3059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D53CEA-ED79-404C-B268-7FCE38C72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688" y="1690688"/>
            <a:ext cx="3937617" cy="29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4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315CF-8CCF-4D4C-833D-D2EAE76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8"/>
            <a:ext cx="3954874" cy="3059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D53CEA-ED79-404C-B268-7FCE38C72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688" y="1690688"/>
            <a:ext cx="3937617" cy="2957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588B1-7053-564E-8B99-D91DA429B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718" y="1690688"/>
            <a:ext cx="3908865" cy="305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63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6308-0B69-BA49-BDD3-07F8F65B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Network Structure Matters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FF6D9-3204-7F43-A0AC-73ACF7B1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05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228E-CE63-FD46-9A42-256911D3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Networks = Different Flows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60022-71F5-F64E-83DC-1D5E85A4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38</a:t>
            </a:fld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596A985-C8A0-E848-9E66-79343E5F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37668"/>
            <a:ext cx="10363200" cy="488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858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6308-0B69-BA49-BDD3-07F8F65B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360150" cy="2852737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Bridging the Theoretical and Practical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FF6D9-3204-7F43-A0AC-73ACF7B1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0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24EC-3A5F-5C4A-90C4-5EB0D410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Hierarchy of Network Science Research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FC8879C-2D0A-9A47-BC3D-F1DD5CEC86C1}"/>
              </a:ext>
            </a:extLst>
          </p:cNvPr>
          <p:cNvSpPr/>
          <p:nvPr/>
        </p:nvSpPr>
        <p:spPr>
          <a:xfrm>
            <a:off x="437322" y="3826564"/>
            <a:ext cx="2057400" cy="904461"/>
          </a:xfrm>
          <a:prstGeom prst="roundRect">
            <a:avLst/>
          </a:prstGeom>
          <a:solidFill>
            <a:srgbClr val="B65A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Science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ECCB75-A6E5-1740-B1EE-A1598BAFE5FF}"/>
              </a:ext>
            </a:extLst>
          </p:cNvPr>
          <p:cNvSpPr/>
          <p:nvPr/>
        </p:nvSpPr>
        <p:spPr>
          <a:xfrm>
            <a:off x="3349487" y="2956718"/>
            <a:ext cx="2057400" cy="904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Networks of Information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8550326-7FAF-4345-A806-C88B1D580AFD}"/>
              </a:ext>
            </a:extLst>
          </p:cNvPr>
          <p:cNvSpPr/>
          <p:nvPr/>
        </p:nvSpPr>
        <p:spPr>
          <a:xfrm>
            <a:off x="3349487" y="4575760"/>
            <a:ext cx="2057400" cy="9044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Networks of People</a:t>
            </a: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A1B8D31D-6539-1445-8182-77AEEE2C7CCB}"/>
              </a:ext>
            </a:extLst>
          </p:cNvPr>
          <p:cNvSpPr/>
          <p:nvPr/>
        </p:nvSpPr>
        <p:spPr>
          <a:xfrm>
            <a:off x="1401417" y="3309730"/>
            <a:ext cx="1948070" cy="516834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80690DC1-6032-4E4D-987C-CA92980259C6}"/>
              </a:ext>
            </a:extLst>
          </p:cNvPr>
          <p:cNvSpPr/>
          <p:nvPr/>
        </p:nvSpPr>
        <p:spPr>
          <a:xfrm flipV="1">
            <a:off x="1422943" y="4731025"/>
            <a:ext cx="1905018" cy="505412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FF9435-EF0C-E14A-862E-3F9F0A18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17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60022-71F5-F64E-83DC-1D5E85A4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40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7EB9A4-ADA3-894C-ADD9-15D31224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&amp; Network Structures</a:t>
            </a:r>
          </a:p>
        </p:txBody>
      </p:sp>
    </p:spTree>
    <p:extLst>
      <p:ext uri="{BB962C8B-B14F-4D97-AF65-F5344CB8AC3E}">
        <p14:creationId xmlns:p14="http://schemas.microsoft.com/office/powerpoint/2010/main" val="483885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60022-71F5-F64E-83DC-1D5E85A4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41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7EB9A4-ADA3-894C-ADD9-15D31224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&amp; Network Structures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9325B8-4226-EB48-8463-B8C9B6035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81695"/>
              </p:ext>
            </p:extLst>
          </p:nvPr>
        </p:nvGraphicFramePr>
        <p:xfrm>
          <a:off x="2032000" y="1905000"/>
          <a:ext cx="8128000" cy="3873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940966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737705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36326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71325044"/>
                    </a:ext>
                  </a:extLst>
                </a:gridCol>
              </a:tblGrid>
              <a:tr h="9683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1: Facebook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2:</a:t>
                      </a:r>
                    </a:p>
                    <a:p>
                      <a:r>
                        <a:rPr lang="en-US" dirty="0"/>
                        <a:t>Twitter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3:</a:t>
                      </a:r>
                      <a:br>
                        <a:rPr lang="en-US" dirty="0"/>
                      </a:br>
                      <a:r>
                        <a:rPr lang="en-US" dirty="0"/>
                        <a:t>Tik Tok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265840"/>
                  </a:ext>
                </a:extLst>
              </a:tr>
              <a:tr h="968375">
                <a:tc>
                  <a:txBody>
                    <a:bodyPr/>
                    <a:lstStyle/>
                    <a:p>
                      <a:r>
                        <a:rPr lang="en-US" dirty="0"/>
                        <a:t>Parameter Config. 1</a:t>
                      </a:r>
                    </a:p>
                    <a:p>
                      <a:r>
                        <a:rPr lang="en-US" dirty="0"/>
                        <a:t>(Regina George)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169227"/>
                  </a:ext>
                </a:extLst>
              </a:tr>
              <a:tr h="968375">
                <a:tc>
                  <a:txBody>
                    <a:bodyPr/>
                    <a:lstStyle/>
                    <a:p>
                      <a:r>
                        <a:rPr lang="en-US" dirty="0"/>
                        <a:t>Parameter Config. 2</a:t>
                      </a:r>
                    </a:p>
                    <a:p>
                      <a:r>
                        <a:rPr lang="en-US" dirty="0"/>
                        <a:t>(Dr. N.)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79870"/>
                  </a:ext>
                </a:extLst>
              </a:tr>
              <a:tr h="968375">
                <a:tc>
                  <a:txBody>
                    <a:bodyPr/>
                    <a:lstStyle/>
                    <a:p>
                      <a:r>
                        <a:rPr lang="en-US" dirty="0"/>
                        <a:t>Parameter Config. 3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Conwoman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21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277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6308-0B69-BA49-BDD3-07F8F65B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709738"/>
            <a:ext cx="11760200" cy="285273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As disinformation happens, estimate parameters to know how to stop the spread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FF6D9-3204-7F43-A0AC-73ACF7B1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01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9256-C1D5-6543-97D4-E75AB755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5EE3-C9D9-FB48-A46E-7C193F66A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SIR Model of Disinformation Spread consists of:</a:t>
            </a:r>
          </a:p>
          <a:p>
            <a:pPr marL="742950" indent="-742950">
              <a:buFont typeface="+mj-lt"/>
              <a:buAutoNum type="alphaLcParenR"/>
            </a:pPr>
            <a:r>
              <a:rPr lang="en-US" dirty="0"/>
              <a:t>Ignorance; Spreaders; Stiflers</a:t>
            </a:r>
          </a:p>
          <a:p>
            <a:pPr marL="742950" indent="-742950">
              <a:buFont typeface="+mj-lt"/>
              <a:buAutoNum type="alphaLcParenR"/>
            </a:pPr>
            <a:r>
              <a:rPr lang="en-US" dirty="0"/>
              <a:t>Stiflers; Infected; Recovered</a:t>
            </a:r>
          </a:p>
          <a:p>
            <a:pPr marL="742950" indent="-742950">
              <a:buFont typeface="+mj-lt"/>
              <a:buAutoNum type="alphaLcParenR"/>
            </a:pPr>
            <a:r>
              <a:rPr lang="en-US" dirty="0"/>
              <a:t>Susceptible; Infected; Recovered</a:t>
            </a:r>
          </a:p>
          <a:p>
            <a:pPr marL="742950" indent="-742950">
              <a:buFont typeface="+mj-lt"/>
              <a:buAutoNum type="alphaLcParenR"/>
            </a:pPr>
            <a:r>
              <a:rPr lang="en-US" dirty="0"/>
              <a:t>Susceptible; Infected; Stiflers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9FDBA-3D8B-9345-AF7E-110E4993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24EC-3A5F-5C4A-90C4-5EB0D410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Hierarchy of Network Science Research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FC8879C-2D0A-9A47-BC3D-F1DD5CEC86C1}"/>
              </a:ext>
            </a:extLst>
          </p:cNvPr>
          <p:cNvSpPr/>
          <p:nvPr/>
        </p:nvSpPr>
        <p:spPr>
          <a:xfrm>
            <a:off x="437322" y="3826564"/>
            <a:ext cx="2057400" cy="904461"/>
          </a:xfrm>
          <a:prstGeom prst="roundRect">
            <a:avLst/>
          </a:prstGeom>
          <a:solidFill>
            <a:srgbClr val="B65A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Science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ECCB75-A6E5-1740-B1EE-A1598BAFE5FF}"/>
              </a:ext>
            </a:extLst>
          </p:cNvPr>
          <p:cNvSpPr/>
          <p:nvPr/>
        </p:nvSpPr>
        <p:spPr>
          <a:xfrm>
            <a:off x="3349487" y="2956718"/>
            <a:ext cx="2057400" cy="904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Networks of Information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8550326-7FAF-4345-A806-C88B1D580AFD}"/>
              </a:ext>
            </a:extLst>
          </p:cNvPr>
          <p:cNvSpPr/>
          <p:nvPr/>
        </p:nvSpPr>
        <p:spPr>
          <a:xfrm>
            <a:off x="3349487" y="4575760"/>
            <a:ext cx="2057400" cy="9044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Networks of People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656B109-31B1-034B-8F8B-10E8CD383C29}"/>
              </a:ext>
            </a:extLst>
          </p:cNvPr>
          <p:cNvSpPr/>
          <p:nvPr/>
        </p:nvSpPr>
        <p:spPr>
          <a:xfrm>
            <a:off x="6096000" y="2017642"/>
            <a:ext cx="2057400" cy="904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Cascades of Information</a:t>
            </a: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A1B8D31D-6539-1445-8182-77AEEE2C7CCB}"/>
              </a:ext>
            </a:extLst>
          </p:cNvPr>
          <p:cNvSpPr/>
          <p:nvPr/>
        </p:nvSpPr>
        <p:spPr>
          <a:xfrm>
            <a:off x="1401417" y="3309730"/>
            <a:ext cx="1948070" cy="516834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80690DC1-6032-4E4D-987C-CA92980259C6}"/>
              </a:ext>
            </a:extLst>
          </p:cNvPr>
          <p:cNvSpPr/>
          <p:nvPr/>
        </p:nvSpPr>
        <p:spPr>
          <a:xfrm flipV="1">
            <a:off x="1422943" y="4731025"/>
            <a:ext cx="1905018" cy="505412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7D2FC47E-8C5D-404E-8F4F-2BA523CD91F4}"/>
              </a:ext>
            </a:extLst>
          </p:cNvPr>
          <p:cNvSpPr/>
          <p:nvPr/>
        </p:nvSpPr>
        <p:spPr>
          <a:xfrm>
            <a:off x="4267200" y="2438003"/>
            <a:ext cx="1828800" cy="534486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FF9435-EF0C-E14A-862E-3F9F0A18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5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24EC-3A5F-5C4A-90C4-5EB0D410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Hierarchy of Network Science Research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FC8879C-2D0A-9A47-BC3D-F1DD5CEC86C1}"/>
              </a:ext>
            </a:extLst>
          </p:cNvPr>
          <p:cNvSpPr/>
          <p:nvPr/>
        </p:nvSpPr>
        <p:spPr>
          <a:xfrm>
            <a:off x="437322" y="3826564"/>
            <a:ext cx="2057400" cy="904461"/>
          </a:xfrm>
          <a:prstGeom prst="roundRect">
            <a:avLst/>
          </a:prstGeom>
          <a:solidFill>
            <a:srgbClr val="B65A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Science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ECCB75-A6E5-1740-B1EE-A1598BAFE5FF}"/>
              </a:ext>
            </a:extLst>
          </p:cNvPr>
          <p:cNvSpPr/>
          <p:nvPr/>
        </p:nvSpPr>
        <p:spPr>
          <a:xfrm>
            <a:off x="3349487" y="2956718"/>
            <a:ext cx="2057400" cy="904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Networks of Information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8550326-7FAF-4345-A806-C88B1D580AFD}"/>
              </a:ext>
            </a:extLst>
          </p:cNvPr>
          <p:cNvSpPr/>
          <p:nvPr/>
        </p:nvSpPr>
        <p:spPr>
          <a:xfrm>
            <a:off x="3349487" y="4575760"/>
            <a:ext cx="2057400" cy="9044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Networks of People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656B109-31B1-034B-8F8B-10E8CD383C29}"/>
              </a:ext>
            </a:extLst>
          </p:cNvPr>
          <p:cNvSpPr/>
          <p:nvPr/>
        </p:nvSpPr>
        <p:spPr>
          <a:xfrm>
            <a:off x="6096000" y="2017642"/>
            <a:ext cx="2057400" cy="904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Cascades of Information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AFACF8C-BEEA-5A44-824C-1518CCB396E6}"/>
              </a:ext>
            </a:extLst>
          </p:cNvPr>
          <p:cNvSpPr/>
          <p:nvPr/>
        </p:nvSpPr>
        <p:spPr>
          <a:xfrm>
            <a:off x="6096000" y="3671299"/>
            <a:ext cx="2057400" cy="9044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8CE30BC-E847-994D-B603-129DDB52E8BA}"/>
              </a:ext>
            </a:extLst>
          </p:cNvPr>
          <p:cNvSpPr/>
          <p:nvPr/>
        </p:nvSpPr>
        <p:spPr>
          <a:xfrm>
            <a:off x="9008165" y="3637203"/>
            <a:ext cx="2057400" cy="9044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Fake News Detection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6949C6-946F-1149-B3A0-9B667550C201}"/>
              </a:ext>
            </a:extLst>
          </p:cNvPr>
          <p:cNvSpPr/>
          <p:nvPr/>
        </p:nvSpPr>
        <p:spPr>
          <a:xfrm>
            <a:off x="9008165" y="1947378"/>
            <a:ext cx="2057400" cy="9044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Experiments &amp; Theory Testing</a:t>
            </a: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A1B8D31D-6539-1445-8182-77AEEE2C7CCB}"/>
              </a:ext>
            </a:extLst>
          </p:cNvPr>
          <p:cNvSpPr/>
          <p:nvPr/>
        </p:nvSpPr>
        <p:spPr>
          <a:xfrm>
            <a:off x="1401417" y="3309730"/>
            <a:ext cx="1948070" cy="516834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80690DC1-6032-4E4D-987C-CA92980259C6}"/>
              </a:ext>
            </a:extLst>
          </p:cNvPr>
          <p:cNvSpPr/>
          <p:nvPr/>
        </p:nvSpPr>
        <p:spPr>
          <a:xfrm flipV="1">
            <a:off x="1422943" y="4731025"/>
            <a:ext cx="1905018" cy="505412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7D2FC47E-8C5D-404E-8F4F-2BA523CD91F4}"/>
              </a:ext>
            </a:extLst>
          </p:cNvPr>
          <p:cNvSpPr/>
          <p:nvPr/>
        </p:nvSpPr>
        <p:spPr>
          <a:xfrm>
            <a:off x="4267200" y="2438003"/>
            <a:ext cx="1828800" cy="534486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A9E8CC78-031E-B544-835E-E95FD90FBEF0}"/>
              </a:ext>
            </a:extLst>
          </p:cNvPr>
          <p:cNvSpPr/>
          <p:nvPr/>
        </p:nvSpPr>
        <p:spPr>
          <a:xfrm>
            <a:off x="4267200" y="4041274"/>
            <a:ext cx="1828800" cy="534486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B058FEC-D686-2940-ADEA-0896711FF3DA}"/>
              </a:ext>
            </a:extLst>
          </p:cNvPr>
          <p:cNvSpPr/>
          <p:nvPr/>
        </p:nvSpPr>
        <p:spPr>
          <a:xfrm>
            <a:off x="8153400" y="3951669"/>
            <a:ext cx="854765" cy="2755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106B46-F8EF-0A4C-ACD2-13417470DE60}"/>
              </a:ext>
            </a:extLst>
          </p:cNvPr>
          <p:cNvGrpSpPr/>
          <p:nvPr/>
        </p:nvGrpSpPr>
        <p:grpSpPr>
          <a:xfrm>
            <a:off x="7124700" y="2278258"/>
            <a:ext cx="1883465" cy="1393042"/>
            <a:chOff x="7124700" y="2278258"/>
            <a:chExt cx="1883465" cy="1393042"/>
          </a:xfrm>
        </p:grpSpPr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82D7FDEC-288A-C745-AAF7-6FED0FF56F6B}"/>
                </a:ext>
              </a:extLst>
            </p:cNvPr>
            <p:cNvCxnSpPr>
              <a:cxnSpLocks/>
              <a:stCxn id="10" idx="0"/>
              <a:endCxn id="66" idx="2"/>
            </p:cNvCxnSpPr>
            <p:nvPr/>
          </p:nvCxnSpPr>
          <p:spPr>
            <a:xfrm rot="5400000" flipH="1" flipV="1">
              <a:off x="7590096" y="2672949"/>
              <a:ext cx="532955" cy="1463747"/>
            </a:xfrm>
            <a:prstGeom prst="bentConnector3">
              <a:avLst>
                <a:gd name="adj1" fmla="val 50000"/>
              </a:avLst>
            </a:prstGeom>
            <a:ln w="12382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Bent Arrow 65">
              <a:extLst>
                <a:ext uri="{FF2B5EF4-FFF2-40B4-BE49-F238E27FC236}">
                  <a16:creationId xmlns:a16="http://schemas.microsoft.com/office/drawing/2014/main" id="{9395A988-F8E6-4B48-9631-913C52A9D0DF}"/>
                </a:ext>
              </a:extLst>
            </p:cNvPr>
            <p:cNvSpPr/>
            <p:nvPr/>
          </p:nvSpPr>
          <p:spPr>
            <a:xfrm>
              <a:off x="8528487" y="2278258"/>
              <a:ext cx="479678" cy="860086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FF9435-EF0C-E14A-862E-3F9F0A18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24EC-3A5F-5C4A-90C4-5EB0D410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Hierarchy of Network Science Research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FC8879C-2D0A-9A47-BC3D-F1DD5CEC86C1}"/>
              </a:ext>
            </a:extLst>
          </p:cNvPr>
          <p:cNvSpPr/>
          <p:nvPr/>
        </p:nvSpPr>
        <p:spPr>
          <a:xfrm>
            <a:off x="437322" y="3826564"/>
            <a:ext cx="2057400" cy="904461"/>
          </a:xfrm>
          <a:prstGeom prst="roundRect">
            <a:avLst/>
          </a:prstGeom>
          <a:solidFill>
            <a:srgbClr val="B65A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Science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ECCB75-A6E5-1740-B1EE-A1598BAFE5FF}"/>
              </a:ext>
            </a:extLst>
          </p:cNvPr>
          <p:cNvSpPr/>
          <p:nvPr/>
        </p:nvSpPr>
        <p:spPr>
          <a:xfrm>
            <a:off x="3349487" y="2956718"/>
            <a:ext cx="2057400" cy="904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Networks of Information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8550326-7FAF-4345-A806-C88B1D580AFD}"/>
              </a:ext>
            </a:extLst>
          </p:cNvPr>
          <p:cNvSpPr/>
          <p:nvPr/>
        </p:nvSpPr>
        <p:spPr>
          <a:xfrm>
            <a:off x="3349487" y="4575760"/>
            <a:ext cx="2057400" cy="9044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Networks of People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656B109-31B1-034B-8F8B-10E8CD383C29}"/>
              </a:ext>
            </a:extLst>
          </p:cNvPr>
          <p:cNvSpPr/>
          <p:nvPr/>
        </p:nvSpPr>
        <p:spPr>
          <a:xfrm>
            <a:off x="6096000" y="2017642"/>
            <a:ext cx="2057400" cy="904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Cascades of Information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AFACF8C-BEEA-5A44-824C-1518CCB396E6}"/>
              </a:ext>
            </a:extLst>
          </p:cNvPr>
          <p:cNvSpPr/>
          <p:nvPr/>
        </p:nvSpPr>
        <p:spPr>
          <a:xfrm>
            <a:off x="6096000" y="3671299"/>
            <a:ext cx="2057400" cy="9044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8CE30BC-E847-994D-B603-129DDB52E8BA}"/>
              </a:ext>
            </a:extLst>
          </p:cNvPr>
          <p:cNvSpPr/>
          <p:nvPr/>
        </p:nvSpPr>
        <p:spPr>
          <a:xfrm>
            <a:off x="9008165" y="3637203"/>
            <a:ext cx="2057400" cy="9044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Fake News Detection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6949C6-946F-1149-B3A0-9B667550C201}"/>
              </a:ext>
            </a:extLst>
          </p:cNvPr>
          <p:cNvSpPr/>
          <p:nvPr/>
        </p:nvSpPr>
        <p:spPr>
          <a:xfrm>
            <a:off x="9008165" y="1947378"/>
            <a:ext cx="2057400" cy="9044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Experiments &amp; Theory Testing</a:t>
            </a: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A1B8D31D-6539-1445-8182-77AEEE2C7CCB}"/>
              </a:ext>
            </a:extLst>
          </p:cNvPr>
          <p:cNvSpPr/>
          <p:nvPr/>
        </p:nvSpPr>
        <p:spPr>
          <a:xfrm>
            <a:off x="1401417" y="3309730"/>
            <a:ext cx="1948070" cy="516834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80690DC1-6032-4E4D-987C-CA92980259C6}"/>
              </a:ext>
            </a:extLst>
          </p:cNvPr>
          <p:cNvSpPr/>
          <p:nvPr/>
        </p:nvSpPr>
        <p:spPr>
          <a:xfrm flipV="1">
            <a:off x="1422943" y="4731025"/>
            <a:ext cx="1905018" cy="505412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7D2FC47E-8C5D-404E-8F4F-2BA523CD91F4}"/>
              </a:ext>
            </a:extLst>
          </p:cNvPr>
          <p:cNvSpPr/>
          <p:nvPr/>
        </p:nvSpPr>
        <p:spPr>
          <a:xfrm>
            <a:off x="4267200" y="2438003"/>
            <a:ext cx="1828800" cy="534486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A9E8CC78-031E-B544-835E-E95FD90FBEF0}"/>
              </a:ext>
            </a:extLst>
          </p:cNvPr>
          <p:cNvSpPr/>
          <p:nvPr/>
        </p:nvSpPr>
        <p:spPr>
          <a:xfrm>
            <a:off x="4267200" y="4041274"/>
            <a:ext cx="1828800" cy="534486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8C1F3DCC-9203-B14A-A246-D4B1AFDECA2B}"/>
              </a:ext>
            </a:extLst>
          </p:cNvPr>
          <p:cNvSpPr/>
          <p:nvPr/>
        </p:nvSpPr>
        <p:spPr>
          <a:xfrm flipV="1">
            <a:off x="4308339" y="5480221"/>
            <a:ext cx="1787661" cy="731561"/>
          </a:xfrm>
          <a:prstGeom prst="bentArrow">
            <a:avLst>
              <a:gd name="adj1" fmla="val 16665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B058FEC-D686-2940-ADEA-0896711FF3DA}"/>
              </a:ext>
            </a:extLst>
          </p:cNvPr>
          <p:cNvSpPr/>
          <p:nvPr/>
        </p:nvSpPr>
        <p:spPr>
          <a:xfrm>
            <a:off x="8153400" y="3951669"/>
            <a:ext cx="854765" cy="2755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00158F-2E2C-1446-9069-D8E1E276D1DE}"/>
              </a:ext>
            </a:extLst>
          </p:cNvPr>
          <p:cNvSpPr/>
          <p:nvPr/>
        </p:nvSpPr>
        <p:spPr>
          <a:xfrm>
            <a:off x="6089374" y="5498260"/>
            <a:ext cx="2057400" cy="9044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Theoretical/ Simulation-Based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106B46-F8EF-0A4C-ACD2-13417470DE60}"/>
              </a:ext>
            </a:extLst>
          </p:cNvPr>
          <p:cNvGrpSpPr/>
          <p:nvPr/>
        </p:nvGrpSpPr>
        <p:grpSpPr>
          <a:xfrm>
            <a:off x="7124700" y="2278258"/>
            <a:ext cx="1883465" cy="1393042"/>
            <a:chOff x="7124700" y="2278258"/>
            <a:chExt cx="1883465" cy="1393042"/>
          </a:xfrm>
        </p:grpSpPr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82D7FDEC-288A-C745-AAF7-6FED0FF56F6B}"/>
                </a:ext>
              </a:extLst>
            </p:cNvPr>
            <p:cNvCxnSpPr>
              <a:cxnSpLocks/>
              <a:stCxn id="10" idx="0"/>
              <a:endCxn id="66" idx="2"/>
            </p:cNvCxnSpPr>
            <p:nvPr/>
          </p:nvCxnSpPr>
          <p:spPr>
            <a:xfrm rot="5400000" flipH="1" flipV="1">
              <a:off x="7590096" y="2672949"/>
              <a:ext cx="532955" cy="1463747"/>
            </a:xfrm>
            <a:prstGeom prst="bentConnector3">
              <a:avLst>
                <a:gd name="adj1" fmla="val 50000"/>
              </a:avLst>
            </a:prstGeom>
            <a:ln w="12382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Bent Arrow 65">
              <a:extLst>
                <a:ext uri="{FF2B5EF4-FFF2-40B4-BE49-F238E27FC236}">
                  <a16:creationId xmlns:a16="http://schemas.microsoft.com/office/drawing/2014/main" id="{9395A988-F8E6-4B48-9631-913C52A9D0DF}"/>
                </a:ext>
              </a:extLst>
            </p:cNvPr>
            <p:cNvSpPr/>
            <p:nvPr/>
          </p:nvSpPr>
          <p:spPr>
            <a:xfrm>
              <a:off x="8528487" y="2278258"/>
              <a:ext cx="479678" cy="860086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FF9435-EF0C-E14A-862E-3F9F0A18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7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24EC-3A5F-5C4A-90C4-5EB0D410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Hierarchy of Network Science Research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FC8879C-2D0A-9A47-BC3D-F1DD5CEC86C1}"/>
              </a:ext>
            </a:extLst>
          </p:cNvPr>
          <p:cNvSpPr/>
          <p:nvPr/>
        </p:nvSpPr>
        <p:spPr>
          <a:xfrm>
            <a:off x="437322" y="3826564"/>
            <a:ext cx="2057400" cy="904461"/>
          </a:xfrm>
          <a:prstGeom prst="roundRect">
            <a:avLst/>
          </a:prstGeom>
          <a:solidFill>
            <a:srgbClr val="B65A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Science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ECCB75-A6E5-1740-B1EE-A1598BAFE5FF}"/>
              </a:ext>
            </a:extLst>
          </p:cNvPr>
          <p:cNvSpPr/>
          <p:nvPr/>
        </p:nvSpPr>
        <p:spPr>
          <a:xfrm>
            <a:off x="3349487" y="2956718"/>
            <a:ext cx="2057400" cy="904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Networks of Information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8550326-7FAF-4345-A806-C88B1D580AFD}"/>
              </a:ext>
            </a:extLst>
          </p:cNvPr>
          <p:cNvSpPr/>
          <p:nvPr/>
        </p:nvSpPr>
        <p:spPr>
          <a:xfrm>
            <a:off x="3349487" y="4575760"/>
            <a:ext cx="2057400" cy="9044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Networks of People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656B109-31B1-034B-8F8B-10E8CD383C29}"/>
              </a:ext>
            </a:extLst>
          </p:cNvPr>
          <p:cNvSpPr/>
          <p:nvPr/>
        </p:nvSpPr>
        <p:spPr>
          <a:xfrm>
            <a:off x="6096000" y="2017642"/>
            <a:ext cx="2057400" cy="904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Cascades of Information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AFACF8C-BEEA-5A44-824C-1518CCB396E6}"/>
              </a:ext>
            </a:extLst>
          </p:cNvPr>
          <p:cNvSpPr/>
          <p:nvPr/>
        </p:nvSpPr>
        <p:spPr>
          <a:xfrm>
            <a:off x="6096000" y="3671299"/>
            <a:ext cx="2057400" cy="9044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8CE30BC-E847-994D-B603-129DDB52E8BA}"/>
              </a:ext>
            </a:extLst>
          </p:cNvPr>
          <p:cNvSpPr/>
          <p:nvPr/>
        </p:nvSpPr>
        <p:spPr>
          <a:xfrm>
            <a:off x="9008165" y="3637203"/>
            <a:ext cx="2057400" cy="9044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Fake News Detection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6949C6-946F-1149-B3A0-9B667550C201}"/>
              </a:ext>
            </a:extLst>
          </p:cNvPr>
          <p:cNvSpPr/>
          <p:nvPr/>
        </p:nvSpPr>
        <p:spPr>
          <a:xfrm>
            <a:off x="9008165" y="1947378"/>
            <a:ext cx="2057400" cy="9044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Experiments &amp; Theory Testing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DCDB5C-5827-5B4D-B245-9BC820B315E5}"/>
              </a:ext>
            </a:extLst>
          </p:cNvPr>
          <p:cNvSpPr/>
          <p:nvPr/>
        </p:nvSpPr>
        <p:spPr>
          <a:xfrm>
            <a:off x="9008165" y="5498260"/>
            <a:ext cx="2057400" cy="9044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Simulated Information Spread</a:t>
            </a: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A1B8D31D-6539-1445-8182-77AEEE2C7CCB}"/>
              </a:ext>
            </a:extLst>
          </p:cNvPr>
          <p:cNvSpPr/>
          <p:nvPr/>
        </p:nvSpPr>
        <p:spPr>
          <a:xfrm>
            <a:off x="1401417" y="3309730"/>
            <a:ext cx="1948070" cy="516834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80690DC1-6032-4E4D-987C-CA92980259C6}"/>
              </a:ext>
            </a:extLst>
          </p:cNvPr>
          <p:cNvSpPr/>
          <p:nvPr/>
        </p:nvSpPr>
        <p:spPr>
          <a:xfrm flipV="1">
            <a:off x="1422943" y="4731025"/>
            <a:ext cx="1905018" cy="505412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7D2FC47E-8C5D-404E-8F4F-2BA523CD91F4}"/>
              </a:ext>
            </a:extLst>
          </p:cNvPr>
          <p:cNvSpPr/>
          <p:nvPr/>
        </p:nvSpPr>
        <p:spPr>
          <a:xfrm>
            <a:off x="4267200" y="2438003"/>
            <a:ext cx="1828800" cy="534486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A9E8CC78-031E-B544-835E-E95FD90FBEF0}"/>
              </a:ext>
            </a:extLst>
          </p:cNvPr>
          <p:cNvSpPr/>
          <p:nvPr/>
        </p:nvSpPr>
        <p:spPr>
          <a:xfrm>
            <a:off x="4267200" y="4041274"/>
            <a:ext cx="1828800" cy="534486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8C1F3DCC-9203-B14A-A246-D4B1AFDECA2B}"/>
              </a:ext>
            </a:extLst>
          </p:cNvPr>
          <p:cNvSpPr/>
          <p:nvPr/>
        </p:nvSpPr>
        <p:spPr>
          <a:xfrm flipV="1">
            <a:off x="4308339" y="5480221"/>
            <a:ext cx="1787661" cy="731561"/>
          </a:xfrm>
          <a:prstGeom prst="bentArrow">
            <a:avLst>
              <a:gd name="adj1" fmla="val 16665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B058FEC-D686-2940-ADEA-0896711FF3DA}"/>
              </a:ext>
            </a:extLst>
          </p:cNvPr>
          <p:cNvSpPr/>
          <p:nvPr/>
        </p:nvSpPr>
        <p:spPr>
          <a:xfrm>
            <a:off x="8153400" y="3951669"/>
            <a:ext cx="854765" cy="2755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00158F-2E2C-1446-9069-D8E1E276D1DE}"/>
              </a:ext>
            </a:extLst>
          </p:cNvPr>
          <p:cNvSpPr/>
          <p:nvPr/>
        </p:nvSpPr>
        <p:spPr>
          <a:xfrm>
            <a:off x="6089374" y="5498260"/>
            <a:ext cx="2057400" cy="9044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Theoretical/ Simulation-Based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106B46-F8EF-0A4C-ACD2-13417470DE60}"/>
              </a:ext>
            </a:extLst>
          </p:cNvPr>
          <p:cNvGrpSpPr/>
          <p:nvPr/>
        </p:nvGrpSpPr>
        <p:grpSpPr>
          <a:xfrm>
            <a:off x="7124700" y="2278258"/>
            <a:ext cx="1883465" cy="1393042"/>
            <a:chOff x="7124700" y="2278258"/>
            <a:chExt cx="1883465" cy="1393042"/>
          </a:xfrm>
        </p:grpSpPr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82D7FDEC-288A-C745-AAF7-6FED0FF56F6B}"/>
                </a:ext>
              </a:extLst>
            </p:cNvPr>
            <p:cNvCxnSpPr>
              <a:cxnSpLocks/>
              <a:stCxn id="10" idx="0"/>
              <a:endCxn id="66" idx="2"/>
            </p:cNvCxnSpPr>
            <p:nvPr/>
          </p:nvCxnSpPr>
          <p:spPr>
            <a:xfrm rot="5400000" flipH="1" flipV="1">
              <a:off x="7590096" y="2672949"/>
              <a:ext cx="532955" cy="1463747"/>
            </a:xfrm>
            <a:prstGeom prst="bentConnector3">
              <a:avLst>
                <a:gd name="adj1" fmla="val 50000"/>
              </a:avLst>
            </a:prstGeom>
            <a:ln w="12382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Bent Arrow 65">
              <a:extLst>
                <a:ext uri="{FF2B5EF4-FFF2-40B4-BE49-F238E27FC236}">
                  <a16:creationId xmlns:a16="http://schemas.microsoft.com/office/drawing/2014/main" id="{9395A988-F8E6-4B48-9631-913C52A9D0DF}"/>
                </a:ext>
              </a:extLst>
            </p:cNvPr>
            <p:cNvSpPr/>
            <p:nvPr/>
          </p:nvSpPr>
          <p:spPr>
            <a:xfrm>
              <a:off x="8528487" y="2278258"/>
              <a:ext cx="479678" cy="860086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Right Arrow 70">
            <a:extLst>
              <a:ext uri="{FF2B5EF4-FFF2-40B4-BE49-F238E27FC236}">
                <a16:creationId xmlns:a16="http://schemas.microsoft.com/office/drawing/2014/main" id="{5D7014CA-B8E2-B74A-8B80-3A2EBE83B126}"/>
              </a:ext>
            </a:extLst>
          </p:cNvPr>
          <p:cNvSpPr/>
          <p:nvPr/>
        </p:nvSpPr>
        <p:spPr>
          <a:xfrm>
            <a:off x="8161064" y="5812726"/>
            <a:ext cx="854765" cy="2755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FF9435-EF0C-E14A-862E-3F9F0A18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0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24EC-3A5F-5C4A-90C4-5EB0D410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Hierarchy of Network Science Research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FC8879C-2D0A-9A47-BC3D-F1DD5CEC86C1}"/>
              </a:ext>
            </a:extLst>
          </p:cNvPr>
          <p:cNvSpPr/>
          <p:nvPr/>
        </p:nvSpPr>
        <p:spPr>
          <a:xfrm>
            <a:off x="437322" y="3826564"/>
            <a:ext cx="2057400" cy="904461"/>
          </a:xfrm>
          <a:prstGeom prst="roundRect">
            <a:avLst/>
          </a:prstGeom>
          <a:solidFill>
            <a:srgbClr val="B65A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Science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ECCB75-A6E5-1740-B1EE-A1598BAFE5FF}"/>
              </a:ext>
            </a:extLst>
          </p:cNvPr>
          <p:cNvSpPr/>
          <p:nvPr/>
        </p:nvSpPr>
        <p:spPr>
          <a:xfrm>
            <a:off x="3349487" y="2956718"/>
            <a:ext cx="2057400" cy="904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Networks of Information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8550326-7FAF-4345-A806-C88B1D580AFD}"/>
              </a:ext>
            </a:extLst>
          </p:cNvPr>
          <p:cNvSpPr/>
          <p:nvPr/>
        </p:nvSpPr>
        <p:spPr>
          <a:xfrm>
            <a:off x="3349487" y="4575760"/>
            <a:ext cx="2057400" cy="9044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Networks of People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656B109-31B1-034B-8F8B-10E8CD383C29}"/>
              </a:ext>
            </a:extLst>
          </p:cNvPr>
          <p:cNvSpPr/>
          <p:nvPr/>
        </p:nvSpPr>
        <p:spPr>
          <a:xfrm>
            <a:off x="6096000" y="2017642"/>
            <a:ext cx="2057400" cy="904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Cascades of Information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AFACF8C-BEEA-5A44-824C-1518CCB396E6}"/>
              </a:ext>
            </a:extLst>
          </p:cNvPr>
          <p:cNvSpPr/>
          <p:nvPr/>
        </p:nvSpPr>
        <p:spPr>
          <a:xfrm>
            <a:off x="6096000" y="3671299"/>
            <a:ext cx="2057400" cy="9044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8CE30BC-E847-994D-B603-129DDB52E8BA}"/>
              </a:ext>
            </a:extLst>
          </p:cNvPr>
          <p:cNvSpPr/>
          <p:nvPr/>
        </p:nvSpPr>
        <p:spPr>
          <a:xfrm>
            <a:off x="9008165" y="3637203"/>
            <a:ext cx="2057400" cy="9044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Fake News Detection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6949C6-946F-1149-B3A0-9B667550C201}"/>
              </a:ext>
            </a:extLst>
          </p:cNvPr>
          <p:cNvSpPr/>
          <p:nvPr/>
        </p:nvSpPr>
        <p:spPr>
          <a:xfrm>
            <a:off x="9008165" y="1947378"/>
            <a:ext cx="2057400" cy="9044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Experiments &amp; Theory Testing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DCDB5C-5827-5B4D-B245-9BC820B315E5}"/>
              </a:ext>
            </a:extLst>
          </p:cNvPr>
          <p:cNvSpPr/>
          <p:nvPr/>
        </p:nvSpPr>
        <p:spPr>
          <a:xfrm>
            <a:off x="9008165" y="5498260"/>
            <a:ext cx="2057400" cy="9044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Simulated Information Spread</a:t>
            </a: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A1B8D31D-6539-1445-8182-77AEEE2C7CCB}"/>
              </a:ext>
            </a:extLst>
          </p:cNvPr>
          <p:cNvSpPr/>
          <p:nvPr/>
        </p:nvSpPr>
        <p:spPr>
          <a:xfrm>
            <a:off x="1401417" y="3309730"/>
            <a:ext cx="1948070" cy="516834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80690DC1-6032-4E4D-987C-CA92980259C6}"/>
              </a:ext>
            </a:extLst>
          </p:cNvPr>
          <p:cNvSpPr/>
          <p:nvPr/>
        </p:nvSpPr>
        <p:spPr>
          <a:xfrm flipV="1">
            <a:off x="1422943" y="4731025"/>
            <a:ext cx="1905018" cy="505412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7D2FC47E-8C5D-404E-8F4F-2BA523CD91F4}"/>
              </a:ext>
            </a:extLst>
          </p:cNvPr>
          <p:cNvSpPr/>
          <p:nvPr/>
        </p:nvSpPr>
        <p:spPr>
          <a:xfrm>
            <a:off x="4267200" y="2438003"/>
            <a:ext cx="1828800" cy="534486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A9E8CC78-031E-B544-835E-E95FD90FBEF0}"/>
              </a:ext>
            </a:extLst>
          </p:cNvPr>
          <p:cNvSpPr/>
          <p:nvPr/>
        </p:nvSpPr>
        <p:spPr>
          <a:xfrm>
            <a:off x="4267200" y="4041274"/>
            <a:ext cx="1828800" cy="534486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8C1F3DCC-9203-B14A-A246-D4B1AFDECA2B}"/>
              </a:ext>
            </a:extLst>
          </p:cNvPr>
          <p:cNvSpPr/>
          <p:nvPr/>
        </p:nvSpPr>
        <p:spPr>
          <a:xfrm flipV="1">
            <a:off x="4308339" y="5480221"/>
            <a:ext cx="1787661" cy="731561"/>
          </a:xfrm>
          <a:prstGeom prst="bentArrow">
            <a:avLst>
              <a:gd name="adj1" fmla="val 16665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B058FEC-D686-2940-ADEA-0896711FF3DA}"/>
              </a:ext>
            </a:extLst>
          </p:cNvPr>
          <p:cNvSpPr/>
          <p:nvPr/>
        </p:nvSpPr>
        <p:spPr>
          <a:xfrm>
            <a:off x="8153400" y="3951669"/>
            <a:ext cx="854765" cy="2755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00158F-2E2C-1446-9069-D8E1E276D1DE}"/>
              </a:ext>
            </a:extLst>
          </p:cNvPr>
          <p:cNvSpPr/>
          <p:nvPr/>
        </p:nvSpPr>
        <p:spPr>
          <a:xfrm>
            <a:off x="6089374" y="5498260"/>
            <a:ext cx="2057400" cy="9044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Theoretical/ Simulation-Based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106B46-F8EF-0A4C-ACD2-13417470DE60}"/>
              </a:ext>
            </a:extLst>
          </p:cNvPr>
          <p:cNvGrpSpPr/>
          <p:nvPr/>
        </p:nvGrpSpPr>
        <p:grpSpPr>
          <a:xfrm>
            <a:off x="7124700" y="2278258"/>
            <a:ext cx="1883465" cy="1393042"/>
            <a:chOff x="7124700" y="2278258"/>
            <a:chExt cx="1883465" cy="1393042"/>
          </a:xfrm>
        </p:grpSpPr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82D7FDEC-288A-C745-AAF7-6FED0FF56F6B}"/>
                </a:ext>
              </a:extLst>
            </p:cNvPr>
            <p:cNvCxnSpPr>
              <a:cxnSpLocks/>
              <a:stCxn id="10" idx="0"/>
              <a:endCxn id="66" idx="2"/>
            </p:cNvCxnSpPr>
            <p:nvPr/>
          </p:nvCxnSpPr>
          <p:spPr>
            <a:xfrm rot="5400000" flipH="1" flipV="1">
              <a:off x="7590096" y="2672949"/>
              <a:ext cx="532955" cy="1463747"/>
            </a:xfrm>
            <a:prstGeom prst="bentConnector3">
              <a:avLst>
                <a:gd name="adj1" fmla="val 50000"/>
              </a:avLst>
            </a:prstGeom>
            <a:ln w="12382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Bent Arrow 65">
              <a:extLst>
                <a:ext uri="{FF2B5EF4-FFF2-40B4-BE49-F238E27FC236}">
                  <a16:creationId xmlns:a16="http://schemas.microsoft.com/office/drawing/2014/main" id="{9395A988-F8E6-4B48-9631-913C52A9D0DF}"/>
                </a:ext>
              </a:extLst>
            </p:cNvPr>
            <p:cNvSpPr/>
            <p:nvPr/>
          </p:nvSpPr>
          <p:spPr>
            <a:xfrm>
              <a:off x="8528487" y="2278258"/>
              <a:ext cx="479678" cy="860086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Right Arrow 70">
            <a:extLst>
              <a:ext uri="{FF2B5EF4-FFF2-40B4-BE49-F238E27FC236}">
                <a16:creationId xmlns:a16="http://schemas.microsoft.com/office/drawing/2014/main" id="{5D7014CA-B8E2-B74A-8B80-3A2EBE83B126}"/>
              </a:ext>
            </a:extLst>
          </p:cNvPr>
          <p:cNvSpPr/>
          <p:nvPr/>
        </p:nvSpPr>
        <p:spPr>
          <a:xfrm>
            <a:off x="8161064" y="5812726"/>
            <a:ext cx="854765" cy="2755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FF9435-EF0C-E14A-862E-3F9F0A18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9</a:t>
            </a:fld>
            <a:endParaRPr lang="en-US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A9ED04F4-8B89-494B-B785-68C0EDFA55B2}"/>
              </a:ext>
            </a:extLst>
          </p:cNvPr>
          <p:cNvSpPr/>
          <p:nvPr/>
        </p:nvSpPr>
        <p:spPr>
          <a:xfrm>
            <a:off x="10548730" y="4963652"/>
            <a:ext cx="914400" cy="914400"/>
          </a:xfrm>
          <a:prstGeom prst="star5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97246"/>
      </p:ext>
    </p:extLst>
  </p:cSld>
  <p:clrMapOvr>
    <a:masterClrMapping/>
  </p:clrMapOvr>
</p:sld>
</file>

<file path=ppt/theme/theme1.xml><?xml version="1.0" encoding="utf-8"?>
<a:theme xmlns:a="http://schemas.openxmlformats.org/drawingml/2006/main" name="Stanford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ford" id="{5BCF271C-8291-E343-8396-75A7F117776D}" vid="{038D9EF2-7016-D641-AA7D-413F91BA95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Stanford</Template>
  <TotalTime>195</TotalTime>
  <Words>899</Words>
  <Application>Microsoft Macintosh PowerPoint</Application>
  <PresentationFormat>Widescreen</PresentationFormat>
  <Paragraphs>253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Garamond</vt:lpstr>
      <vt:lpstr>Helvetica</vt:lpstr>
      <vt:lpstr>Stanford</vt:lpstr>
      <vt:lpstr>Network Science Disinformation Research for Communication Researchers</vt:lpstr>
      <vt:lpstr>Hierarchy of Network Science Research</vt:lpstr>
      <vt:lpstr>Hierarchy of Network Science Research</vt:lpstr>
      <vt:lpstr>Hierarchy of Network Science Research</vt:lpstr>
      <vt:lpstr>Hierarchy of Network Science Research</vt:lpstr>
      <vt:lpstr>Hierarchy of Network Science Research</vt:lpstr>
      <vt:lpstr>Hierarchy of Network Science Research</vt:lpstr>
      <vt:lpstr>Hierarchy of Network Science Research</vt:lpstr>
      <vt:lpstr>Hierarchy of Network Science Research</vt:lpstr>
      <vt:lpstr>How does information spread across a network?</vt:lpstr>
      <vt:lpstr>Two Models of Information Spread</vt:lpstr>
      <vt:lpstr>Two Models of Information Spread</vt:lpstr>
      <vt:lpstr>Two Models of Information Spread</vt:lpstr>
      <vt:lpstr>Two Models of Information Spread</vt:lpstr>
      <vt:lpstr>Two Models of Information Spread</vt:lpstr>
      <vt:lpstr>Two Models of Information Spread</vt:lpstr>
      <vt:lpstr>Two Models of Information Spread</vt:lpstr>
      <vt:lpstr>Two Models of Information Spread</vt:lpstr>
      <vt:lpstr>Two Models of Information Spread</vt:lpstr>
      <vt:lpstr>Two Models of Information Spread</vt:lpstr>
      <vt:lpstr>SIR Model--parameters (Deters, Aguiar, &amp; Feuerborn)</vt:lpstr>
      <vt:lpstr>SIR Model--parameters (Deters, Aguiar, &amp; Feuerborn)</vt:lpstr>
      <vt:lpstr>SIR Model--parameters (Deters, Aguiar, &amp; Feuerborn)</vt:lpstr>
      <vt:lpstr>SIR Model--parameters (Deters, Aguiar, &amp; Feuerborn)</vt:lpstr>
      <vt:lpstr>SIR Model--parameters (Deters, Aguiar, &amp; Feuerborn)</vt:lpstr>
      <vt:lpstr>SIR Model--parameters (Deters, Aguiar, &amp; Feuerborn)</vt:lpstr>
      <vt:lpstr>SIR Model--parameters (Deters, Aguiar, &amp; Feuerborn)</vt:lpstr>
      <vt:lpstr>Simulation: Step = 0</vt:lpstr>
      <vt:lpstr>Simulation: Step = 1</vt:lpstr>
      <vt:lpstr>Simulation: Step = 2</vt:lpstr>
      <vt:lpstr>Simulation: Step = n</vt:lpstr>
      <vt:lpstr>Parameters matter</vt:lpstr>
      <vt:lpstr>Parameters = Assumptions on System</vt:lpstr>
      <vt:lpstr>Parameters = Assumptions on System</vt:lpstr>
      <vt:lpstr>Parameters = Assumptions on System</vt:lpstr>
      <vt:lpstr>Parameters = Assumptions on System</vt:lpstr>
      <vt:lpstr>Network Structure Matters</vt:lpstr>
      <vt:lpstr>Different Networks = Different Flows</vt:lpstr>
      <vt:lpstr>Bridging the Theoretical and Practical</vt:lpstr>
      <vt:lpstr>Parameters &amp; Network Structures</vt:lpstr>
      <vt:lpstr>Parameters &amp; Network Structures</vt:lpstr>
      <vt:lpstr>As disinformation happens, estimate parameters to know how to stop the spread</vt:lpstr>
      <vt:lpstr>Multiple Choice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Science Disinformation Research for Communication Researchers</dc:title>
  <dc:creator>Ross Dahlke</dc:creator>
  <cp:lastModifiedBy>Ross Dahlke</cp:lastModifiedBy>
  <cp:revision>12</cp:revision>
  <dcterms:created xsi:type="dcterms:W3CDTF">2021-03-10T17:21:27Z</dcterms:created>
  <dcterms:modified xsi:type="dcterms:W3CDTF">2021-03-10T20:36:38Z</dcterms:modified>
</cp:coreProperties>
</file>