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3"/>
  </p:notesMasterIdLst>
  <p:sldIdLst>
    <p:sldId id="256" r:id="rId2"/>
    <p:sldId id="257" r:id="rId3"/>
    <p:sldId id="259" r:id="rId4"/>
    <p:sldId id="260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8" r:id="rId21"/>
    <p:sldId id="317" r:id="rId22"/>
    <p:sldId id="319" r:id="rId23"/>
    <p:sldId id="320" r:id="rId24"/>
    <p:sldId id="321" r:id="rId25"/>
    <p:sldId id="323" r:id="rId26"/>
    <p:sldId id="322" r:id="rId27"/>
    <p:sldId id="324" r:id="rId28"/>
    <p:sldId id="264" r:id="rId29"/>
    <p:sldId id="301" r:id="rId30"/>
    <p:sldId id="300" r:id="rId31"/>
    <p:sldId id="299" r:id="rId32"/>
    <p:sldId id="276" r:id="rId33"/>
    <p:sldId id="277" r:id="rId34"/>
    <p:sldId id="278" r:id="rId35"/>
    <p:sldId id="326" r:id="rId36"/>
    <p:sldId id="327" r:id="rId37"/>
    <p:sldId id="279" r:id="rId38"/>
    <p:sldId id="280" r:id="rId39"/>
    <p:sldId id="328" r:id="rId40"/>
    <p:sldId id="330" r:id="rId41"/>
    <p:sldId id="329" r:id="rId42"/>
    <p:sldId id="281" r:id="rId43"/>
    <p:sldId id="331" r:id="rId44"/>
    <p:sldId id="332" r:id="rId45"/>
    <p:sldId id="282" r:id="rId46"/>
    <p:sldId id="333" r:id="rId47"/>
    <p:sldId id="334" r:id="rId48"/>
    <p:sldId id="283" r:id="rId49"/>
    <p:sldId id="335" r:id="rId50"/>
    <p:sldId id="336" r:id="rId51"/>
    <p:sldId id="337" r:id="rId52"/>
    <p:sldId id="284" r:id="rId53"/>
    <p:sldId id="338" r:id="rId54"/>
    <p:sldId id="291" r:id="rId55"/>
    <p:sldId id="294" r:id="rId56"/>
    <p:sldId id="295" r:id="rId57"/>
    <p:sldId id="298" r:id="rId58"/>
    <p:sldId id="297" r:id="rId59"/>
    <p:sldId id="296" r:id="rId60"/>
    <p:sldId id="292" r:id="rId61"/>
    <p:sldId id="29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AFF"/>
    <a:srgbClr val="01D6FF"/>
    <a:srgbClr val="00D3C1"/>
    <a:srgbClr val="FF648C"/>
    <a:srgbClr val="FF80FF"/>
    <a:srgbClr val="6BCF00"/>
    <a:srgbClr val="D2C4A2"/>
    <a:srgbClr val="8F4D79"/>
    <a:srgbClr val="6A4D16"/>
    <a:srgbClr val="DD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94793"/>
  </p:normalViewPr>
  <p:slideViewPr>
    <p:cSldViewPr snapToGrid="0">
      <p:cViewPr varScale="1">
        <p:scale>
          <a:sx n="110" d="100"/>
          <a:sy n="110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/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endParaRPr lang="en-US" dirty="0"/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endParaRPr lang="en-US" dirty="0"/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r>
            <a:rPr lang="en-US"/>
            <a:t>Social, political, and economic implications</a:t>
          </a:r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 custLinFactY="961" custLinFactNeighborX="-33990" custLinFactNeighborY="100000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r>
            <a:rPr lang="en-US"/>
            <a:t>Social, political, and economic implications</a:t>
          </a:r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r>
            <a:rPr lang="en-US"/>
            <a:t>Fundamental task of science</a:t>
          </a:r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9743"/>
          <a:ext cx="6263640" cy="173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124273"/>
        <a:ext cx="6094580" cy="1562540"/>
      </dsp:txXfrm>
    </dsp:sp>
    <dsp:sp modelId="{5BBB2395-8C13-5F41-B197-1A207CA2AD6F}">
      <dsp:nvSpPr>
        <dsp:cNvPr id="0" name=""/>
        <dsp:cNvSpPr/>
      </dsp:nvSpPr>
      <dsp:spPr>
        <a:xfrm>
          <a:off x="0" y="1886543"/>
          <a:ext cx="6263640" cy="1731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1971073"/>
        <a:ext cx="6094580" cy="1562540"/>
      </dsp:txXfrm>
    </dsp:sp>
    <dsp:sp modelId="{242246FE-91D4-9A46-A5DC-BE5CF75E7149}">
      <dsp:nvSpPr>
        <dsp:cNvPr id="0" name=""/>
        <dsp:cNvSpPr/>
      </dsp:nvSpPr>
      <dsp:spPr>
        <a:xfrm>
          <a:off x="0" y="3733344"/>
          <a:ext cx="6263640" cy="1731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3817874"/>
        <a:ext cx="609458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45944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3830017"/>
        <a:ext cx="6095494" cy="155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Social, political, and economic implications</a:t>
          </a:r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82447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3866520"/>
        <a:ext cx="6095494" cy="1554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Social, political, and economic implications</a:t>
          </a:r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45944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Fundamental task of science</a:t>
          </a:r>
        </a:p>
      </dsp:txBody>
      <dsp:txXfrm>
        <a:off x="84073" y="3830017"/>
        <a:ext cx="6095494" cy="15540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080E-3096-9B4A-B8EF-3961BAE3740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EE53-1BC2-BC40-9CF2-E6E92C1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2A56-8B9E-D242-8C4D-CD9FE00981B9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E358-CE61-E148-A4A5-47EB1ABF3CF3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C4E1-002B-8741-921D-AED2C6C9A18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439A-264E-7541-B957-0726D8B7AE7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E0E-2AC2-744B-BF5B-A011A5C4572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CD2-D859-1444-AC1E-B4BE4BC1D9F7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A48E-532D-3642-AF24-FE7D7B8F0AA2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4EF-CF7E-A547-B492-F51B9E71B460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AF9-C4FA-BD41-ACC8-49CA9BB62037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7445-A248-E249-8209-31E77E80612B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35D-006B-394E-A3E0-AC46EAF9084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2C4B-BB56-C243-A27E-E174E62395D1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svg"/><Relationship Id="rId7" Type="http://schemas.openxmlformats.org/officeDocument/2006/relationships/image" Target="../media/image3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2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3.svg"/><Relationship Id="rId7" Type="http://schemas.openxmlformats.org/officeDocument/2006/relationships/image" Target="../media/image3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21.svg"/><Relationship Id="rId5" Type="http://schemas.openxmlformats.org/officeDocument/2006/relationships/image" Target="../media/image29.svg"/><Relationship Id="rId10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gif"/><Relationship Id="rId7" Type="http://schemas.openxmlformats.org/officeDocument/2006/relationships/image" Target="../media/image4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gif"/><Relationship Id="rId7" Type="http://schemas.openxmlformats.org/officeDocument/2006/relationships/image" Target="../media/image4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gif"/><Relationship Id="rId7" Type="http://schemas.openxmlformats.org/officeDocument/2006/relationships/image" Target="../media/image4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34.sv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45.svg"/><Relationship Id="rId5" Type="http://schemas.openxmlformats.org/officeDocument/2006/relationships/image" Target="../media/image29.sv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4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4" y="1104584"/>
            <a:ext cx="1185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SCC Ch. 3: Construct Validity and External Validity</a:t>
            </a:r>
          </a:p>
        </p:txBody>
      </p:sp>
      <p:pic>
        <p:nvPicPr>
          <p:cNvPr id="3" name="Picture 2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FF7F157B-3405-0A4C-9FE9-05816C1F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25DFA-73CA-CD48-A1EE-1C2B240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E98F3-5DE9-2A44-8EF4-580E11B588B4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5" name="TextBox 4"/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D96BAB-169C-1F4E-BB67-5F65F970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5626F86C-B707-AF47-899E-105D3156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25602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0C2F0366-6A54-4541-8246-F6A70F1F3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4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7C5F6831-984D-3148-9D5E-E0A931D93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606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20F6A846-B988-8342-B671-343E4708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10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6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11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665075-BBFF-9842-8E90-F70F4B7577F5}"/>
              </a:ext>
            </a:extLst>
          </p:cNvPr>
          <p:cNvSpPr/>
          <p:nvPr/>
        </p:nvSpPr>
        <p:spPr>
          <a:xfrm>
            <a:off x="394636" y="1690688"/>
            <a:ext cx="11797364" cy="5167312"/>
          </a:xfrm>
          <a:prstGeom prst="rect">
            <a:avLst/>
          </a:prstGeom>
          <a:solidFill>
            <a:schemeClr val="bg2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D179-36EC-2F4B-A718-46362F09C4D6}"/>
              </a:ext>
            </a:extLst>
          </p:cNvPr>
          <p:cNvSpPr txBox="1"/>
          <p:nvPr/>
        </p:nvSpPr>
        <p:spPr>
          <a:xfrm>
            <a:off x="708992" y="2237266"/>
            <a:ext cx="706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</a:rPr>
              <a:t>What are we measuring?</a:t>
            </a:r>
          </a:p>
        </p:txBody>
      </p:sp>
    </p:spTree>
    <p:extLst>
      <p:ext uri="{BB962C8B-B14F-4D97-AF65-F5344CB8AC3E}">
        <p14:creationId xmlns:p14="http://schemas.microsoft.com/office/powerpoint/2010/main" val="235994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12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665075-BBFF-9842-8E90-F70F4B7577F5}"/>
              </a:ext>
            </a:extLst>
          </p:cNvPr>
          <p:cNvSpPr/>
          <p:nvPr/>
        </p:nvSpPr>
        <p:spPr>
          <a:xfrm>
            <a:off x="394636" y="1690688"/>
            <a:ext cx="11797364" cy="5167312"/>
          </a:xfrm>
          <a:prstGeom prst="rect">
            <a:avLst/>
          </a:prstGeom>
          <a:solidFill>
            <a:schemeClr val="bg2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D179-36EC-2F4B-A718-46362F09C4D6}"/>
              </a:ext>
            </a:extLst>
          </p:cNvPr>
          <p:cNvSpPr txBox="1"/>
          <p:nvPr/>
        </p:nvSpPr>
        <p:spPr>
          <a:xfrm>
            <a:off x="708992" y="2237266"/>
            <a:ext cx="706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</a:rPr>
              <a:t>What are we measuring?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4FE17-B8C5-CA4C-A822-ADC4320F5277}"/>
              </a:ext>
            </a:extLst>
          </p:cNvPr>
          <p:cNvSpPr txBox="1"/>
          <p:nvPr/>
        </p:nvSpPr>
        <p:spPr>
          <a:xfrm>
            <a:off x="708991" y="5204003"/>
            <a:ext cx="1148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</a:rPr>
              <a:t>If we make racist people not racist, will they support Biden more?</a:t>
            </a:r>
          </a:p>
        </p:txBody>
      </p:sp>
    </p:spTree>
    <p:extLst>
      <p:ext uri="{BB962C8B-B14F-4D97-AF65-F5344CB8AC3E}">
        <p14:creationId xmlns:p14="http://schemas.microsoft.com/office/powerpoint/2010/main" val="86696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665075-BBFF-9842-8E90-F70F4B7577F5}"/>
              </a:ext>
            </a:extLst>
          </p:cNvPr>
          <p:cNvSpPr/>
          <p:nvPr/>
        </p:nvSpPr>
        <p:spPr>
          <a:xfrm>
            <a:off x="394636" y="1690688"/>
            <a:ext cx="11797364" cy="5167312"/>
          </a:xfrm>
          <a:prstGeom prst="rect">
            <a:avLst/>
          </a:prstGeom>
          <a:solidFill>
            <a:schemeClr val="bg2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D179-36EC-2F4B-A718-46362F09C4D6}"/>
              </a:ext>
            </a:extLst>
          </p:cNvPr>
          <p:cNvSpPr txBox="1"/>
          <p:nvPr/>
        </p:nvSpPr>
        <p:spPr>
          <a:xfrm>
            <a:off x="708992" y="2237266"/>
            <a:ext cx="1143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</a:rPr>
              <a:t>What are some problems with this study?</a:t>
            </a:r>
          </a:p>
        </p:txBody>
      </p:sp>
    </p:spTree>
    <p:extLst>
      <p:ext uri="{BB962C8B-B14F-4D97-AF65-F5344CB8AC3E}">
        <p14:creationId xmlns:p14="http://schemas.microsoft.com/office/powerpoint/2010/main" val="65433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0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0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17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0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18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3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19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75AC6D-9500-8B43-9D04-ACB1BD2AE57C}"/>
              </a:ext>
            </a:extLst>
          </p:cNvPr>
          <p:cNvSpPr/>
          <p:nvPr/>
        </p:nvSpPr>
        <p:spPr>
          <a:xfrm>
            <a:off x="3804405" y="2160890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Confounding Constructs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4E581-041D-E140-9CA5-FEEEFD2AF9F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97699" y="3017538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149-8F49-0A43-96A4-10060C79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9641993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20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75AC6D-9500-8B43-9D04-ACB1BD2AE57C}"/>
              </a:ext>
            </a:extLst>
          </p:cNvPr>
          <p:cNvSpPr/>
          <p:nvPr/>
        </p:nvSpPr>
        <p:spPr>
          <a:xfrm>
            <a:off x="3804405" y="2160890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Confounding Constructs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4E581-041D-E140-9CA5-FEEEFD2AF9F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97699" y="3017538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81F1BB-2A11-454B-AE98-503033D920F7}"/>
              </a:ext>
            </a:extLst>
          </p:cNvPr>
          <p:cNvSpPr/>
          <p:nvPr/>
        </p:nvSpPr>
        <p:spPr>
          <a:xfrm>
            <a:off x="5954323" y="2163814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Reactivity to the Exp. Setting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A7DDD5-96DC-CA45-BA6D-5CE541B55A7B}"/>
              </a:ext>
            </a:extLst>
          </p:cNvPr>
          <p:cNvCxnSpPr>
            <a:cxnSpLocks/>
          </p:cNvCxnSpPr>
          <p:nvPr/>
        </p:nvCxnSpPr>
        <p:spPr>
          <a:xfrm>
            <a:off x="6631863" y="3026434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5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21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75AC6D-9500-8B43-9D04-ACB1BD2AE57C}"/>
              </a:ext>
            </a:extLst>
          </p:cNvPr>
          <p:cNvSpPr/>
          <p:nvPr/>
        </p:nvSpPr>
        <p:spPr>
          <a:xfrm>
            <a:off x="3804405" y="2160890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Confounding Constructs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4E581-041D-E140-9CA5-FEEEFD2AF9F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97699" y="3017538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81F1BB-2A11-454B-AE98-503033D920F7}"/>
              </a:ext>
            </a:extLst>
          </p:cNvPr>
          <p:cNvSpPr/>
          <p:nvPr/>
        </p:nvSpPr>
        <p:spPr>
          <a:xfrm>
            <a:off x="5954323" y="2163814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Reactivity to the Exp. Setting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17ABC-8BF3-6A4D-B829-17A32AD01D1A}"/>
              </a:ext>
            </a:extLst>
          </p:cNvPr>
          <p:cNvSpPr/>
          <p:nvPr/>
        </p:nvSpPr>
        <p:spPr>
          <a:xfrm>
            <a:off x="5943162" y="499316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Experimenter Expectancies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AD6CA-07E8-8E49-91DB-6DA0108678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03558" y="3972716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A7DDD5-96DC-CA45-BA6D-5CE541B55A7B}"/>
              </a:ext>
            </a:extLst>
          </p:cNvPr>
          <p:cNvCxnSpPr>
            <a:cxnSpLocks/>
          </p:cNvCxnSpPr>
          <p:nvPr/>
        </p:nvCxnSpPr>
        <p:spPr>
          <a:xfrm>
            <a:off x="6631863" y="3026434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22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75AC6D-9500-8B43-9D04-ACB1BD2AE57C}"/>
              </a:ext>
            </a:extLst>
          </p:cNvPr>
          <p:cNvSpPr/>
          <p:nvPr/>
        </p:nvSpPr>
        <p:spPr>
          <a:xfrm>
            <a:off x="3804405" y="2160890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Confounding Constructs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4E581-041D-E140-9CA5-FEEEFD2AF9F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97699" y="3017538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81F1BB-2A11-454B-AE98-503033D920F7}"/>
              </a:ext>
            </a:extLst>
          </p:cNvPr>
          <p:cNvSpPr/>
          <p:nvPr/>
        </p:nvSpPr>
        <p:spPr>
          <a:xfrm>
            <a:off x="5954323" y="2163814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Reactivity to the Exp. Setting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17ABC-8BF3-6A4D-B829-17A32AD01D1A}"/>
              </a:ext>
            </a:extLst>
          </p:cNvPr>
          <p:cNvSpPr/>
          <p:nvPr/>
        </p:nvSpPr>
        <p:spPr>
          <a:xfrm>
            <a:off x="5943162" y="499316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Experimenter Expectancies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AD6CA-07E8-8E49-91DB-6DA0108678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03558" y="3972716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A27762-7EC1-FA4D-8F34-D86882E5083E}"/>
              </a:ext>
            </a:extLst>
          </p:cNvPr>
          <p:cNvSpPr/>
          <p:nvPr/>
        </p:nvSpPr>
        <p:spPr>
          <a:xfrm>
            <a:off x="7594261" y="2149479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Resentful Demoralization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113855-AA39-1845-97E3-2CB58330116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87555" y="3006127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A7DDD5-96DC-CA45-BA6D-5CE541B55A7B}"/>
              </a:ext>
            </a:extLst>
          </p:cNvPr>
          <p:cNvCxnSpPr>
            <a:cxnSpLocks/>
          </p:cNvCxnSpPr>
          <p:nvPr/>
        </p:nvCxnSpPr>
        <p:spPr>
          <a:xfrm>
            <a:off x="6631863" y="3026434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9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23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EFFA-6846-FF43-A619-F4A05DEF9FD3}"/>
              </a:ext>
            </a:extLst>
          </p:cNvPr>
          <p:cNvSpPr/>
          <p:nvPr/>
        </p:nvSpPr>
        <p:spPr>
          <a:xfrm>
            <a:off x="10183528" y="3595195"/>
            <a:ext cx="1964356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Biden support survey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CB020-8BF5-4743-BF82-FE4FC40989C5}"/>
              </a:ext>
            </a:extLst>
          </p:cNvPr>
          <p:cNvCxnSpPr/>
          <p:nvPr/>
        </p:nvCxnSpPr>
        <p:spPr>
          <a:xfrm>
            <a:off x="6851984" y="4016061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F5B1BE-1B7A-D04C-8F60-5B1ECD28A475}"/>
              </a:ext>
            </a:extLst>
          </p:cNvPr>
          <p:cNvSpPr/>
          <p:nvPr/>
        </p:nvSpPr>
        <p:spPr>
          <a:xfrm>
            <a:off x="405796" y="2214617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Inadequate explication of construct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C4B0B-46CA-9248-B021-719A6548EE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66192" y="3071265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E61473-585F-E944-88AC-B94E301F0687}"/>
              </a:ext>
            </a:extLst>
          </p:cNvPr>
          <p:cNvSpPr/>
          <p:nvPr/>
        </p:nvSpPr>
        <p:spPr>
          <a:xfrm>
            <a:off x="394635" y="5043965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Confounding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5892FA-89EA-C045-AF4C-D08B0E98CA9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55031" y="4023519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6F51FB-DF53-FD4A-858B-24DCB0FB1EEF}"/>
              </a:ext>
            </a:extLst>
          </p:cNvPr>
          <p:cNvSpPr/>
          <p:nvPr/>
        </p:nvSpPr>
        <p:spPr>
          <a:xfrm>
            <a:off x="2045734" y="220028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Mono-Operation 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B913B3-90E2-2943-8203-0F84D21A02A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639028" y="3056930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945A23-535E-FA42-8CAF-2F6A1E719999}"/>
              </a:ext>
            </a:extLst>
          </p:cNvPr>
          <p:cNvSpPr/>
          <p:nvPr/>
        </p:nvSpPr>
        <p:spPr>
          <a:xfrm>
            <a:off x="2045734" y="505232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Mono-Method Bias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017A7-ECF6-9341-8711-52CD34E934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06130" y="4030396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75AC6D-9500-8B43-9D04-ACB1BD2AE57C}"/>
              </a:ext>
            </a:extLst>
          </p:cNvPr>
          <p:cNvSpPr/>
          <p:nvPr/>
        </p:nvSpPr>
        <p:spPr>
          <a:xfrm>
            <a:off x="3804405" y="2160890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Confounding Constructs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4E581-041D-E140-9CA5-FEEEFD2AF9F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97699" y="3017538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81F1BB-2A11-454B-AE98-503033D920F7}"/>
              </a:ext>
            </a:extLst>
          </p:cNvPr>
          <p:cNvSpPr/>
          <p:nvPr/>
        </p:nvSpPr>
        <p:spPr>
          <a:xfrm>
            <a:off x="5954323" y="2163814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Reactivity to the Exp. Setting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17ABC-8BF3-6A4D-B829-17A32AD01D1A}"/>
              </a:ext>
            </a:extLst>
          </p:cNvPr>
          <p:cNvSpPr/>
          <p:nvPr/>
        </p:nvSpPr>
        <p:spPr>
          <a:xfrm>
            <a:off x="5943162" y="4993162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Experimenter Expectancies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AD6CA-07E8-8E49-91DB-6DA0108678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03558" y="3972716"/>
            <a:ext cx="1229354" cy="102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A27762-7EC1-FA4D-8F34-D86882E5083E}"/>
              </a:ext>
            </a:extLst>
          </p:cNvPr>
          <p:cNvSpPr/>
          <p:nvPr/>
        </p:nvSpPr>
        <p:spPr>
          <a:xfrm>
            <a:off x="7594261" y="2149479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Resentful Demoralization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113855-AA39-1845-97E3-2CB58330116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87555" y="3006127"/>
            <a:ext cx="167102" cy="9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A5DC67-670B-AF43-9DE0-01FCF5210973}"/>
              </a:ext>
            </a:extLst>
          </p:cNvPr>
          <p:cNvSpPr/>
          <p:nvPr/>
        </p:nvSpPr>
        <p:spPr>
          <a:xfrm>
            <a:off x="7594261" y="5001519"/>
            <a:ext cx="1520791" cy="8566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Treatment Diffusion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5D50D1-79DF-AB4A-8B87-095156BFB19E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354657" y="3979593"/>
            <a:ext cx="191713" cy="102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A7DDD5-96DC-CA45-BA6D-5CE541B55A7B}"/>
              </a:ext>
            </a:extLst>
          </p:cNvPr>
          <p:cNvCxnSpPr>
            <a:cxnSpLocks/>
          </p:cNvCxnSpPr>
          <p:nvPr/>
        </p:nvCxnSpPr>
        <p:spPr>
          <a:xfrm>
            <a:off x="6631863" y="3026434"/>
            <a:ext cx="998274" cy="9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0A8A-6C08-824E-8844-653B8D91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F5D-C4E5-DD44-9A20-6271757ED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 we think we’re measuring?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D66B-87CF-054D-BB37-119E88EE3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82FE0-1835-8047-BEDD-A7BC70F8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24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9A16CB43-B89C-8E44-8C47-D1E96BB0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0A8A-6C08-824E-8844-653B8D91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F5D-C4E5-DD44-9A20-6271757ED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think we’re measuring?</a:t>
            </a:r>
          </a:p>
          <a:p>
            <a:pPr lvl="1"/>
            <a:r>
              <a:rPr lang="en-US" dirty="0">
                <a:latin typeface="Helvetica" pitchFamily="2" charset="0"/>
              </a:rPr>
              <a:t>If we make racist people not racist, will they support Biden more?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82FE0-1835-8047-BEDD-A7BC70F8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25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9A16CB43-B89C-8E44-8C47-D1E96BB0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53618-AED2-1E41-B0D7-4B30208A7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0A8A-6C08-824E-8844-653B8D91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F5D-C4E5-DD44-9A20-6271757ED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think we’re measuring?</a:t>
            </a:r>
          </a:p>
          <a:p>
            <a:pPr lvl="1"/>
            <a:r>
              <a:rPr lang="en-US" dirty="0">
                <a:latin typeface="Helvetica" pitchFamily="2" charset="0"/>
              </a:rPr>
              <a:t>If we make racist people not racist, will they support Biden more?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D66B-87CF-054D-BB37-119E88EE3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actually measuring?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82FE0-1835-8047-BEDD-A7BC70F8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26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9A16CB43-B89C-8E44-8C47-D1E96BB0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0A8A-6C08-824E-8844-653B8D91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F5D-C4E5-DD44-9A20-6271757ED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do we think we’re measuring?</a:t>
            </a:r>
          </a:p>
          <a:p>
            <a:pPr lvl="1"/>
            <a:r>
              <a:rPr lang="en-US" dirty="0">
                <a:latin typeface="Helvetica" pitchFamily="2" charset="0"/>
              </a:rPr>
              <a:t>If we make racist people not racist, will they support Biden more?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D66B-87CF-054D-BB37-119E88EE3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are we actually measuring?</a:t>
            </a:r>
          </a:p>
          <a:p>
            <a:pPr lvl="1"/>
            <a:r>
              <a:rPr lang="en-US" dirty="0"/>
              <a:t>If we make people who self-report to be racist, whatever it means to them, and put them through an anti-racism course in a university setting, that may make them demoralized for receiving the treatment, will they support Biden more?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82FE0-1835-8047-BEDD-A7BC70F8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27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9A16CB43-B89C-8E44-8C47-D1E96BB0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645772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37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12906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4475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60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43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32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3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9887764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33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1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5F5D-4DC3-CB4B-8469-E511CDE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16" y="1593658"/>
            <a:ext cx="6404260" cy="2959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generalizable is our study?</a:t>
            </a:r>
          </a:p>
        </p:txBody>
      </p:sp>
      <p:pic>
        <p:nvPicPr>
          <p:cNvPr id="5" name="Graphic 4" descr="Globe outline">
            <a:extLst>
              <a:ext uri="{FF2B5EF4-FFF2-40B4-BE49-F238E27FC236}">
                <a16:creationId xmlns:a16="http://schemas.microsoft.com/office/drawing/2014/main" id="{C0E58F58-86AA-8841-8CB2-E2119C2E6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A014-CD21-B345-8811-1426CB0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5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3884A-2CF7-D643-805E-E0D785BD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17" y="2770632"/>
            <a:ext cx="4672584" cy="2101070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Minimum Wage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DD3F-6616-8845-BF19-56AECBBA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17" y="6223702"/>
            <a:ext cx="570728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340853-4158-4C97-A2F3-460FF28462EA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35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3884A-2CF7-D643-805E-E0D785BD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17" y="2770632"/>
            <a:ext cx="4672584" cy="2101070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Minimum Wage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DD3F-6616-8845-BF19-56AECBBA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17" y="6223702"/>
            <a:ext cx="570728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340853-4158-4C97-A2F3-460FF28462EA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36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3,518 Woman Politician Illustrations &amp; Clip Art - iStock">
            <a:extLst>
              <a:ext uri="{FF2B5EF4-FFF2-40B4-BE49-F238E27FC236}">
                <a16:creationId xmlns:a16="http://schemas.microsoft.com/office/drawing/2014/main" id="{D8299561-317F-7744-8FFB-887629C69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r="4421" b="3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13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37</a:t>
            </a:fld>
            <a:endParaRPr lang="en-US"/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312C0B3A-B3E7-BE44-8718-81671451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08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38</a:t>
            </a:fld>
            <a:endParaRPr lang="en-US"/>
          </a:p>
        </p:txBody>
      </p:sp>
      <p:pic>
        <p:nvPicPr>
          <p:cNvPr id="7" name="Graphic 6" descr="Arrow: Straight outline">
            <a:extLst>
              <a:ext uri="{FF2B5EF4-FFF2-40B4-BE49-F238E27FC236}">
                <a16:creationId xmlns:a16="http://schemas.microsoft.com/office/drawing/2014/main" id="{CBBAF19A-2594-4E41-BE09-2EE2EB2D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A02CFC-8BDB-9B41-8AFD-1CFE118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pic>
        <p:nvPicPr>
          <p:cNvPr id="11" name="Graphic 10" descr="Globe outline">
            <a:extLst>
              <a:ext uri="{FF2B5EF4-FFF2-40B4-BE49-F238E27FC236}">
                <a16:creationId xmlns:a16="http://schemas.microsoft.com/office/drawing/2014/main" id="{90B12BB8-B83C-884F-BFB9-31BFCCF4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Narrow to Broad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39</a:t>
            </a:fld>
            <a:endParaRPr lang="en-US"/>
          </a:p>
        </p:txBody>
      </p:sp>
      <p:pic>
        <p:nvPicPr>
          <p:cNvPr id="8" name="Graphic 7" descr="Arrow: Straight outline">
            <a:extLst>
              <a:ext uri="{FF2B5EF4-FFF2-40B4-BE49-F238E27FC236}">
                <a16:creationId xmlns:a16="http://schemas.microsoft.com/office/drawing/2014/main" id="{182FD175-B538-7A4B-AEA3-4599CF28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07546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5F5D-4DC3-CB4B-8469-E511CDE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we actually measuring?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icroscope with solid fill">
            <a:extLst>
              <a:ext uri="{FF2B5EF4-FFF2-40B4-BE49-F238E27FC236}">
                <a16:creationId xmlns:a16="http://schemas.microsoft.com/office/drawing/2014/main" id="{90577B7D-7591-D44A-9818-A3BCFAA9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A014-CD21-B345-8811-1426CB0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15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Narrow to Broad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40</a:t>
            </a:fld>
            <a:endParaRPr lang="en-US"/>
          </a:p>
        </p:txBody>
      </p:sp>
      <p:pic>
        <p:nvPicPr>
          <p:cNvPr id="8" name="Graphic 7" descr="Arrow: Straight outline">
            <a:extLst>
              <a:ext uri="{FF2B5EF4-FFF2-40B4-BE49-F238E27FC236}">
                <a16:creationId xmlns:a16="http://schemas.microsoft.com/office/drawing/2014/main" id="{182FD175-B538-7A4B-AEA3-4599CF28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07546" y="570706"/>
            <a:ext cx="914400" cy="914400"/>
          </a:xfrm>
          <a:prstGeom prst="rect">
            <a:avLst/>
          </a:prstGeom>
        </p:spPr>
      </p:pic>
      <p:pic>
        <p:nvPicPr>
          <p:cNvPr id="4100" name="Picture 4" descr="Pittsburgh city skyline silhouette background Vector Image">
            <a:extLst>
              <a:ext uri="{FF2B5EF4-FFF2-40B4-BE49-F238E27FC236}">
                <a16:creationId xmlns:a16="http://schemas.microsoft.com/office/drawing/2014/main" id="{DBE9FBE5-65D6-0945-8D9F-447545D3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0"/>
          <a:stretch/>
        </p:blipFill>
        <p:spPr bwMode="auto">
          <a:xfrm>
            <a:off x="510018" y="2621204"/>
            <a:ext cx="4478672" cy="19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24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Narrow to Broad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41</a:t>
            </a:fld>
            <a:endParaRPr lang="en-US"/>
          </a:p>
        </p:txBody>
      </p:sp>
      <p:pic>
        <p:nvPicPr>
          <p:cNvPr id="8" name="Graphic 7" descr="Arrow: Straight outline">
            <a:extLst>
              <a:ext uri="{FF2B5EF4-FFF2-40B4-BE49-F238E27FC236}">
                <a16:creationId xmlns:a16="http://schemas.microsoft.com/office/drawing/2014/main" id="{182FD175-B538-7A4B-AEA3-4599CF28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07546" y="570706"/>
            <a:ext cx="914400" cy="914400"/>
          </a:xfrm>
          <a:prstGeom prst="rect">
            <a:avLst/>
          </a:prstGeom>
        </p:spPr>
      </p:pic>
      <p:pic>
        <p:nvPicPr>
          <p:cNvPr id="4100" name="Picture 4" descr="Pittsburgh city skyline silhouette background Vector Image">
            <a:extLst>
              <a:ext uri="{FF2B5EF4-FFF2-40B4-BE49-F238E27FC236}">
                <a16:creationId xmlns:a16="http://schemas.microsoft.com/office/drawing/2014/main" id="{DBE9FBE5-65D6-0945-8D9F-447545D3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0"/>
          <a:stretch/>
        </p:blipFill>
        <p:spPr bwMode="auto">
          <a:xfrm>
            <a:off x="510018" y="2621204"/>
            <a:ext cx="4478672" cy="19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E48B1039-73CC-DB4F-8EC5-41192E44A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235071" y="2759639"/>
            <a:ext cx="1721858" cy="172185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42</a:t>
            </a:fld>
            <a:endParaRPr lang="en-US"/>
          </a:p>
        </p:txBody>
      </p:sp>
      <p:pic>
        <p:nvPicPr>
          <p:cNvPr id="7" name="Graphic 6" descr="Arrow: Straight outline">
            <a:extLst>
              <a:ext uri="{FF2B5EF4-FFF2-40B4-BE49-F238E27FC236}">
                <a16:creationId xmlns:a16="http://schemas.microsoft.com/office/drawing/2014/main" id="{7707E4EB-152B-0C4E-8FBB-91542F97D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8" name="Graphic 7" descr="Merger with solid fill">
            <a:extLst>
              <a:ext uri="{FF2B5EF4-FFF2-40B4-BE49-F238E27FC236}">
                <a16:creationId xmlns:a16="http://schemas.microsoft.com/office/drawing/2014/main" id="{E8A8BA2B-1B0B-CB42-A3F9-9C64C997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CDC0A0-6700-E046-940A-90203A1D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pic>
        <p:nvPicPr>
          <p:cNvPr id="12" name="Graphic 11" descr="Globe outline">
            <a:extLst>
              <a:ext uri="{FF2B5EF4-FFF2-40B4-BE49-F238E27FC236}">
                <a16:creationId xmlns:a16="http://schemas.microsoft.com/office/drawing/2014/main" id="{15EB99C9-E3AC-8B45-8049-9EA76C0B3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5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Broad to Narrow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43</a:t>
            </a:fld>
            <a:endParaRPr lang="en-US"/>
          </a:p>
        </p:txBody>
      </p:sp>
      <p:pic>
        <p:nvPicPr>
          <p:cNvPr id="4100" name="Picture 4" descr="Pittsburgh city skyline silhouette background Vector Image">
            <a:extLst>
              <a:ext uri="{FF2B5EF4-FFF2-40B4-BE49-F238E27FC236}">
                <a16:creationId xmlns:a16="http://schemas.microsoft.com/office/drawing/2014/main" id="{DBE9FBE5-65D6-0945-8D9F-447545D3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0"/>
          <a:stretch/>
        </p:blipFill>
        <p:spPr bwMode="auto">
          <a:xfrm>
            <a:off x="510018" y="2621204"/>
            <a:ext cx="4478672" cy="19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erger with solid fill">
            <a:extLst>
              <a:ext uri="{FF2B5EF4-FFF2-40B4-BE49-F238E27FC236}">
                <a16:creationId xmlns:a16="http://schemas.microsoft.com/office/drawing/2014/main" id="{3D59DE92-CB36-C148-9655-A6A707E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4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Broad to Narrow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44</a:t>
            </a:fld>
            <a:endParaRPr lang="en-US"/>
          </a:p>
        </p:txBody>
      </p:sp>
      <p:pic>
        <p:nvPicPr>
          <p:cNvPr id="4100" name="Picture 4" descr="Pittsburgh city skyline silhouette background Vector Image">
            <a:extLst>
              <a:ext uri="{FF2B5EF4-FFF2-40B4-BE49-F238E27FC236}">
                <a16:creationId xmlns:a16="http://schemas.microsoft.com/office/drawing/2014/main" id="{DBE9FBE5-65D6-0945-8D9F-447545D3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0"/>
          <a:stretch/>
        </p:blipFill>
        <p:spPr bwMode="auto">
          <a:xfrm>
            <a:off x="510018" y="2621204"/>
            <a:ext cx="4478672" cy="19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erger with solid fill">
            <a:extLst>
              <a:ext uri="{FF2B5EF4-FFF2-40B4-BE49-F238E27FC236}">
                <a16:creationId xmlns:a16="http://schemas.microsoft.com/office/drawing/2014/main" id="{3D59DE92-CB36-C148-9655-A6A707E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pic>
        <p:nvPicPr>
          <p:cNvPr id="10" name="Graphic 9" descr="Merger with solid fill">
            <a:extLst>
              <a:ext uri="{FF2B5EF4-FFF2-40B4-BE49-F238E27FC236}">
                <a16:creationId xmlns:a16="http://schemas.microsoft.com/office/drawing/2014/main" id="{5DB766CC-DBDF-9E4D-A0A2-5429D7DCA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8411" y="2964755"/>
            <a:ext cx="1655178" cy="1655178"/>
          </a:xfrm>
          <a:prstGeom prst="rect">
            <a:avLst/>
          </a:prstGeom>
        </p:spPr>
      </p:pic>
      <p:pic>
        <p:nvPicPr>
          <p:cNvPr id="7170" name="Picture 2" descr="Happy Business Man Profit Vector Clipart image - Free stock photo - Public  Domain photo - CC0 Images">
            <a:extLst>
              <a:ext uri="{FF2B5EF4-FFF2-40B4-BE49-F238E27FC236}">
                <a16:creationId xmlns:a16="http://schemas.microsoft.com/office/drawing/2014/main" id="{7E787362-0F13-C24A-9165-C73882178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69" y="1943288"/>
            <a:ext cx="3698111" cy="36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51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45</a:t>
            </a:fld>
            <a:endParaRPr lang="en-US"/>
          </a:p>
        </p:txBody>
      </p:sp>
      <p:pic>
        <p:nvPicPr>
          <p:cNvPr id="6" name="Graphic 5" descr="Arrow: Straight outline">
            <a:extLst>
              <a:ext uri="{FF2B5EF4-FFF2-40B4-BE49-F238E27FC236}">
                <a16:creationId xmlns:a16="http://schemas.microsoft.com/office/drawing/2014/main" id="{FA0914E7-B5E6-0A4D-9356-707F93AD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7" name="Graphic 6" descr="Merger with solid fill">
            <a:extLst>
              <a:ext uri="{FF2B5EF4-FFF2-40B4-BE49-F238E27FC236}">
                <a16:creationId xmlns:a16="http://schemas.microsoft.com/office/drawing/2014/main" id="{96E8CB2F-8CEC-4C46-95C9-552853BB9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8" name="Graphic 7" descr="Shuffle with solid fill">
            <a:extLst>
              <a:ext uri="{FF2B5EF4-FFF2-40B4-BE49-F238E27FC236}">
                <a16:creationId xmlns:a16="http://schemas.microsoft.com/office/drawing/2014/main" id="{390F50A6-554B-D24F-849A-91F6F0170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D63BD90-2B52-5A4A-B757-6E4FF509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pic>
        <p:nvPicPr>
          <p:cNvPr id="11" name="Graphic 10" descr="Globe outline">
            <a:extLst>
              <a:ext uri="{FF2B5EF4-FFF2-40B4-BE49-F238E27FC236}">
                <a16:creationId xmlns:a16="http://schemas.microsoft.com/office/drawing/2014/main" id="{3A774465-D559-F546-BF6B-D714C3984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9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Similar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46</a:t>
            </a:fld>
            <a:endParaRPr lang="en-US"/>
          </a:p>
        </p:txBody>
      </p:sp>
      <p:pic>
        <p:nvPicPr>
          <p:cNvPr id="10" name="Graphic 9" descr="Shuffle with solid fill">
            <a:extLst>
              <a:ext uri="{FF2B5EF4-FFF2-40B4-BE49-F238E27FC236}">
                <a16:creationId xmlns:a16="http://schemas.microsoft.com/office/drawing/2014/main" id="{8C45D5BC-6E7F-E54A-B326-AA6E516D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51" y="706278"/>
            <a:ext cx="643256" cy="643256"/>
          </a:xfrm>
          <a:prstGeom prst="rect">
            <a:avLst/>
          </a:prstGeom>
        </p:spPr>
      </p:pic>
      <p:pic>
        <p:nvPicPr>
          <p:cNvPr id="9218" name="Picture 2" descr="Pin on Printable Patterns at PatternUniverse.com">
            <a:extLst>
              <a:ext uri="{FF2B5EF4-FFF2-40B4-BE49-F238E27FC236}">
                <a16:creationId xmlns:a16="http://schemas.microsoft.com/office/drawing/2014/main" id="{D0A7ABBA-27EB-EF44-89E4-537865CB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236391"/>
            <a:ext cx="4060390" cy="5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14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Similar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47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huffle with solid fill">
            <a:extLst>
              <a:ext uri="{FF2B5EF4-FFF2-40B4-BE49-F238E27FC236}">
                <a16:creationId xmlns:a16="http://schemas.microsoft.com/office/drawing/2014/main" id="{4B1939AD-594D-8140-B132-5BD0D5BD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329" y="3253533"/>
            <a:ext cx="1049342" cy="1049342"/>
          </a:xfrm>
          <a:prstGeom prst="rect">
            <a:avLst/>
          </a:prstGeom>
        </p:spPr>
      </p:pic>
      <p:pic>
        <p:nvPicPr>
          <p:cNvPr id="10" name="Graphic 9" descr="Shuffle with solid fill">
            <a:extLst>
              <a:ext uri="{FF2B5EF4-FFF2-40B4-BE49-F238E27FC236}">
                <a16:creationId xmlns:a16="http://schemas.microsoft.com/office/drawing/2014/main" id="{8C45D5BC-6E7F-E54A-B326-AA6E516D9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851" y="706278"/>
            <a:ext cx="643256" cy="643256"/>
          </a:xfrm>
          <a:prstGeom prst="rect">
            <a:avLst/>
          </a:prstGeom>
        </p:spPr>
      </p:pic>
      <p:pic>
        <p:nvPicPr>
          <p:cNvPr id="9218" name="Picture 2" descr="Pin on Printable Patterns at PatternUniverse.com">
            <a:extLst>
              <a:ext uri="{FF2B5EF4-FFF2-40B4-BE49-F238E27FC236}">
                <a16:creationId xmlns:a16="http://schemas.microsoft.com/office/drawing/2014/main" id="{D0A7ABBA-27EB-EF44-89E4-537865CB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236391"/>
            <a:ext cx="4060390" cy="5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91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  <a:p>
            <a:pPr marL="0" indent="0">
              <a:buNone/>
            </a:pPr>
            <a:r>
              <a:rPr lang="en-US" dirty="0"/>
              <a:t>	To a Similar or Different Kind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48</a:t>
            </a:fld>
            <a:endParaRPr lang="en-US"/>
          </a:p>
        </p:txBody>
      </p:sp>
      <p:pic>
        <p:nvPicPr>
          <p:cNvPr id="6" name="Graphic 5" descr="Arrow: Straight outline">
            <a:extLst>
              <a:ext uri="{FF2B5EF4-FFF2-40B4-BE49-F238E27FC236}">
                <a16:creationId xmlns:a16="http://schemas.microsoft.com/office/drawing/2014/main" id="{469682D7-9ADF-D04E-B686-98FF5AFA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7" name="Graphic 6" descr="Merger with solid fill">
            <a:extLst>
              <a:ext uri="{FF2B5EF4-FFF2-40B4-BE49-F238E27FC236}">
                <a16:creationId xmlns:a16="http://schemas.microsoft.com/office/drawing/2014/main" id="{685F4766-8EEB-234E-BE52-3556E327B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8" name="Graphic 7" descr="Shuffle with solid fill">
            <a:extLst>
              <a:ext uri="{FF2B5EF4-FFF2-40B4-BE49-F238E27FC236}">
                <a16:creationId xmlns:a16="http://schemas.microsoft.com/office/drawing/2014/main" id="{72B37242-83E8-964F-BF84-72A84B6A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  <p:pic>
        <p:nvPicPr>
          <p:cNvPr id="9" name="Graphic 8" descr="Transfer with solid fill">
            <a:extLst>
              <a:ext uri="{FF2B5EF4-FFF2-40B4-BE49-F238E27FC236}">
                <a16:creationId xmlns:a16="http://schemas.microsoft.com/office/drawing/2014/main" id="{EFBDA85F-F24E-C143-AAD1-6203AD7E5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299" y="3616064"/>
            <a:ext cx="643256" cy="6432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980CD0-3DC1-614D-9801-C3E78831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pic>
        <p:nvPicPr>
          <p:cNvPr id="14" name="Graphic 13" descr="Globe outline">
            <a:extLst>
              <a:ext uri="{FF2B5EF4-FFF2-40B4-BE49-F238E27FC236}">
                <a16:creationId xmlns:a16="http://schemas.microsoft.com/office/drawing/2014/main" id="{88730DFE-E406-1B45-B486-6ED5EEF54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0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Similar or Different Kind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49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in on Printable Patterns at PatternUniverse.com">
            <a:extLst>
              <a:ext uri="{FF2B5EF4-FFF2-40B4-BE49-F238E27FC236}">
                <a16:creationId xmlns:a16="http://schemas.microsoft.com/office/drawing/2014/main" id="{D0A7ABBA-27EB-EF44-89E4-537865CB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236391"/>
            <a:ext cx="4060390" cy="5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Transfer with solid fill">
            <a:extLst>
              <a:ext uri="{FF2B5EF4-FFF2-40B4-BE49-F238E27FC236}">
                <a16:creationId xmlns:a16="http://schemas.microsoft.com/office/drawing/2014/main" id="{6FA2B43E-12C6-6949-84B5-1E0E0A8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3290104"/>
            <a:ext cx="1143000" cy="1143000"/>
          </a:xfrm>
          <a:prstGeom prst="rect">
            <a:avLst/>
          </a:prstGeom>
        </p:spPr>
      </p:pic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5EE1EFF3-F0D5-C04E-815D-CFEC99EC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664" y="661267"/>
            <a:ext cx="643256" cy="643256"/>
          </a:xfrm>
          <a:prstGeom prst="rect">
            <a:avLst/>
          </a:prstGeom>
        </p:spPr>
      </p:pic>
      <p:pic>
        <p:nvPicPr>
          <p:cNvPr id="11268" name="Picture 4" descr="Family Silhouette Scalable Vector Graphics - family,Sketch png download -  571*509 - Free Transparent Family png … | Family sketch, Silhouette family,  Silhouette art">
            <a:extLst>
              <a:ext uri="{FF2B5EF4-FFF2-40B4-BE49-F238E27FC236}">
                <a16:creationId xmlns:a16="http://schemas.microsoft.com/office/drawing/2014/main" id="{99ECD04C-5754-C54C-AEA2-C7261DAF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20" y="2526593"/>
            <a:ext cx="1497625" cy="13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amily Silhouette Scalable Vector Graphics - family,Sketch png download -  571*509 - Free Transparent Family png … | Family sketch, Silhouette family,  Silhouette art">
            <a:extLst>
              <a:ext uri="{FF2B5EF4-FFF2-40B4-BE49-F238E27FC236}">
                <a16:creationId xmlns:a16="http://schemas.microsoft.com/office/drawing/2014/main" id="{3F01A443-27E9-3E4A-9319-F13CD050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91" y="2688507"/>
            <a:ext cx="1497625" cy="13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Black Child Silhouette ❤ liked on Polyvore featuring silhouettes, psds  women and sketches | Silhouette, Couple silhouette, Human silhouette">
            <a:extLst>
              <a:ext uri="{FF2B5EF4-FFF2-40B4-BE49-F238E27FC236}">
                <a16:creationId xmlns:a16="http://schemas.microsoft.com/office/drawing/2014/main" id="{7AD58442-2749-8442-B4B6-495526CA1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19" y="4353377"/>
            <a:ext cx="1497626" cy="14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Black Child Silhouette ❤ liked on Polyvore featuring silhouettes, psds  women and sketches | Silhouette, Couple silhouette, Human silhouette">
            <a:extLst>
              <a:ext uri="{FF2B5EF4-FFF2-40B4-BE49-F238E27FC236}">
                <a16:creationId xmlns:a16="http://schemas.microsoft.com/office/drawing/2014/main" id="{5AFC929D-8F9F-964F-A009-55941216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99" y="4188447"/>
            <a:ext cx="1497626" cy="14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5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D3F8-8C0B-6F42-9325-40459AF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320A-F515-8749-8060-1D1E2FB49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548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1A6B-0D4A-8549-AE68-ADF8F78D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2FC6176F-81A4-9C4E-8A6D-E3FAD3F7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1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Similar or Different Kind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50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in on Printable Patterns at PatternUniverse.com">
            <a:extLst>
              <a:ext uri="{FF2B5EF4-FFF2-40B4-BE49-F238E27FC236}">
                <a16:creationId xmlns:a16="http://schemas.microsoft.com/office/drawing/2014/main" id="{D0A7ABBA-27EB-EF44-89E4-537865CB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236391"/>
            <a:ext cx="4060390" cy="5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Transfer with solid fill">
            <a:extLst>
              <a:ext uri="{FF2B5EF4-FFF2-40B4-BE49-F238E27FC236}">
                <a16:creationId xmlns:a16="http://schemas.microsoft.com/office/drawing/2014/main" id="{6FA2B43E-12C6-6949-84B5-1E0E0A8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3290104"/>
            <a:ext cx="1143000" cy="1143000"/>
          </a:xfrm>
          <a:prstGeom prst="rect">
            <a:avLst/>
          </a:prstGeom>
        </p:spPr>
      </p:pic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5EE1EFF3-F0D5-C04E-815D-CFEC99EC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664" y="661267"/>
            <a:ext cx="643256" cy="643256"/>
          </a:xfrm>
          <a:prstGeom prst="rect">
            <a:avLst/>
          </a:prstGeom>
        </p:spPr>
      </p:pic>
      <p:pic>
        <p:nvPicPr>
          <p:cNvPr id="11268" name="Picture 4" descr="Family Silhouette Scalable Vector Graphics - family,Sketch png download -  571*509 - Free Transparent Family png … | Family sketch, Silhouette family,  Silhouette art">
            <a:extLst>
              <a:ext uri="{FF2B5EF4-FFF2-40B4-BE49-F238E27FC236}">
                <a16:creationId xmlns:a16="http://schemas.microsoft.com/office/drawing/2014/main" id="{99ECD04C-5754-C54C-AEA2-C7261DAF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20" y="2526593"/>
            <a:ext cx="1497625" cy="13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amily Silhouette Scalable Vector Graphics - family,Sketch png download -  571*509 - Free Transparent Family png … | Family sketch, Silhouette family,  Silhouette art">
            <a:extLst>
              <a:ext uri="{FF2B5EF4-FFF2-40B4-BE49-F238E27FC236}">
                <a16:creationId xmlns:a16="http://schemas.microsoft.com/office/drawing/2014/main" id="{3F01A443-27E9-3E4A-9319-F13CD050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91" y="2688507"/>
            <a:ext cx="1497625" cy="13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93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Similar or Different Kind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51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in on Printable Patterns at PatternUniverse.com">
            <a:extLst>
              <a:ext uri="{FF2B5EF4-FFF2-40B4-BE49-F238E27FC236}">
                <a16:creationId xmlns:a16="http://schemas.microsoft.com/office/drawing/2014/main" id="{D0A7ABBA-27EB-EF44-89E4-537865CB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236391"/>
            <a:ext cx="4060390" cy="5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Transfer with solid fill">
            <a:extLst>
              <a:ext uri="{FF2B5EF4-FFF2-40B4-BE49-F238E27FC236}">
                <a16:creationId xmlns:a16="http://schemas.microsoft.com/office/drawing/2014/main" id="{6FA2B43E-12C6-6949-84B5-1E0E0A8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3290104"/>
            <a:ext cx="1143000" cy="1143000"/>
          </a:xfrm>
          <a:prstGeom prst="rect">
            <a:avLst/>
          </a:prstGeom>
        </p:spPr>
      </p:pic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5EE1EFF3-F0D5-C04E-815D-CFEC99EC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664" y="661267"/>
            <a:ext cx="643256" cy="643256"/>
          </a:xfrm>
          <a:prstGeom prst="rect">
            <a:avLst/>
          </a:prstGeom>
        </p:spPr>
      </p:pic>
      <p:pic>
        <p:nvPicPr>
          <p:cNvPr id="11268" name="Picture 4" descr="Family Silhouette Scalable Vector Graphics - family,Sketch png download -  571*509 - Free Transparent Family png … | Family sketch, Silhouette family,  Silhouette art">
            <a:extLst>
              <a:ext uri="{FF2B5EF4-FFF2-40B4-BE49-F238E27FC236}">
                <a16:creationId xmlns:a16="http://schemas.microsoft.com/office/drawing/2014/main" id="{99ECD04C-5754-C54C-AEA2-C7261DAF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20" y="2526593"/>
            <a:ext cx="1497625" cy="13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Black Child Silhouette ❤ liked on Polyvore featuring silhouettes, psds  women and sketches | Silhouette, Couple silhouette, Human silhouette">
            <a:extLst>
              <a:ext uri="{FF2B5EF4-FFF2-40B4-BE49-F238E27FC236}">
                <a16:creationId xmlns:a16="http://schemas.microsoft.com/office/drawing/2014/main" id="{5AFC929D-8F9F-964F-A009-55941216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99" y="4188447"/>
            <a:ext cx="1497626" cy="14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46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  <a:p>
            <a:pPr marL="0" indent="0">
              <a:buNone/>
            </a:pPr>
            <a:r>
              <a:rPr lang="en-US" dirty="0"/>
              <a:t>	To a Similar or Different Kind</a:t>
            </a:r>
          </a:p>
          <a:p>
            <a:pPr marL="0" indent="0">
              <a:buNone/>
            </a:pPr>
            <a:r>
              <a:rPr lang="en-US" dirty="0"/>
              <a:t>	Random Sample to Population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52</a:t>
            </a:fld>
            <a:endParaRPr lang="en-US"/>
          </a:p>
        </p:txBody>
      </p:sp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19F3A88D-CB0B-BB4A-8A50-4B32C9490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13" name="Graphic 12" descr="Merger with solid fill">
            <a:extLst>
              <a:ext uri="{FF2B5EF4-FFF2-40B4-BE49-F238E27FC236}">
                <a16:creationId xmlns:a16="http://schemas.microsoft.com/office/drawing/2014/main" id="{A66B9E1E-D047-A341-9F7A-9BBD21C26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14" name="Graphic 13" descr="Shuffle with solid fill">
            <a:extLst>
              <a:ext uri="{FF2B5EF4-FFF2-40B4-BE49-F238E27FC236}">
                <a16:creationId xmlns:a16="http://schemas.microsoft.com/office/drawing/2014/main" id="{929063C9-23FD-5A4E-A665-D294DE947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  <p:pic>
        <p:nvPicPr>
          <p:cNvPr id="15" name="Graphic 14" descr="Transfer with solid fill">
            <a:extLst>
              <a:ext uri="{FF2B5EF4-FFF2-40B4-BE49-F238E27FC236}">
                <a16:creationId xmlns:a16="http://schemas.microsoft.com/office/drawing/2014/main" id="{CEA89A17-066F-524A-8178-3ABDAEDA1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299" y="3616064"/>
            <a:ext cx="643256" cy="643256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EA6063B-6674-8B49-BC47-D45F0FFE6F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170" y="4176192"/>
            <a:ext cx="843741" cy="64325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09F4EC-D780-E147-92D1-E45F68A3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Targets of Generalization</a:t>
            </a:r>
          </a:p>
        </p:txBody>
      </p:sp>
      <p:pic>
        <p:nvPicPr>
          <p:cNvPr id="16" name="Graphic 15" descr="Globe outline">
            <a:extLst>
              <a:ext uri="{FF2B5EF4-FFF2-40B4-BE49-F238E27FC236}">
                <a16:creationId xmlns:a16="http://schemas.microsoft.com/office/drawing/2014/main" id="{8BEEA1F1-23F1-374E-B758-62BF72450B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428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708-2308-6D40-BC62-E84709D7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Random Sample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ECC8-6ECF-6041-99A6-B0B164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53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464072D-15B5-0B4A-BFD4-544E9CF2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92" y="1944547"/>
            <a:ext cx="3644217" cy="39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20,863 Us State Illustrations &amp; Clip Art - iStock">
            <a:extLst>
              <a:ext uri="{FF2B5EF4-FFF2-40B4-BE49-F238E27FC236}">
                <a16:creationId xmlns:a16="http://schemas.microsoft.com/office/drawing/2014/main" id="{F35FB75D-DA20-094A-A09D-7F7BE2889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6"/>
          <a:stretch/>
        </p:blipFill>
        <p:spPr bwMode="auto">
          <a:xfrm>
            <a:off x="731727" y="2121191"/>
            <a:ext cx="4424132" cy="38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Normal Distribution with solid fill">
            <a:extLst>
              <a:ext uri="{FF2B5EF4-FFF2-40B4-BE49-F238E27FC236}">
                <a16:creationId xmlns:a16="http://schemas.microsoft.com/office/drawing/2014/main" id="{7A31AD55-9E62-3146-BED5-A2609BD8A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7760" y="3429000"/>
            <a:ext cx="1606646" cy="1224884"/>
          </a:xfrm>
          <a:prstGeom prst="rect">
            <a:avLst/>
          </a:prstGeom>
        </p:spPr>
      </p:pic>
      <p:pic>
        <p:nvPicPr>
          <p:cNvPr id="13" name="Graphic 12" descr="Normal Distribution with solid fill">
            <a:extLst>
              <a:ext uri="{FF2B5EF4-FFF2-40B4-BE49-F238E27FC236}">
                <a16:creationId xmlns:a16="http://schemas.microsoft.com/office/drawing/2014/main" id="{AB2F48BD-F589-E04C-AD58-D03AA4C18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706278"/>
            <a:ext cx="843741" cy="6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9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995376"/>
            <a:ext cx="6718991" cy="321733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45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75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56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47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56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r>
              <a:rPr lang="en-US" dirty="0">
                <a:latin typeface="+mn-lt"/>
                <a:cs typeface="+mn-cs"/>
              </a:rPr>
              <a:t>Settings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8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r>
              <a:rPr lang="en-US" dirty="0">
                <a:latin typeface="+mn-lt"/>
                <a:cs typeface="+mn-cs"/>
              </a:rPr>
              <a:t>Settings</a:t>
            </a:r>
          </a:p>
          <a:p>
            <a:r>
              <a:rPr lang="en-US" dirty="0">
                <a:latin typeface="+mn-lt"/>
                <a:cs typeface="+mn-cs"/>
              </a:rPr>
              <a:t>Context-Dependent Mediation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8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D3F8-8C0B-6F42-9325-40459AF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320A-F515-8749-8060-1D1E2FB49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5488" cy="4351338"/>
          </a:xfrm>
        </p:spPr>
        <p:txBody>
          <a:bodyPr/>
          <a:lstStyle/>
          <a:p>
            <a:r>
              <a:rPr lang="en-US" dirty="0"/>
              <a:t>Race sentiment predicts Trump &amp; Biden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1A6B-0D4A-8549-AE68-ADF8F78D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D66CF6C-2F8A-A94D-8300-5DBDB331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22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ADD2-E983-B642-93C4-30A88913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A9417-6DFB-794B-96EB-120C3D5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ADD2-E983-B642-93C4-30A88913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Trade-Offs</a:t>
            </a: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phic 15" descr="Handshake">
            <a:extLst>
              <a:ext uri="{FF2B5EF4-FFF2-40B4-BE49-F238E27FC236}">
                <a16:creationId xmlns:a16="http://schemas.microsoft.com/office/drawing/2014/main" id="{07E7FF04-0C2E-4D4D-BE25-F7BB107C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A9417-6DFB-794B-96EB-120C3D5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D3F8-8C0B-6F42-9325-40459AF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320A-F515-8749-8060-1D1E2FB49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5488" cy="4351338"/>
          </a:xfrm>
        </p:spPr>
        <p:txBody>
          <a:bodyPr/>
          <a:lstStyle/>
          <a:p>
            <a:r>
              <a:rPr lang="en-US" dirty="0"/>
              <a:t>Race sentiment predicts Trump &amp; Biden support</a:t>
            </a:r>
          </a:p>
          <a:p>
            <a:endParaRPr lang="en-US" dirty="0"/>
          </a:p>
          <a:p>
            <a:r>
              <a:rPr lang="en-US" dirty="0"/>
              <a:t>Theory: Becoming less racist causes Biden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1A6B-0D4A-8549-AE68-ADF8F78D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7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8F0900EA-BE53-F64E-BB60-B7FE6C1B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8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</p:spTree>
    <p:extLst>
      <p:ext uri="{BB962C8B-B14F-4D97-AF65-F5344CB8AC3E}">
        <p14:creationId xmlns:p14="http://schemas.microsoft.com/office/powerpoint/2010/main" val="185918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672-86C2-9842-AB3A-131A456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EF54-0331-5845-8F6B-C4C3357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9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3C8D9FB7-BA85-0A45-9E21-1DB6E6D0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9844D-4333-ED4E-B8EE-4250796C7FD8}"/>
              </a:ext>
            </a:extLst>
          </p:cNvPr>
          <p:cNvSpPr/>
          <p:nvPr/>
        </p:nvSpPr>
        <p:spPr>
          <a:xfrm>
            <a:off x="394636" y="3595195"/>
            <a:ext cx="1520791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Racism survey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06D2E-B4E1-344E-8FBF-69EFA77E9D1C}"/>
              </a:ext>
            </a:extLst>
          </p:cNvPr>
          <p:cNvSpPr/>
          <p:nvPr/>
        </p:nvSpPr>
        <p:spPr>
          <a:xfrm>
            <a:off x="5206465" y="3600167"/>
            <a:ext cx="1686025" cy="856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Anti-racism treatment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3DCC-B41A-704D-A755-1AD433D3EB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5427" y="4023519"/>
            <a:ext cx="3291038" cy="4972"/>
          </a:xfrm>
          <a:prstGeom prst="straightConnector1">
            <a:avLst/>
          </a:prstGeom>
          <a:ln w="793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2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7568</TotalTime>
  <Words>870</Words>
  <Application>Microsoft Macintosh PowerPoint</Application>
  <PresentationFormat>Widescreen</PresentationFormat>
  <Paragraphs>274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Garamond</vt:lpstr>
      <vt:lpstr>Helvetica</vt:lpstr>
      <vt:lpstr>Office Theme</vt:lpstr>
      <vt:lpstr>PowerPoint Presentation</vt:lpstr>
      <vt:lpstr>PowerPoint Presentation</vt:lpstr>
      <vt:lpstr>PowerPoint Presentation</vt:lpstr>
      <vt:lpstr>What are we actually measuring?</vt:lpstr>
      <vt:lpstr>     Example</vt:lpstr>
      <vt:lpstr>     Example</vt:lpstr>
      <vt:lpstr>     Example</vt:lpstr>
      <vt:lpstr>     Design</vt:lpstr>
      <vt:lpstr>     Design</vt:lpstr>
      <vt:lpstr>     Design</vt:lpstr>
      <vt:lpstr>     Design</vt:lpstr>
      <vt:lpstr>     Design</vt:lpstr>
      <vt:lpstr>     Design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Construct Validity</vt:lpstr>
      <vt:lpstr>     Construct Validity</vt:lpstr>
      <vt:lpstr>     Construct Validity</vt:lpstr>
      <vt:lpstr>     Construct Validity</vt:lpstr>
      <vt:lpstr>Why should we care?</vt:lpstr>
      <vt:lpstr>Why should we care?</vt:lpstr>
      <vt:lpstr>Why should we care?</vt:lpstr>
      <vt:lpstr>Why should we care?</vt:lpstr>
      <vt:lpstr>PowerPoint Presentation</vt:lpstr>
      <vt:lpstr>PowerPoint Presentation</vt:lpstr>
      <vt:lpstr>How generalizable is our study?</vt:lpstr>
      <vt:lpstr>Minimum Wage</vt:lpstr>
      <vt:lpstr>Minimum Wage</vt:lpstr>
      <vt:lpstr>     Targets of Generalization</vt:lpstr>
      <vt:lpstr>     Targets of Generalization</vt:lpstr>
      <vt:lpstr>      Narrow to Broad</vt:lpstr>
      <vt:lpstr>      Narrow to Broad</vt:lpstr>
      <vt:lpstr>      Narrow to Broad</vt:lpstr>
      <vt:lpstr>     Targets of Generalization</vt:lpstr>
      <vt:lpstr>      Broad to Narrow</vt:lpstr>
      <vt:lpstr>      Broad to Narrow</vt:lpstr>
      <vt:lpstr>     Targets of Generalization</vt:lpstr>
      <vt:lpstr>      Similar Level</vt:lpstr>
      <vt:lpstr>      Similar Level</vt:lpstr>
      <vt:lpstr>     Targets of Generalization</vt:lpstr>
      <vt:lpstr>      Similar or Different Kind</vt:lpstr>
      <vt:lpstr>      Similar or Different Kind</vt:lpstr>
      <vt:lpstr>      Similar or Different Kind</vt:lpstr>
      <vt:lpstr>     Targets of Generalization</vt:lpstr>
      <vt:lpstr>      Random Sample</vt:lpstr>
      <vt:lpstr>     Threats to External Validity</vt:lpstr>
      <vt:lpstr>     Threats to External Validity</vt:lpstr>
      <vt:lpstr>     Threats to External Validity</vt:lpstr>
      <vt:lpstr>     Threats to External Validity</vt:lpstr>
      <vt:lpstr>     Threats to External Validity</vt:lpstr>
      <vt:lpstr>     Threats to External Validity</vt:lpstr>
      <vt:lpstr>PowerPoint Presentation</vt:lpstr>
      <vt:lpstr>Trade-Offs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Dahlke</dc:creator>
  <cp:lastModifiedBy>Ross Dahlke</cp:lastModifiedBy>
  <cp:revision>124</cp:revision>
  <dcterms:created xsi:type="dcterms:W3CDTF">2017-04-12T23:35:09Z</dcterms:created>
  <dcterms:modified xsi:type="dcterms:W3CDTF">2021-04-26T21:48:57Z</dcterms:modified>
</cp:coreProperties>
</file>