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67" r:id="rId3"/>
    <p:sldId id="306" r:id="rId4"/>
    <p:sldId id="271" r:id="rId5"/>
    <p:sldId id="272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94" r:id="rId17"/>
    <p:sldId id="290" r:id="rId18"/>
    <p:sldId id="291" r:id="rId19"/>
    <p:sldId id="320" r:id="rId20"/>
    <p:sldId id="310" r:id="rId21"/>
    <p:sldId id="309" r:id="rId22"/>
    <p:sldId id="321" r:id="rId23"/>
    <p:sldId id="322" r:id="rId24"/>
    <p:sldId id="323" r:id="rId25"/>
    <p:sldId id="328" r:id="rId26"/>
    <p:sldId id="326" r:id="rId27"/>
    <p:sldId id="325" r:id="rId28"/>
    <p:sldId id="312" r:id="rId29"/>
    <p:sldId id="314" r:id="rId30"/>
    <p:sldId id="315" r:id="rId31"/>
    <p:sldId id="316" r:id="rId32"/>
    <p:sldId id="317" r:id="rId33"/>
    <p:sldId id="318" r:id="rId34"/>
    <p:sldId id="292" r:id="rId35"/>
    <p:sldId id="327" r:id="rId36"/>
    <p:sldId id="319" r:id="rId37"/>
    <p:sldId id="30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71C"/>
    <a:srgbClr val="D42326"/>
    <a:srgbClr val="0074B6"/>
    <a:srgbClr val="B65AFF"/>
    <a:srgbClr val="A14EE2"/>
    <a:srgbClr val="8F4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>
        <p:scale>
          <a:sx n="120" d="100"/>
          <a:sy n="120" d="100"/>
        </p:scale>
        <p:origin x="112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5C037-9F0A-9E40-84F0-E757A937EBAE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81D21-F31B-8C4B-9C97-FE03667C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2486-8DB2-F14E-86CA-5744A284B5BC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02038"/>
            <a:ext cx="12192000" cy="325596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BC33-3B87-8341-991B-8BAFBF0F9BF2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4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0DF-D8D2-5E4E-9F1C-4626ECB83079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5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A7E3-AEF4-754D-BB04-F2C4A8C0DCF6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E951-4B72-1049-A371-C7D9DDAB2AAE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3228-2C62-254C-9FFA-62824AE18D33}" type="datetime1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4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6BA3-967F-EE49-9AA9-2B8FB688E580}" type="datetime1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D85A-15A7-6746-A4AB-D50482DA13CC}" type="datetime1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51C1-9865-6748-B5A5-51F51DFC5F14}" type="datetime1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2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FAE9-F94C-9643-9A88-6B4BF26046AC}" type="datetime1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4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91F0-5021-0849-8ED5-90E3243218B6}" type="datetime1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F636-3875-6D4E-804F-DBD425F3CD5A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C088-ADBC-CE49-8D13-D84B57C459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/>
          </a:p>
        </p:txBody>
      </p:sp>
      <p:pic>
        <p:nvPicPr>
          <p:cNvPr id="10" name="Picture 9" descr="A red and white x - ray&#10;&#10;Description automatically generated with low confidence">
            <a:extLst>
              <a:ext uri="{FF2B5EF4-FFF2-40B4-BE49-F238E27FC236}">
                <a16:creationId xmlns:a16="http://schemas.microsoft.com/office/drawing/2014/main" id="{C67C5F4C-B577-FB48-A1CA-DBB3969A335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58" y="5854700"/>
            <a:ext cx="662041" cy="10033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46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3DA2-8B53-D940-A660-2C08C3DE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3836"/>
            <a:ext cx="12192000" cy="166709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Mathematical Approach to Deception</a:t>
            </a:r>
          </a:p>
        </p:txBody>
      </p:sp>
      <p:pic>
        <p:nvPicPr>
          <p:cNvPr id="4" name="Picture 3" descr="A red and white x - ray&#10;&#10;Description automatically generated with low confidence">
            <a:extLst>
              <a:ext uri="{FF2B5EF4-FFF2-40B4-BE49-F238E27FC236}">
                <a16:creationId xmlns:a16="http://schemas.microsoft.com/office/drawing/2014/main" id="{38E0F14E-6EB0-6246-8862-952674BCEE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248" y="5549900"/>
            <a:ext cx="873718" cy="13240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399868B-8BB0-B745-A17D-6F4A0F76ED3A}"/>
              </a:ext>
            </a:extLst>
          </p:cNvPr>
          <p:cNvGrpSpPr/>
          <p:nvPr/>
        </p:nvGrpSpPr>
        <p:grpSpPr>
          <a:xfrm>
            <a:off x="553884" y="3680366"/>
            <a:ext cx="5099665" cy="2739211"/>
            <a:chOff x="553884" y="3680366"/>
            <a:chExt cx="5099665" cy="27392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F5A08A-B15C-F845-8004-AC5FFDEF973F}"/>
                </a:ext>
              </a:extLst>
            </p:cNvPr>
            <p:cNvSpPr txBox="1"/>
            <p:nvPr/>
          </p:nvSpPr>
          <p:spPr>
            <a:xfrm>
              <a:off x="651953" y="3680366"/>
              <a:ext cx="5001596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Ross 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Dahlke</a:t>
              </a:r>
            </a:p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@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ross_dahlke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github.com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/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rossdahlke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Stanford University</a:t>
              </a: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rdahlke@stanford.edu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EAA187-7D29-5446-BEA3-A33AC4F26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952" y="4690814"/>
              <a:ext cx="372998" cy="337474"/>
            </a:xfrm>
            <a:prstGeom prst="rect">
              <a:avLst/>
            </a:prstGeom>
          </p:spPr>
        </p:pic>
        <p:pic>
          <p:nvPicPr>
            <p:cNvPr id="8" name="Picture 7" descr="A red and white x - ray&#10;&#10;Description automatically generated with low confidence">
              <a:extLst>
                <a:ext uri="{FF2B5EF4-FFF2-40B4-BE49-F238E27FC236}">
                  <a16:creationId xmlns:a16="http://schemas.microsoft.com/office/drawing/2014/main" id="{2ACB9102-08CA-AE40-84CC-DB25C70BC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07" y="5102373"/>
              <a:ext cx="222687" cy="337474"/>
            </a:xfrm>
            <a:prstGeom prst="rect">
              <a:avLst/>
            </a:prstGeom>
          </p:spPr>
        </p:pic>
        <p:pic>
          <p:nvPicPr>
            <p:cNvPr id="9" name="Picture 2" descr="Twitter Logo | The most famous brands and company logos in the world">
              <a:extLst>
                <a:ext uri="{FF2B5EF4-FFF2-40B4-BE49-F238E27FC236}">
                  <a16:creationId xmlns:a16="http://schemas.microsoft.com/office/drawing/2014/main" id="{DEFFA3FE-1826-7642-BD02-917068F9D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84" y="4277877"/>
              <a:ext cx="540802" cy="30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Email Icon Large Envelope | Ikon gratis, Clip art, Foto abstrak">
              <a:extLst>
                <a:ext uri="{FF2B5EF4-FFF2-40B4-BE49-F238E27FC236}">
                  <a16:creationId xmlns:a16="http://schemas.microsoft.com/office/drawing/2014/main" id="{1F94BDDE-15BE-5444-AE0D-BDAD64F06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1646" y="5602910"/>
              <a:ext cx="333607" cy="238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6" descr="Stanford Social Media Lab – The Stanford Social Media Lab works on  understanding psychological and interpersonal processes in social media.">
            <a:extLst>
              <a:ext uri="{FF2B5EF4-FFF2-40B4-BE49-F238E27FC236}">
                <a16:creationId xmlns:a16="http://schemas.microsoft.com/office/drawing/2014/main" id="{CA9F3652-6549-2346-90E4-C5334997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5549900"/>
            <a:ext cx="25400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4CF48D3-E30E-5441-9FB6-8329D8C6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3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SIR Model--parameters </a:t>
            </a:r>
            <a:r>
              <a:rPr lang="en-US" sz="2400" dirty="0"/>
              <a:t>(Deters, Aguiar, &amp; </a:t>
            </a:r>
            <a:r>
              <a:rPr lang="en-US" sz="2400" dirty="0" err="1"/>
              <a:t>Feuerborn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ρβ &#10;(Ι-ρ)β ">
            <a:extLst>
              <a:ext uri="{FF2B5EF4-FFF2-40B4-BE49-F238E27FC236}">
                <a16:creationId xmlns:a16="http://schemas.microsoft.com/office/drawing/2014/main" id="{409535DC-2480-3D45-AFFA-F7C78422B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5" y="1759511"/>
            <a:ext cx="4902200" cy="31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5E3A30C-2ACF-1445-AA4E-9784172B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SIR Model--parameters </a:t>
            </a:r>
            <a:r>
              <a:rPr lang="en-US" sz="2400" dirty="0"/>
              <a:t>(Deters, Aguiar, &amp; </a:t>
            </a:r>
            <a:r>
              <a:rPr lang="en-US" sz="2400" dirty="0" err="1"/>
              <a:t>Feuerborn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1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 </a:t>
            </a:r>
            <a:r>
              <a:rPr lang="el-GR" sz="3200" dirty="0"/>
              <a:t>ρ</a:t>
            </a:r>
            <a:r>
              <a:rPr lang="en-US" sz="3200" dirty="0"/>
              <a:t> = proportion immune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2" descr="ρβ &#10;(Ι-ρ)β ">
            <a:extLst>
              <a:ext uri="{FF2B5EF4-FFF2-40B4-BE49-F238E27FC236}">
                <a16:creationId xmlns:a16="http://schemas.microsoft.com/office/drawing/2014/main" id="{C452FECA-968F-7A4B-813D-320C610BB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5" y="1759511"/>
            <a:ext cx="4902200" cy="31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47DA477-C49B-DF43-B61E-37C8D768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SIR Model--parameters </a:t>
            </a:r>
            <a:r>
              <a:rPr lang="en-US" sz="2400" dirty="0"/>
              <a:t>(Deters, Aguiar, &amp; </a:t>
            </a:r>
            <a:r>
              <a:rPr lang="en-US" sz="2400" dirty="0" err="1"/>
              <a:t>Feuerborn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 </a:t>
            </a:r>
            <a:r>
              <a:rPr lang="el-GR" sz="3200" dirty="0"/>
              <a:t>ρ</a:t>
            </a:r>
            <a:r>
              <a:rPr lang="en-US" sz="3200" dirty="0"/>
              <a:t> = proportion immune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l-GR" sz="3200" dirty="0"/>
              <a:t>β</a:t>
            </a:r>
            <a:r>
              <a:rPr lang="en-US" sz="3200" dirty="0"/>
              <a:t> = rate of transmission, how “contagious”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 descr="ρβ &#10;(Ι-ρ)β ">
            <a:extLst>
              <a:ext uri="{FF2B5EF4-FFF2-40B4-BE49-F238E27FC236}">
                <a16:creationId xmlns:a16="http://schemas.microsoft.com/office/drawing/2014/main" id="{A785F529-A86E-9F48-BFB2-D9A1BEA5D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5" y="1759511"/>
            <a:ext cx="4902200" cy="31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D83225A-B998-B04F-8C6D-6C3C0CAE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SIR Model--parameters </a:t>
            </a:r>
            <a:r>
              <a:rPr lang="en-US" sz="2400" dirty="0"/>
              <a:t>(Deters, Aguiar, &amp; </a:t>
            </a:r>
            <a:r>
              <a:rPr lang="en-US" sz="2400" dirty="0" err="1"/>
              <a:t>Feuerborn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3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 </a:t>
            </a:r>
            <a:r>
              <a:rPr lang="el-GR" sz="3200" dirty="0"/>
              <a:t>ρ</a:t>
            </a:r>
            <a:r>
              <a:rPr lang="en-US" sz="3200" dirty="0"/>
              <a:t> = proportion immune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l-GR" sz="3200" dirty="0"/>
              <a:t>β</a:t>
            </a:r>
            <a:r>
              <a:rPr lang="en-US" sz="3200" dirty="0"/>
              <a:t> = rate of transmission, how “contagious”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l-GR" sz="3200" dirty="0"/>
              <a:t>γ</a:t>
            </a:r>
            <a:r>
              <a:rPr lang="en-US" sz="3200" dirty="0"/>
              <a:t> = rate of recovery, how easy to counteract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2" descr="ρβ &#10;(Ι-ρ)β ">
            <a:extLst>
              <a:ext uri="{FF2B5EF4-FFF2-40B4-BE49-F238E27FC236}">
                <a16:creationId xmlns:a16="http://schemas.microsoft.com/office/drawing/2014/main" id="{8FC4F3B1-C00F-004A-8CB4-FC8708769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5" y="1759511"/>
            <a:ext cx="4902200" cy="31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905C301-89BC-3B4C-B854-9786F870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SIR Model--parameters </a:t>
            </a:r>
            <a:r>
              <a:rPr lang="en-US" sz="2400" dirty="0"/>
              <a:t>(Deters, Aguiar, &amp; </a:t>
            </a:r>
            <a:r>
              <a:rPr lang="en-US" sz="2400" dirty="0" err="1"/>
              <a:t>Feuerborn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2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70EC-6F63-3943-9637-56CF4678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 </a:t>
            </a:r>
            <a:r>
              <a:rPr lang="el-GR" sz="3200" dirty="0"/>
              <a:t>ρ</a:t>
            </a:r>
            <a:r>
              <a:rPr lang="en-US" sz="3200" dirty="0"/>
              <a:t> = proportion immune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l-GR" sz="3200" dirty="0"/>
              <a:t>β</a:t>
            </a:r>
            <a:r>
              <a:rPr lang="en-US" sz="3200" dirty="0"/>
              <a:t> = rate of transmission, how “contagious”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l-GR" sz="3200" dirty="0"/>
              <a:t>γ</a:t>
            </a:r>
            <a:r>
              <a:rPr lang="en-US" sz="3200" dirty="0"/>
              <a:t> = rate of recovery, how easy to counteract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l-GR" sz="3200" dirty="0"/>
              <a:t>α</a:t>
            </a:r>
            <a:r>
              <a:rPr lang="en-US" sz="3200" dirty="0"/>
              <a:t> = how convincing, reinfection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2" descr="ρβ &#10;(Ι-ρ)β ">
            <a:extLst>
              <a:ext uri="{FF2B5EF4-FFF2-40B4-BE49-F238E27FC236}">
                <a16:creationId xmlns:a16="http://schemas.microsoft.com/office/drawing/2014/main" id="{66842A99-9711-9647-BD7C-19CC55E09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5" y="1759511"/>
            <a:ext cx="4902200" cy="31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F8A2D37-DBD4-814C-A597-9EF737A0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SIR Model--parameters </a:t>
            </a:r>
            <a:r>
              <a:rPr lang="en-US" sz="2400" dirty="0"/>
              <a:t>(Deters, Aguiar, &amp; </a:t>
            </a:r>
            <a:r>
              <a:rPr lang="en-US" sz="2400" dirty="0" err="1"/>
              <a:t>Feuerborn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308-0B69-BA49-BDD3-07F8F65B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Parameters matter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F6D9-3204-7F43-A0AC-73ACF7B1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9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8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7"/>
            <a:ext cx="6573134" cy="5084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C5410A-03F3-4A4B-A500-0FDFC2DB3454}"/>
              </a:ext>
            </a:extLst>
          </p:cNvPr>
          <p:cNvSpPr/>
          <p:nvPr/>
        </p:nvSpPr>
        <p:spPr>
          <a:xfrm>
            <a:off x="1284790" y="2245489"/>
            <a:ext cx="5243332" cy="391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31264-D308-E446-8084-9A8F3B9520FF}"/>
              </a:ext>
            </a:extLst>
          </p:cNvPr>
          <p:cNvSpPr/>
          <p:nvPr/>
        </p:nvSpPr>
        <p:spPr>
          <a:xfrm>
            <a:off x="2106592" y="1863523"/>
            <a:ext cx="3553428" cy="29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43B173-F16E-CC40-ABAD-CCDCC7027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1" t="10913" r="6594" b="74030"/>
          <a:stretch/>
        </p:blipFill>
        <p:spPr>
          <a:xfrm>
            <a:off x="1222744" y="3850089"/>
            <a:ext cx="754911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7"/>
            <a:ext cx="6573134" cy="5084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C5410A-03F3-4A4B-A500-0FDFC2DB3454}"/>
              </a:ext>
            </a:extLst>
          </p:cNvPr>
          <p:cNvSpPr/>
          <p:nvPr/>
        </p:nvSpPr>
        <p:spPr>
          <a:xfrm>
            <a:off x="1284790" y="2245489"/>
            <a:ext cx="5243332" cy="391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64C97C-EE6F-3343-8ECC-6D3EAE182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1" t="10913" r="6594" b="74030"/>
          <a:stretch/>
        </p:blipFill>
        <p:spPr>
          <a:xfrm>
            <a:off x="1222744" y="3850089"/>
            <a:ext cx="754911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308-0B69-BA49-BDD3-07F8F65B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5" y="1709738"/>
            <a:ext cx="11586257" cy="1901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Many ways to study deception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F6D9-3204-7F43-A0AC-73ACF7B1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94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7"/>
            <a:ext cx="6573134" cy="5084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C5410A-03F3-4A4B-A500-0FDFC2DB3454}"/>
              </a:ext>
            </a:extLst>
          </p:cNvPr>
          <p:cNvSpPr/>
          <p:nvPr/>
        </p:nvSpPr>
        <p:spPr>
          <a:xfrm>
            <a:off x="1284790" y="2245489"/>
            <a:ext cx="5243332" cy="391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39BC2C-7F02-0E4D-B915-3C71A2C9F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534" y="2005012"/>
            <a:ext cx="3769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Popular</a:t>
            </a:r>
          </a:p>
          <a:p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A04E6-2F8C-0A44-8D63-A26A31899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1" t="10913" r="6594" b="74030"/>
          <a:stretch/>
        </p:blipFill>
        <p:spPr>
          <a:xfrm>
            <a:off x="1222744" y="3850089"/>
            <a:ext cx="754911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42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7"/>
            <a:ext cx="6573134" cy="50843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5782E9-8238-8B48-9570-207BCC416F9F}"/>
              </a:ext>
            </a:extLst>
          </p:cNvPr>
          <p:cNvSpPr/>
          <p:nvPr/>
        </p:nvSpPr>
        <p:spPr>
          <a:xfrm>
            <a:off x="1254642" y="2245489"/>
            <a:ext cx="5273480" cy="391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7DC868-D64B-E24C-B7BE-7EA3AE7DE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534" y="2015645"/>
            <a:ext cx="3769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Popular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β</a:t>
            </a:r>
            <a:endParaRPr lang="en-US" sz="2800" dirty="0"/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CC4F9-9C76-1A49-9946-30175A036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1" t="10913" r="6594" b="74030"/>
          <a:stretch/>
        </p:blipFill>
        <p:spPr>
          <a:xfrm>
            <a:off x="1222744" y="3850089"/>
            <a:ext cx="754911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87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7"/>
            <a:ext cx="6573134" cy="50843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5782E9-8238-8B48-9570-207BCC416F9F}"/>
              </a:ext>
            </a:extLst>
          </p:cNvPr>
          <p:cNvSpPr/>
          <p:nvPr/>
        </p:nvSpPr>
        <p:spPr>
          <a:xfrm>
            <a:off x="1254642" y="2245489"/>
            <a:ext cx="5273480" cy="391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7DC868-D64B-E24C-B7BE-7EA3AE7DE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534" y="2015645"/>
            <a:ext cx="3769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Popular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β</a:t>
            </a:r>
            <a:endParaRPr lang="en-US" sz="2800" dirty="0"/>
          </a:p>
          <a:p>
            <a:r>
              <a:rPr lang="en-US" sz="3200" dirty="0"/>
              <a:t>Easy to disprove</a:t>
            </a:r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BDB966-7E04-7142-8014-61961C22F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1" t="10913" r="6594" b="74030"/>
          <a:stretch/>
        </p:blipFill>
        <p:spPr>
          <a:xfrm>
            <a:off x="1222744" y="3850089"/>
            <a:ext cx="754911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19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7"/>
            <a:ext cx="6573134" cy="50843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5782E9-8238-8B48-9570-207BCC416F9F}"/>
              </a:ext>
            </a:extLst>
          </p:cNvPr>
          <p:cNvSpPr/>
          <p:nvPr/>
        </p:nvSpPr>
        <p:spPr>
          <a:xfrm>
            <a:off x="1307805" y="2245489"/>
            <a:ext cx="5220317" cy="391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7DC868-D64B-E24C-B7BE-7EA3AE7DE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534" y="2015645"/>
            <a:ext cx="3769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Popular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β</a:t>
            </a:r>
            <a:endParaRPr lang="en-US" sz="2800" dirty="0"/>
          </a:p>
          <a:p>
            <a:r>
              <a:rPr lang="en-US" sz="3200" dirty="0"/>
              <a:t>Easy to disprove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γ</a:t>
            </a:r>
            <a:endParaRPr lang="en-US" sz="2800" dirty="0"/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0AFB1-67BD-8C4F-B14D-9451AED0C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1" t="10913" r="6594" b="74030"/>
          <a:stretch/>
        </p:blipFill>
        <p:spPr>
          <a:xfrm>
            <a:off x="1222744" y="3850089"/>
            <a:ext cx="754911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05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7"/>
            <a:ext cx="6573134" cy="50843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5782E9-8238-8B48-9570-207BCC416F9F}"/>
              </a:ext>
            </a:extLst>
          </p:cNvPr>
          <p:cNvSpPr/>
          <p:nvPr/>
        </p:nvSpPr>
        <p:spPr>
          <a:xfrm>
            <a:off x="1286540" y="2245489"/>
            <a:ext cx="5241582" cy="391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7DC868-D64B-E24C-B7BE-7EA3AE7DE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534" y="2015645"/>
            <a:ext cx="3769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Popular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β</a:t>
            </a:r>
            <a:endParaRPr lang="en-US" sz="2800" dirty="0"/>
          </a:p>
          <a:p>
            <a:r>
              <a:rPr lang="en-US" sz="3200" dirty="0"/>
              <a:t>Easy to disprove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γ</a:t>
            </a:r>
            <a:endParaRPr lang="en-US" sz="2800" dirty="0"/>
          </a:p>
          <a:p>
            <a:r>
              <a:rPr lang="en-US" sz="3200" dirty="0"/>
              <a:t>Deceptive reputation</a:t>
            </a:r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C019B-907B-474A-B92C-B83FE5EF8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1" t="10913" r="6594" b="74030"/>
          <a:stretch/>
        </p:blipFill>
        <p:spPr>
          <a:xfrm>
            <a:off x="1222744" y="3850089"/>
            <a:ext cx="754911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84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7"/>
            <a:ext cx="6573134" cy="50843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5782E9-8238-8B48-9570-207BCC416F9F}"/>
              </a:ext>
            </a:extLst>
          </p:cNvPr>
          <p:cNvSpPr/>
          <p:nvPr/>
        </p:nvSpPr>
        <p:spPr>
          <a:xfrm>
            <a:off x="1286540" y="2245489"/>
            <a:ext cx="5241582" cy="391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7DC868-D64B-E24C-B7BE-7EA3AE7DE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534" y="2015645"/>
            <a:ext cx="3769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Popular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β</a:t>
            </a:r>
            <a:endParaRPr lang="en-US" sz="2800" dirty="0"/>
          </a:p>
          <a:p>
            <a:r>
              <a:rPr lang="en-US" sz="3200" dirty="0"/>
              <a:t>Easy to disprove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γ</a:t>
            </a:r>
            <a:endParaRPr lang="en-US" sz="2800" dirty="0"/>
          </a:p>
          <a:p>
            <a:r>
              <a:rPr lang="en-US" sz="3200" dirty="0"/>
              <a:t>Deceptive reputation</a:t>
            </a:r>
          </a:p>
          <a:p>
            <a:pPr lvl="1"/>
            <a:r>
              <a:rPr lang="en-US" sz="2800" dirty="0"/>
              <a:t>Low </a:t>
            </a:r>
            <a:r>
              <a:rPr lang="el-GR" sz="2800" dirty="0"/>
              <a:t>ρ</a:t>
            </a:r>
            <a:endParaRPr lang="en-US" sz="2800" dirty="0"/>
          </a:p>
          <a:p>
            <a:pPr lvl="1"/>
            <a:r>
              <a:rPr lang="en-US" sz="2800" dirty="0"/>
              <a:t>High (1-p)</a:t>
            </a:r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C019B-907B-474A-B92C-B83FE5EF8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1" t="10913" r="6594" b="74030"/>
          <a:stretch/>
        </p:blipFill>
        <p:spPr>
          <a:xfrm>
            <a:off x="1222744" y="3850089"/>
            <a:ext cx="754911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30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7"/>
            <a:ext cx="6573134" cy="50843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5782E9-8238-8B48-9570-207BCC416F9F}"/>
              </a:ext>
            </a:extLst>
          </p:cNvPr>
          <p:cNvSpPr/>
          <p:nvPr/>
        </p:nvSpPr>
        <p:spPr>
          <a:xfrm>
            <a:off x="1552353" y="2245489"/>
            <a:ext cx="4975769" cy="391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F83DB2-6B1D-B34A-8E9D-81D2B65BA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534" y="2005012"/>
            <a:ext cx="3769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Popular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β</a:t>
            </a:r>
            <a:endParaRPr lang="en-US" sz="2800" dirty="0"/>
          </a:p>
          <a:p>
            <a:r>
              <a:rPr lang="en-US" sz="3200" dirty="0"/>
              <a:t>Easy to disprove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γ</a:t>
            </a:r>
            <a:endParaRPr lang="en-US" sz="2800" dirty="0"/>
          </a:p>
          <a:p>
            <a:r>
              <a:rPr lang="en-US" sz="3200" dirty="0"/>
              <a:t>Deceptive reputation</a:t>
            </a:r>
          </a:p>
          <a:p>
            <a:pPr lvl="1"/>
            <a:r>
              <a:rPr lang="en-US" sz="2800" dirty="0"/>
              <a:t>Low </a:t>
            </a:r>
            <a:r>
              <a:rPr lang="el-GR" sz="2800" dirty="0"/>
              <a:t>ρ</a:t>
            </a:r>
            <a:endParaRPr lang="en-US" sz="2800" dirty="0"/>
          </a:p>
          <a:p>
            <a:pPr lvl="1"/>
            <a:r>
              <a:rPr lang="en-US" sz="2800" dirty="0"/>
              <a:t>High (1-p)</a:t>
            </a:r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97BE28-2796-DC44-8BBD-85AFECD7C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1" t="10913" r="6594" b="74030"/>
          <a:stretch/>
        </p:blipFill>
        <p:spPr>
          <a:xfrm>
            <a:off x="1222744" y="3850089"/>
            <a:ext cx="754911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82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7"/>
            <a:ext cx="6573134" cy="50843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5782E9-8238-8B48-9570-207BCC416F9F}"/>
              </a:ext>
            </a:extLst>
          </p:cNvPr>
          <p:cNvSpPr/>
          <p:nvPr/>
        </p:nvSpPr>
        <p:spPr>
          <a:xfrm>
            <a:off x="2174240" y="2245489"/>
            <a:ext cx="4353882" cy="391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F83DB2-6B1D-B34A-8E9D-81D2B65BA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534" y="2005012"/>
            <a:ext cx="3769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Popular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β</a:t>
            </a:r>
            <a:endParaRPr lang="en-US" sz="2800" dirty="0"/>
          </a:p>
          <a:p>
            <a:r>
              <a:rPr lang="en-US" sz="3200" dirty="0"/>
              <a:t>Easy to disprove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γ</a:t>
            </a:r>
            <a:endParaRPr lang="en-US" sz="2800" dirty="0"/>
          </a:p>
          <a:p>
            <a:r>
              <a:rPr lang="en-US" sz="3200" dirty="0"/>
              <a:t>Deceptive reputation</a:t>
            </a:r>
          </a:p>
          <a:p>
            <a:pPr lvl="1"/>
            <a:r>
              <a:rPr lang="en-US" sz="2800" dirty="0"/>
              <a:t>Low </a:t>
            </a:r>
            <a:r>
              <a:rPr lang="el-GR" sz="2800" dirty="0"/>
              <a:t>ρ</a:t>
            </a:r>
            <a:endParaRPr lang="en-US" sz="2800" dirty="0"/>
          </a:p>
          <a:p>
            <a:pPr lvl="1"/>
            <a:r>
              <a:rPr lang="en-US" sz="2800" dirty="0"/>
              <a:t>High (1-p)</a:t>
            </a:r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8578DA-6EAC-174A-B223-4A06601AE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1" t="10913" r="6594" b="74030"/>
          <a:stretch/>
        </p:blipFill>
        <p:spPr>
          <a:xfrm>
            <a:off x="1222744" y="3850089"/>
            <a:ext cx="754911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1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7"/>
            <a:ext cx="6573134" cy="50843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5782E9-8238-8B48-9570-207BCC416F9F}"/>
              </a:ext>
            </a:extLst>
          </p:cNvPr>
          <p:cNvSpPr/>
          <p:nvPr/>
        </p:nvSpPr>
        <p:spPr>
          <a:xfrm>
            <a:off x="2885440" y="2245489"/>
            <a:ext cx="3642682" cy="391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A6DFF7-6C66-7F4B-8C75-0EDF5687D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534" y="2005012"/>
            <a:ext cx="3769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Popular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β</a:t>
            </a:r>
            <a:endParaRPr lang="en-US" sz="2800" dirty="0"/>
          </a:p>
          <a:p>
            <a:r>
              <a:rPr lang="en-US" sz="3200" dirty="0"/>
              <a:t>Easy to disprove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γ</a:t>
            </a:r>
            <a:endParaRPr lang="en-US" sz="2800" dirty="0"/>
          </a:p>
          <a:p>
            <a:r>
              <a:rPr lang="en-US" sz="3200" dirty="0"/>
              <a:t>Deceptive reputation</a:t>
            </a:r>
          </a:p>
          <a:p>
            <a:pPr lvl="1"/>
            <a:r>
              <a:rPr lang="en-US" sz="2800" dirty="0"/>
              <a:t>Low </a:t>
            </a:r>
            <a:r>
              <a:rPr lang="el-GR" sz="2800" dirty="0"/>
              <a:t>ρ</a:t>
            </a:r>
            <a:endParaRPr lang="en-US" sz="2800" dirty="0"/>
          </a:p>
          <a:p>
            <a:pPr lvl="1"/>
            <a:r>
              <a:rPr lang="en-US" sz="2800" dirty="0"/>
              <a:t>High (1-p)</a:t>
            </a:r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A2A05E-BF54-4644-B5DA-1FA470642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1" t="10913" r="6594" b="74030"/>
          <a:stretch/>
        </p:blipFill>
        <p:spPr>
          <a:xfrm>
            <a:off x="1222744" y="3850089"/>
            <a:ext cx="754911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30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7"/>
            <a:ext cx="6573134" cy="50843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5782E9-8238-8B48-9570-207BCC416F9F}"/>
              </a:ext>
            </a:extLst>
          </p:cNvPr>
          <p:cNvSpPr/>
          <p:nvPr/>
        </p:nvSpPr>
        <p:spPr>
          <a:xfrm>
            <a:off x="3576320" y="2245489"/>
            <a:ext cx="2951802" cy="391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49ADC9-487E-8645-8861-DE34D78CB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534" y="2005012"/>
            <a:ext cx="3769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Popular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β</a:t>
            </a:r>
            <a:endParaRPr lang="en-US" sz="2800" dirty="0"/>
          </a:p>
          <a:p>
            <a:r>
              <a:rPr lang="en-US" sz="3200" dirty="0"/>
              <a:t>Easy to disprove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γ</a:t>
            </a:r>
            <a:endParaRPr lang="en-US" sz="2800" dirty="0"/>
          </a:p>
          <a:p>
            <a:r>
              <a:rPr lang="en-US" sz="3200" dirty="0"/>
              <a:t>Deceptive reputation</a:t>
            </a:r>
          </a:p>
          <a:p>
            <a:pPr lvl="1"/>
            <a:r>
              <a:rPr lang="en-US" sz="2800" dirty="0"/>
              <a:t>Low </a:t>
            </a:r>
            <a:r>
              <a:rPr lang="el-GR" sz="2800" dirty="0"/>
              <a:t>ρ</a:t>
            </a:r>
            <a:endParaRPr lang="en-US" sz="2800" dirty="0"/>
          </a:p>
          <a:p>
            <a:pPr lvl="1"/>
            <a:r>
              <a:rPr lang="en-US" sz="2800" dirty="0"/>
              <a:t>High (1-p)</a:t>
            </a:r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DCA41A-7165-BD42-8663-69929F116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1" t="10913" r="6594" b="74030"/>
          <a:stretch/>
        </p:blipFill>
        <p:spPr>
          <a:xfrm>
            <a:off x="1222744" y="3850089"/>
            <a:ext cx="754911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0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308-0B69-BA49-BDD3-07F8F65B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5" y="1709738"/>
            <a:ext cx="11586257" cy="1901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We’ve learned a psychological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F6D9-3204-7F43-A0AC-73ACF7B1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78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7"/>
            <a:ext cx="6573134" cy="50843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5782E9-8238-8B48-9570-207BCC416F9F}"/>
              </a:ext>
            </a:extLst>
          </p:cNvPr>
          <p:cNvSpPr/>
          <p:nvPr/>
        </p:nvSpPr>
        <p:spPr>
          <a:xfrm>
            <a:off x="4257040" y="2245489"/>
            <a:ext cx="2271082" cy="391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462EAF-0F4B-5641-94F1-2EAEB3215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534" y="2005012"/>
            <a:ext cx="3769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Popular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β</a:t>
            </a:r>
            <a:endParaRPr lang="en-US" sz="2800" dirty="0"/>
          </a:p>
          <a:p>
            <a:r>
              <a:rPr lang="en-US" sz="3200" dirty="0"/>
              <a:t>Easy to disprove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γ</a:t>
            </a:r>
            <a:endParaRPr lang="en-US" sz="2800" dirty="0"/>
          </a:p>
          <a:p>
            <a:r>
              <a:rPr lang="en-US" sz="3200" dirty="0"/>
              <a:t>Deceptive reputation</a:t>
            </a:r>
          </a:p>
          <a:p>
            <a:pPr lvl="1"/>
            <a:r>
              <a:rPr lang="en-US" sz="2800" dirty="0"/>
              <a:t>Low </a:t>
            </a:r>
            <a:r>
              <a:rPr lang="el-GR" sz="2800" dirty="0"/>
              <a:t>ρ</a:t>
            </a:r>
            <a:endParaRPr lang="en-US" sz="2800" dirty="0"/>
          </a:p>
          <a:p>
            <a:pPr lvl="1"/>
            <a:r>
              <a:rPr lang="en-US" sz="2800" dirty="0"/>
              <a:t>High (1-p)</a:t>
            </a:r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AA904A-35DF-CD4C-A258-9D5409C2A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1" t="10913" r="6594" b="74030"/>
          <a:stretch/>
        </p:blipFill>
        <p:spPr>
          <a:xfrm>
            <a:off x="1222744" y="3850089"/>
            <a:ext cx="754911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28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7"/>
            <a:ext cx="6573134" cy="50843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5782E9-8238-8B48-9570-207BCC416F9F}"/>
              </a:ext>
            </a:extLst>
          </p:cNvPr>
          <p:cNvSpPr/>
          <p:nvPr/>
        </p:nvSpPr>
        <p:spPr>
          <a:xfrm>
            <a:off x="4958080" y="2245489"/>
            <a:ext cx="1570042" cy="391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E3DAA-7E8A-9546-8304-9C5184A2E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534" y="2005012"/>
            <a:ext cx="3769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Popular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β</a:t>
            </a:r>
            <a:endParaRPr lang="en-US" sz="2800" dirty="0"/>
          </a:p>
          <a:p>
            <a:r>
              <a:rPr lang="en-US" sz="3200" dirty="0"/>
              <a:t>Easy to disprove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γ</a:t>
            </a:r>
            <a:endParaRPr lang="en-US" sz="2800" dirty="0"/>
          </a:p>
          <a:p>
            <a:r>
              <a:rPr lang="en-US" sz="3200" dirty="0"/>
              <a:t>Deceptive reputation</a:t>
            </a:r>
          </a:p>
          <a:p>
            <a:pPr lvl="1"/>
            <a:r>
              <a:rPr lang="en-US" sz="2800" dirty="0"/>
              <a:t>Low </a:t>
            </a:r>
            <a:r>
              <a:rPr lang="el-GR" sz="2800" dirty="0"/>
              <a:t>ρ</a:t>
            </a:r>
            <a:endParaRPr lang="en-US" sz="2800" dirty="0"/>
          </a:p>
          <a:p>
            <a:pPr lvl="1"/>
            <a:r>
              <a:rPr lang="en-US" sz="2800" dirty="0"/>
              <a:t>High (1-p)</a:t>
            </a:r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0314B0-BC83-4041-B332-D3BBA1978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1" t="10913" r="6594" b="74030"/>
          <a:stretch/>
        </p:blipFill>
        <p:spPr>
          <a:xfrm>
            <a:off x="1222744" y="3850089"/>
            <a:ext cx="754911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55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7"/>
            <a:ext cx="6573134" cy="50843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5782E9-8238-8B48-9570-207BCC416F9F}"/>
              </a:ext>
            </a:extLst>
          </p:cNvPr>
          <p:cNvSpPr/>
          <p:nvPr/>
        </p:nvSpPr>
        <p:spPr>
          <a:xfrm>
            <a:off x="5638800" y="2245489"/>
            <a:ext cx="889322" cy="391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33FA9D-C21A-6547-912E-A5ED3BDB7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534" y="2005012"/>
            <a:ext cx="3769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Popular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β</a:t>
            </a:r>
            <a:endParaRPr lang="en-US" sz="2800" dirty="0"/>
          </a:p>
          <a:p>
            <a:r>
              <a:rPr lang="en-US" sz="3200" dirty="0"/>
              <a:t>Easy to disprove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γ</a:t>
            </a:r>
            <a:endParaRPr lang="en-US" sz="2800" dirty="0"/>
          </a:p>
          <a:p>
            <a:r>
              <a:rPr lang="en-US" sz="3200" dirty="0"/>
              <a:t>Deceptive reputation</a:t>
            </a:r>
          </a:p>
          <a:p>
            <a:pPr lvl="1"/>
            <a:r>
              <a:rPr lang="en-US" sz="2800" dirty="0"/>
              <a:t>Low </a:t>
            </a:r>
            <a:r>
              <a:rPr lang="el-GR" sz="2800" dirty="0"/>
              <a:t>ρ</a:t>
            </a:r>
            <a:endParaRPr lang="en-US" sz="2800" dirty="0"/>
          </a:p>
          <a:p>
            <a:pPr lvl="1"/>
            <a:r>
              <a:rPr lang="en-US" sz="2800" dirty="0"/>
              <a:t>High (1-p)</a:t>
            </a:r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9111C-7282-4044-A9B9-FAEAF2B12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1" t="10913" r="6594" b="74030"/>
          <a:stretch/>
        </p:blipFill>
        <p:spPr>
          <a:xfrm>
            <a:off x="1222744" y="3850089"/>
            <a:ext cx="754911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94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7"/>
            <a:ext cx="6573134" cy="508434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81D70A-D743-C940-942D-8EAE847EA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9534" y="2005012"/>
            <a:ext cx="3769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Popular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β</a:t>
            </a:r>
            <a:endParaRPr lang="en-US" sz="2800" dirty="0"/>
          </a:p>
          <a:p>
            <a:r>
              <a:rPr lang="en-US" sz="3200" dirty="0"/>
              <a:t>Easy to disprove</a:t>
            </a:r>
          </a:p>
          <a:p>
            <a:pPr lvl="1"/>
            <a:r>
              <a:rPr lang="en-US" sz="2800" dirty="0"/>
              <a:t>High </a:t>
            </a:r>
            <a:r>
              <a:rPr lang="el-GR" sz="2800" dirty="0"/>
              <a:t>γ</a:t>
            </a:r>
            <a:endParaRPr lang="en-US" sz="2800" dirty="0"/>
          </a:p>
          <a:p>
            <a:r>
              <a:rPr lang="en-US" sz="3200" dirty="0"/>
              <a:t>Deceptive reputation</a:t>
            </a:r>
          </a:p>
          <a:p>
            <a:pPr lvl="1"/>
            <a:r>
              <a:rPr lang="en-US" sz="2800" dirty="0"/>
              <a:t>Low </a:t>
            </a:r>
            <a:r>
              <a:rPr lang="el-GR" sz="2800" dirty="0"/>
              <a:t>ρ</a:t>
            </a:r>
            <a:endParaRPr lang="en-US" sz="2800" dirty="0"/>
          </a:p>
          <a:p>
            <a:pPr lvl="1"/>
            <a:r>
              <a:rPr lang="en-US" sz="2800" dirty="0"/>
              <a:t>High (1-p)</a:t>
            </a:r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5E68D3-D69E-1949-A995-CCC5DE80C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1" t="10913" r="6594" b="74030"/>
          <a:stretch/>
        </p:blipFill>
        <p:spPr>
          <a:xfrm>
            <a:off x="1222744" y="3850089"/>
            <a:ext cx="754911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64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8"/>
            <a:ext cx="3954874" cy="30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63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2C63-B3AA-F441-BC75-0E6DD14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= Assumptions 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BB61-5838-5C4C-9EE3-7FD854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315CF-8CCF-4D4C-833D-D2EAE76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8"/>
            <a:ext cx="3954874" cy="3059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53CEA-ED79-404C-B268-7FCE38C7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688" y="1690688"/>
            <a:ext cx="3937617" cy="2957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588B1-7053-564E-8B99-D91DA429B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718" y="1690688"/>
            <a:ext cx="3908865" cy="3059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0B684F-2027-ED41-A89A-37B1C77D7A4A}"/>
              </a:ext>
            </a:extLst>
          </p:cNvPr>
          <p:cNvSpPr txBox="1"/>
          <p:nvPr/>
        </p:nvSpPr>
        <p:spPr>
          <a:xfrm>
            <a:off x="838200" y="5331420"/>
            <a:ext cx="9517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Deters, Jessica; Aguiar, </a:t>
            </a:r>
            <a:r>
              <a:rPr lang="en-US" dirty="0" err="1"/>
              <a:t>Izabel</a:t>
            </a:r>
            <a:r>
              <a:rPr lang="en-US" dirty="0"/>
              <a:t> P.; and </a:t>
            </a:r>
            <a:r>
              <a:rPr lang="en-US" dirty="0" err="1"/>
              <a:t>Feuerborn</a:t>
            </a:r>
            <a:r>
              <a:rPr lang="en-US" dirty="0"/>
              <a:t>, Jacquie (2019) "The Mathematics of Gossip," </a:t>
            </a:r>
            <a:r>
              <a:rPr lang="en-US" i="1" dirty="0"/>
              <a:t>CODEE Journal</a:t>
            </a:r>
            <a:r>
              <a:rPr lang="en-US" dirty="0"/>
              <a:t>: Vol. 12, Article 7. </a:t>
            </a:r>
            <a:br>
              <a:rPr lang="en-US" dirty="0"/>
            </a:br>
            <a:r>
              <a:rPr lang="en-US" dirty="0"/>
              <a:t>Available at: https://</a:t>
            </a:r>
            <a:r>
              <a:rPr lang="en-US" dirty="0" err="1"/>
              <a:t>scholarship.claremont.edu</a:t>
            </a:r>
            <a:r>
              <a:rPr lang="en-US" dirty="0"/>
              <a:t>/</a:t>
            </a:r>
            <a:r>
              <a:rPr lang="en-US" dirty="0" err="1"/>
              <a:t>codee</a:t>
            </a:r>
            <a:r>
              <a:rPr lang="en-US" dirty="0"/>
              <a:t>/vol12/iss1/7</a:t>
            </a:r>
          </a:p>
        </p:txBody>
      </p:sp>
    </p:spTree>
    <p:extLst>
      <p:ext uri="{BB962C8B-B14F-4D97-AF65-F5344CB8AC3E}">
        <p14:creationId xmlns:p14="http://schemas.microsoft.com/office/powerpoint/2010/main" val="3316958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308-0B69-BA49-BDD3-07F8F65B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5" y="1709738"/>
            <a:ext cx="11586257" cy="1901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Many ways to study deception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F6D9-3204-7F43-A0AC-73ACF7B1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42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9256-C1D5-6543-97D4-E75AB755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5EE3-C9D9-FB48-A46E-7C193F66A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SIR Model of Disinformation Spread consists of:</a:t>
            </a:r>
          </a:p>
          <a:p>
            <a:pPr marL="742950" indent="-742950">
              <a:buFont typeface="+mj-lt"/>
              <a:buAutoNum type="alphaLcParenR"/>
            </a:pPr>
            <a:r>
              <a:rPr lang="en-US" dirty="0"/>
              <a:t>Ignorance; Spreaders; Stiflers</a:t>
            </a:r>
          </a:p>
          <a:p>
            <a:pPr marL="742950" indent="-742950">
              <a:buFont typeface="+mj-lt"/>
              <a:buAutoNum type="alphaLcParenR"/>
            </a:pPr>
            <a:r>
              <a:rPr lang="en-US" dirty="0"/>
              <a:t>Stiflers; Infected; Recovered</a:t>
            </a:r>
          </a:p>
          <a:p>
            <a:pPr marL="742950" indent="-742950">
              <a:buFont typeface="+mj-lt"/>
              <a:buAutoNum type="alphaLcParenR"/>
            </a:pPr>
            <a:r>
              <a:rPr lang="en-US" dirty="0"/>
              <a:t>Susceptible; Infected; Recovered</a:t>
            </a:r>
          </a:p>
          <a:p>
            <a:pPr marL="742950" indent="-742950">
              <a:buFont typeface="+mj-lt"/>
              <a:buAutoNum type="alphaLcParenR"/>
            </a:pPr>
            <a:r>
              <a:rPr lang="en-US" dirty="0"/>
              <a:t>Susceptible; Infected; Stiflers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9FDBA-3D8B-9345-AF7E-110E4993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9B9-697B-C14B-BA28-8B73D18A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32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Model of Information Spread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87D2EB-7D29-6240-824D-9434C9531A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A7133A-D2BB-1647-9E53-7B78FD3498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8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EF35D6A-E9F1-144B-A085-2B10D62235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AD362B-A991-D647-B684-2960063EA2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A47D65D-F559-EC44-9A25-6F06A4E4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112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Model of Information Spread</a:t>
            </a:r>
          </a:p>
        </p:txBody>
      </p:sp>
    </p:spTree>
    <p:extLst>
      <p:ext uri="{BB962C8B-B14F-4D97-AF65-F5344CB8AC3E}">
        <p14:creationId xmlns:p14="http://schemas.microsoft.com/office/powerpoint/2010/main" val="322940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439E3A-7DA3-124B-9245-A044020C67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9E9D26-F75F-3445-B4DF-173B0F5FF0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  <a:p>
            <a:pPr lvl="1"/>
            <a:r>
              <a:rPr lang="en-US" dirty="0"/>
              <a:t>Three types of people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295DA83-7C97-FC41-A01E-D1725B6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32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Model of Information Spread</a:t>
            </a:r>
          </a:p>
        </p:txBody>
      </p:sp>
    </p:spTree>
    <p:extLst>
      <p:ext uri="{BB962C8B-B14F-4D97-AF65-F5344CB8AC3E}">
        <p14:creationId xmlns:p14="http://schemas.microsoft.com/office/powerpoint/2010/main" val="181870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24A54F0-F204-394F-8B13-97A718FCB4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  <a:p>
            <a:pPr lvl="1"/>
            <a:r>
              <a:rPr lang="en-US" dirty="0"/>
              <a:t>Three types of people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Susceptible (S)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A1BC3F-599A-034C-B26E-5937972C73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960E0B-7D24-8047-BCE3-F8D01426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32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Model of Information Spread</a:t>
            </a:r>
          </a:p>
        </p:txBody>
      </p:sp>
    </p:spTree>
    <p:extLst>
      <p:ext uri="{BB962C8B-B14F-4D97-AF65-F5344CB8AC3E}">
        <p14:creationId xmlns:p14="http://schemas.microsoft.com/office/powerpoint/2010/main" val="395978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773E84-25ED-2E46-9BAA-9680DB0485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EBE0C47-BF36-0240-B251-6214B790D7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  <a:p>
            <a:pPr lvl="1"/>
            <a:r>
              <a:rPr lang="en-US" dirty="0"/>
              <a:t>Three types of people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Susceptible (S)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Infected (I)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6D8532-E4E3-BF47-8158-E479198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32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Model of Information Spread</a:t>
            </a:r>
          </a:p>
        </p:txBody>
      </p:sp>
    </p:spTree>
    <p:extLst>
      <p:ext uri="{BB962C8B-B14F-4D97-AF65-F5344CB8AC3E}">
        <p14:creationId xmlns:p14="http://schemas.microsoft.com/office/powerpoint/2010/main" val="144302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67BA-850B-FA4C-9AEF-E59062B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C088-ADBC-CE49-8D13-D84B57C45938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A5C041-F923-C747-8A86-AF8964FB20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6E053C9-9D89-1A4E-A125-C13EA4B956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  <a:p>
            <a:pPr lvl="1"/>
            <a:r>
              <a:rPr lang="en-US" dirty="0"/>
              <a:t>Three types of people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Susceptible (S)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Infected (I)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Recovered (R)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5D2A674-7AA3-4747-8BF5-311893E5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32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Model of Information Spread</a:t>
            </a:r>
          </a:p>
        </p:txBody>
      </p:sp>
    </p:spTree>
    <p:extLst>
      <p:ext uri="{BB962C8B-B14F-4D97-AF65-F5344CB8AC3E}">
        <p14:creationId xmlns:p14="http://schemas.microsoft.com/office/powerpoint/2010/main" val="1123242560"/>
      </p:ext>
    </p:extLst>
  </p:cSld>
  <p:clrMapOvr>
    <a:masterClrMapping/>
  </p:clrMapOvr>
</p:sld>
</file>

<file path=ppt/theme/theme1.xml><?xml version="1.0" encoding="utf-8"?>
<a:theme xmlns:a="http://schemas.openxmlformats.org/drawingml/2006/main" name="Stanford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ford" id="{5BCF271C-8291-E343-8396-75A7F117776D}" vid="{038D9EF2-7016-D641-AA7D-413F91BA95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Stanford</Template>
  <TotalTime>1769</TotalTime>
  <Words>672</Words>
  <Application>Microsoft Macintosh PowerPoint</Application>
  <PresentationFormat>Widescreen</PresentationFormat>
  <Paragraphs>188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Garamond</vt:lpstr>
      <vt:lpstr>Helvetica</vt:lpstr>
      <vt:lpstr>Stanford</vt:lpstr>
      <vt:lpstr>A Mathematical Approach to Deception</vt:lpstr>
      <vt:lpstr>Many ways to study deception</vt:lpstr>
      <vt:lpstr>We’ve learned a psychological approach</vt:lpstr>
      <vt:lpstr>Mathematical Model of Information Spread</vt:lpstr>
      <vt:lpstr>Mathematical Model of Information Spread</vt:lpstr>
      <vt:lpstr>Mathematical Model of Information Spread</vt:lpstr>
      <vt:lpstr>Mathematical Model of Information Spread</vt:lpstr>
      <vt:lpstr>Mathematical Model of Information Spread</vt:lpstr>
      <vt:lpstr>Mathematical Model of Information Spread</vt:lpstr>
      <vt:lpstr>SIR Model--parameters (Deters, Aguiar, &amp; Feuerborn)</vt:lpstr>
      <vt:lpstr>SIR Model--parameters (Deters, Aguiar, &amp; Feuerborn)</vt:lpstr>
      <vt:lpstr>SIR Model--parameters (Deters, Aguiar, &amp; Feuerborn)</vt:lpstr>
      <vt:lpstr>SIR Model--parameters (Deters, Aguiar, &amp; Feuerborn)</vt:lpstr>
      <vt:lpstr>SIR Model--parameters (Deters, Aguiar, &amp; Feuerborn)</vt:lpstr>
      <vt:lpstr>SIR Model--parameters (Deters, Aguiar, &amp; Feuerborn)</vt:lpstr>
      <vt:lpstr>Parameters matter</vt:lpstr>
      <vt:lpstr>Parameters = Assumptions on System</vt:lpstr>
      <vt:lpstr>Parameters = Assumptions on System</vt:lpstr>
      <vt:lpstr>Parameters = Assumptions on System</vt:lpstr>
      <vt:lpstr>Parameters = Assumptions on System</vt:lpstr>
      <vt:lpstr>Parameters = Assumptions on System</vt:lpstr>
      <vt:lpstr>Parameters = Assumptions on System</vt:lpstr>
      <vt:lpstr>Parameters = Assumptions on System</vt:lpstr>
      <vt:lpstr>Parameters = Assumptions on System</vt:lpstr>
      <vt:lpstr>Parameters = Assumptions on System</vt:lpstr>
      <vt:lpstr>Parameters = Assumptions on System</vt:lpstr>
      <vt:lpstr>Parameters = Assumptions on System</vt:lpstr>
      <vt:lpstr>Parameters = Assumptions on System</vt:lpstr>
      <vt:lpstr>Parameters = Assumptions on System</vt:lpstr>
      <vt:lpstr>Parameters = Assumptions on System</vt:lpstr>
      <vt:lpstr>Parameters = Assumptions on System</vt:lpstr>
      <vt:lpstr>Parameters = Assumptions on System</vt:lpstr>
      <vt:lpstr>Parameters = Assumptions on System</vt:lpstr>
      <vt:lpstr>Parameters = Assumptions on System</vt:lpstr>
      <vt:lpstr>Parameters = Assumptions on System</vt:lpstr>
      <vt:lpstr>Many ways to study deception</vt:lpstr>
      <vt:lpstr>Multiple Choice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Science Disinformation Research for Communication Researchers</dc:title>
  <dc:creator>Ross Dahlke</dc:creator>
  <cp:lastModifiedBy>Ross Dahlke</cp:lastModifiedBy>
  <cp:revision>24</cp:revision>
  <dcterms:created xsi:type="dcterms:W3CDTF">2021-03-10T17:21:27Z</dcterms:created>
  <dcterms:modified xsi:type="dcterms:W3CDTF">2021-03-11T22:51:17Z</dcterms:modified>
</cp:coreProperties>
</file>