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sldIdLst>
    <p:sldId id="256" r:id="rId2"/>
    <p:sldId id="257" r:id="rId3"/>
    <p:sldId id="259" r:id="rId4"/>
    <p:sldId id="281" r:id="rId5"/>
    <p:sldId id="258" r:id="rId6"/>
    <p:sldId id="260" r:id="rId7"/>
    <p:sldId id="261" r:id="rId8"/>
    <p:sldId id="282" r:id="rId9"/>
    <p:sldId id="283" r:id="rId10"/>
    <p:sldId id="284" r:id="rId11"/>
    <p:sldId id="285" r:id="rId12"/>
    <p:sldId id="287" r:id="rId13"/>
    <p:sldId id="262" r:id="rId14"/>
    <p:sldId id="263" r:id="rId15"/>
    <p:sldId id="264" r:id="rId16"/>
    <p:sldId id="265" r:id="rId17"/>
    <p:sldId id="288" r:id="rId18"/>
    <p:sldId id="267" r:id="rId19"/>
    <p:sldId id="268" r:id="rId20"/>
    <p:sldId id="269" r:id="rId21"/>
    <p:sldId id="272" r:id="rId22"/>
    <p:sldId id="271" r:id="rId23"/>
    <p:sldId id="270" r:id="rId24"/>
    <p:sldId id="273" r:id="rId25"/>
    <p:sldId id="289" r:id="rId26"/>
    <p:sldId id="290" r:id="rId27"/>
    <p:sldId id="286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AFF"/>
    <a:srgbClr val="C55A0E"/>
    <a:srgbClr val="C08E00"/>
    <a:srgbClr val="FF80FF"/>
    <a:srgbClr val="01D6FF"/>
    <a:srgbClr val="BF59BF"/>
    <a:srgbClr val="1D80EA"/>
    <a:srgbClr val="00D3C1"/>
    <a:srgbClr val="FF648C"/>
    <a:srgbClr val="6B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94690"/>
  </p:normalViewPr>
  <p:slideViewPr>
    <p:cSldViewPr snapToGrid="0">
      <p:cViewPr>
        <p:scale>
          <a:sx n="130" d="100"/>
          <a:sy n="130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3080E-3096-9B4A-B8EF-3961BAE3740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EE53-1BC2-BC40-9CF2-E6E92C1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2A56-8B9E-D242-8C4D-CD9FE00981B9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E358-CE61-E148-A4A5-47EB1ABF3CF3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C4E1-002B-8741-921D-AED2C6C9A18E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439A-264E-7541-B957-0726D8B7AE7E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E0E-2AC2-744B-BF5B-A011A5C4572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CD2-D859-1444-AC1E-B4BE4BC1D9F7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A48E-532D-3642-AF24-FE7D7B8F0AA2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4EF-CF7E-A547-B492-F51B9E71B460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AF9-C4FA-BD41-ACC8-49CA9BB62037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7445-A248-E249-8209-31E77E80612B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35D-006B-394E-A3E0-AC46EAF90842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2C4B-BB56-C243-A27E-E174E62395D1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00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4" y="1104584"/>
            <a:ext cx="1185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Baron &amp; Kenny: Mediators and Moderators</a:t>
            </a:r>
          </a:p>
        </p:txBody>
      </p:sp>
      <p:pic>
        <p:nvPicPr>
          <p:cNvPr id="3" name="Picture 2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FF7F157B-3405-0A4C-9FE9-05816C1F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8" y="5549900"/>
            <a:ext cx="873718" cy="13240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25DFA-73CA-CD48-A1EE-1C2B240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E98F3-5DE9-2A44-8EF4-580E11B588B4}"/>
              </a:ext>
            </a:extLst>
          </p:cNvPr>
          <p:cNvGrpSpPr/>
          <p:nvPr/>
        </p:nvGrpSpPr>
        <p:grpSpPr>
          <a:xfrm>
            <a:off x="553884" y="3680366"/>
            <a:ext cx="5099665" cy="2739211"/>
            <a:chOff x="553884" y="3680366"/>
            <a:chExt cx="5099665" cy="2739211"/>
          </a:xfrm>
        </p:grpSpPr>
        <p:sp>
          <p:nvSpPr>
            <p:cNvPr id="5" name="TextBox 4"/>
            <p:cNvSpPr txBox="1"/>
            <p:nvPr/>
          </p:nvSpPr>
          <p:spPr>
            <a:xfrm>
              <a:off x="651953" y="3680366"/>
              <a:ext cx="500159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Ross 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Dahlke</a:t>
              </a:r>
            </a:p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@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ross_dahlke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github.com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/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Stanford University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rdahlke@stanford.edu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D96BAB-169C-1F4E-BB67-5F65F970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2" y="4690814"/>
              <a:ext cx="372998" cy="337474"/>
            </a:xfrm>
            <a:prstGeom prst="rect">
              <a:avLst/>
            </a:prstGeom>
          </p:spPr>
        </p:pic>
        <p:pic>
          <p:nvPicPr>
            <p:cNvPr id="8" name="Picture 7" descr="A red and white x - ray&#10;&#10;Description automatically generated with low confidence">
              <a:extLst>
                <a:ext uri="{FF2B5EF4-FFF2-40B4-BE49-F238E27FC236}">
                  <a16:creationId xmlns:a16="http://schemas.microsoft.com/office/drawing/2014/main" id="{5626F86C-B707-AF47-899E-105D3156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7" y="5102373"/>
              <a:ext cx="222687" cy="337474"/>
            </a:xfrm>
            <a:prstGeom prst="rect">
              <a:avLst/>
            </a:prstGeom>
          </p:spPr>
        </p:pic>
        <p:pic>
          <p:nvPicPr>
            <p:cNvPr id="25602" name="Picture 2" descr="Twitter Logo | The most famous brands and company logos in the world">
              <a:extLst>
                <a:ext uri="{FF2B5EF4-FFF2-40B4-BE49-F238E27FC236}">
                  <a16:creationId xmlns:a16="http://schemas.microsoft.com/office/drawing/2014/main" id="{0C2F0366-6A54-4541-8246-F6A70F1F3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84" y="4277877"/>
              <a:ext cx="540802" cy="30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4" name="Picture 4" descr="Email Icon Large Envelope | Ikon gratis, Clip art, Foto abstrak">
              <a:extLst>
                <a:ext uri="{FF2B5EF4-FFF2-40B4-BE49-F238E27FC236}">
                  <a16:creationId xmlns:a16="http://schemas.microsoft.com/office/drawing/2014/main" id="{7C5F6831-984D-3148-9D5E-E0A931D93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646" y="5602910"/>
              <a:ext cx="333607" cy="238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606" name="Picture 6" descr="Stanford Social Media Lab – The Stanford Social Media Lab works on  understanding psychological and interpersonal processes in social media.">
            <a:extLst>
              <a:ext uri="{FF2B5EF4-FFF2-40B4-BE49-F238E27FC236}">
                <a16:creationId xmlns:a16="http://schemas.microsoft.com/office/drawing/2014/main" id="{20F6A846-B988-8342-B671-343E4708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549900"/>
            <a:ext cx="2540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5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$15 per person</a:t>
            </a:r>
          </a:p>
        </p:txBody>
      </p:sp>
      <p:pic>
        <p:nvPicPr>
          <p:cNvPr id="9" name="Picture 2" descr="Happy Mother'S Day Mother - Free vector graphic on Pixabay">
            <a:extLst>
              <a:ext uri="{FF2B5EF4-FFF2-40B4-BE49-F238E27FC236}">
                <a16:creationId xmlns:a16="http://schemas.microsoft.com/office/drawing/2014/main" id="{1E6237BD-5685-874E-B9DC-4F39C957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51" y="4164571"/>
            <a:ext cx="2909676" cy="24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9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A8087-9492-CB48-A153-B8553192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Portrait of businessman - FMKF05202 - Jo Kirchherr/Westend61">
            <a:extLst>
              <a:ext uri="{FF2B5EF4-FFF2-40B4-BE49-F238E27FC236}">
                <a16:creationId xmlns:a16="http://schemas.microsoft.com/office/drawing/2014/main" id="{D0E1939E-8A83-1643-8430-09CF8352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51DA4B-A96F-0C4E-A668-D1FA02C66024}"/>
              </a:ext>
            </a:extLst>
          </p:cNvPr>
          <p:cNvSpPr txBox="1"/>
          <p:nvPr/>
        </p:nvSpPr>
        <p:spPr>
          <a:xfrm>
            <a:off x="6096000" y="428017"/>
            <a:ext cx="448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Mr. </a:t>
            </a:r>
            <a:r>
              <a:rPr lang="en-US" sz="6000" dirty="0" err="1">
                <a:solidFill>
                  <a:schemeClr val="accent6">
                    <a:lumMod val="75000"/>
                  </a:schemeClr>
                </a:solidFill>
              </a:rPr>
              <a:t>Dressbarn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4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DD5B-BB89-9F4A-B13E-B5F9D1B42B78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3771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BE11-B870-7F48-B218-23C351F14210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142861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754933-289C-5F46-B412-B8A0CB56F7AF}"/>
              </a:ext>
            </a:extLst>
          </p:cNvPr>
          <p:cNvSpPr/>
          <p:nvPr/>
        </p:nvSpPr>
        <p:spPr>
          <a:xfrm>
            <a:off x="5133801" y="4713394"/>
            <a:ext cx="1924398" cy="477245"/>
          </a:xfrm>
          <a:prstGeom prst="roundRect">
            <a:avLst/>
          </a:prstGeom>
          <a:solidFill>
            <a:srgbClr val="C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72D32-F03B-E147-8FB5-7386A3126102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121848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$50 per person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754933-289C-5F46-B412-B8A0CB56F7AF}"/>
              </a:ext>
            </a:extLst>
          </p:cNvPr>
          <p:cNvSpPr/>
          <p:nvPr/>
        </p:nvSpPr>
        <p:spPr>
          <a:xfrm>
            <a:off x="5133801" y="4713394"/>
            <a:ext cx="1924398" cy="477245"/>
          </a:xfrm>
          <a:prstGeom prst="roundRect">
            <a:avLst/>
          </a:prstGeom>
          <a:solidFill>
            <a:srgbClr val="C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8B086-F22E-484D-82B5-519D24672E9B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375651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$50 per person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754933-289C-5F46-B412-B8A0CB56F7AF}"/>
              </a:ext>
            </a:extLst>
          </p:cNvPr>
          <p:cNvSpPr/>
          <p:nvPr/>
        </p:nvSpPr>
        <p:spPr>
          <a:xfrm>
            <a:off x="5133801" y="4713394"/>
            <a:ext cx="1924398" cy="477245"/>
          </a:xfrm>
          <a:prstGeom prst="roundRect">
            <a:avLst/>
          </a:prstGeom>
          <a:solidFill>
            <a:srgbClr val="C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F1FCB-3377-9744-A229-9EA2BBA8B00E}"/>
              </a:ext>
            </a:extLst>
          </p:cNvPr>
          <p:cNvSpPr txBox="1"/>
          <p:nvPr/>
        </p:nvSpPr>
        <p:spPr>
          <a:xfrm>
            <a:off x="5194568" y="3558026"/>
            <a:ext cx="175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1D6FF"/>
                </a:highlight>
              </a:rPr>
              <a:t>Men: $25</a:t>
            </a:r>
          </a:p>
          <a:p>
            <a:r>
              <a:rPr lang="en-US" dirty="0">
                <a:highlight>
                  <a:srgbClr val="FF80FF"/>
                </a:highlight>
              </a:rPr>
              <a:t>Women: $75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2C543-FFAA-2046-858F-897DB90A20C1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16609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AAFA6-158D-D440-9250-04C39C66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Stock clearance stamp Royalty Free Vector Image">
            <a:extLst>
              <a:ext uri="{FF2B5EF4-FFF2-40B4-BE49-F238E27FC236}">
                <a16:creationId xmlns:a16="http://schemas.microsoft.com/office/drawing/2014/main" id="{2F4C265A-803F-234F-99DA-4150ED9C6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 bwMode="auto">
          <a:xfrm>
            <a:off x="2791132" y="523569"/>
            <a:ext cx="6343036" cy="52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1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37034" y="1494955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pic>
        <p:nvPicPr>
          <p:cNvPr id="8" name="Picture 2" descr="Stock clearance stamp Royalty Free Vector Image">
            <a:extLst>
              <a:ext uri="{FF2B5EF4-FFF2-40B4-BE49-F238E27FC236}">
                <a16:creationId xmlns:a16="http://schemas.microsoft.com/office/drawing/2014/main" id="{9FEDD47D-36EE-AE48-A56F-292349F16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 bwMode="auto">
          <a:xfrm>
            <a:off x="4801276" y="4183919"/>
            <a:ext cx="2458065" cy="20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88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 per person</a:t>
            </a:r>
          </a:p>
        </p:txBody>
      </p:sp>
      <p:pic>
        <p:nvPicPr>
          <p:cNvPr id="10" name="Picture 2" descr="Stock clearance stamp Royalty Free Vector Image">
            <a:extLst>
              <a:ext uri="{FF2B5EF4-FFF2-40B4-BE49-F238E27FC236}">
                <a16:creationId xmlns:a16="http://schemas.microsoft.com/office/drawing/2014/main" id="{7EE902D9-9F9D-EC45-855E-A7A5496C5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 bwMode="auto">
          <a:xfrm>
            <a:off x="4801276" y="4183919"/>
            <a:ext cx="2458065" cy="20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5D77B6-56AA-4F44-A4A8-7EDBEE71FA0D}"/>
              </a:ext>
            </a:extLst>
          </p:cNvPr>
          <p:cNvSpPr txBox="1"/>
          <p:nvPr/>
        </p:nvSpPr>
        <p:spPr>
          <a:xfrm>
            <a:off x="2438401" y="5576146"/>
            <a:ext cx="585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scribbr.com</a:t>
            </a:r>
            <a:r>
              <a:rPr lang="en-US" sz="1400" dirty="0"/>
              <a:t>/methodology/mediator-vs-moderator/</a:t>
            </a:r>
          </a:p>
        </p:txBody>
      </p:sp>
    </p:spTree>
    <p:extLst>
      <p:ext uri="{BB962C8B-B14F-4D97-AF65-F5344CB8AC3E}">
        <p14:creationId xmlns:p14="http://schemas.microsoft.com/office/powerpoint/2010/main" val="114618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7B872-3E92-D743-9BC2-A7D572E7EC9C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61725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5011424" y="1815924"/>
            <a:ext cx="1924398" cy="477245"/>
          </a:xfrm>
          <a:prstGeom prst="roundRect">
            <a:avLst/>
          </a:prstGeom>
          <a:solidFill>
            <a:srgbClr val="C55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90F53-5B45-634E-AA21-3D72F79D035B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31638E-DE5C-AF4C-B7F9-984395194A9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0B62F-873A-F54E-8E13-A43DFB5AF14E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401690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5011424" y="1815924"/>
            <a:ext cx="1924398" cy="477245"/>
          </a:xfrm>
          <a:prstGeom prst="roundRect">
            <a:avLst/>
          </a:prstGeom>
          <a:solidFill>
            <a:srgbClr val="C55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90F53-5B45-634E-AA21-3D72F79D035B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CE6403E2-2052-1740-9B2A-54DFEC66AD41}"/>
              </a:ext>
            </a:extLst>
          </p:cNvPr>
          <p:cNvSpPr/>
          <p:nvPr/>
        </p:nvSpPr>
        <p:spPr>
          <a:xfrm>
            <a:off x="3083668" y="2343800"/>
            <a:ext cx="301557" cy="49866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5D3AE-EE89-E245-B7B9-889D7E7ABF5D}"/>
              </a:ext>
            </a:extLst>
          </p:cNvPr>
          <p:cNvSpPr txBox="1"/>
          <p:nvPr/>
        </p:nvSpPr>
        <p:spPr>
          <a:xfrm>
            <a:off x="3385225" y="2473137"/>
            <a:ext cx="72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unit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630BBD-1328-3B43-8D7E-26FFEA667890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6481B-6515-A840-945A-7BFE062B27BC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200833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5011424" y="1815924"/>
            <a:ext cx="1924398" cy="477245"/>
          </a:xfrm>
          <a:prstGeom prst="roundRect">
            <a:avLst/>
          </a:prstGeom>
          <a:solidFill>
            <a:srgbClr val="C55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27DC-C9B3-D242-83E0-053FAEBCD8F9}"/>
              </a:ext>
            </a:extLst>
          </p:cNvPr>
          <p:cNvSpPr txBox="1"/>
          <p:nvPr/>
        </p:nvSpPr>
        <p:spPr>
          <a:xfrm>
            <a:off x="5210000" y="2842469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 per 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3520-CEFA-F848-AC02-EFD717F922C9}"/>
              </a:ext>
            </a:extLst>
          </p:cNvPr>
          <p:cNvSpPr txBox="1"/>
          <p:nvPr/>
        </p:nvSpPr>
        <p:spPr>
          <a:xfrm rot="2361181">
            <a:off x="7107788" y="2329196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$30 per person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A9EAE95D-6737-D842-A471-E54F015F7784}"/>
              </a:ext>
            </a:extLst>
          </p:cNvPr>
          <p:cNvSpPr/>
          <p:nvPr/>
        </p:nvSpPr>
        <p:spPr>
          <a:xfrm>
            <a:off x="3083668" y="2343800"/>
            <a:ext cx="301557" cy="49866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90F53-5B45-634E-AA21-3D72F79D035B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$50 per 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B23A-50AF-3841-8B50-BC72BE10B279}"/>
              </a:ext>
            </a:extLst>
          </p:cNvPr>
          <p:cNvSpPr txBox="1"/>
          <p:nvPr/>
        </p:nvSpPr>
        <p:spPr>
          <a:xfrm>
            <a:off x="3385225" y="2473137"/>
            <a:ext cx="72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unit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CF98E0B-F0A3-024A-9EC9-EE0BEEB20C72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54CCD-8545-8E46-A6E3-5939BCD568DB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319004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5011424" y="1815924"/>
            <a:ext cx="1924398" cy="477245"/>
          </a:xfrm>
          <a:prstGeom prst="roundRect">
            <a:avLst/>
          </a:prstGeom>
          <a:solidFill>
            <a:srgbClr val="C55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727DC-C9B3-D242-83E0-053FAEBCD8F9}"/>
              </a:ext>
            </a:extLst>
          </p:cNvPr>
          <p:cNvSpPr txBox="1"/>
          <p:nvPr/>
        </p:nvSpPr>
        <p:spPr>
          <a:xfrm>
            <a:off x="5210000" y="2842469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 per 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3520-CEFA-F848-AC02-EFD717F922C9}"/>
              </a:ext>
            </a:extLst>
          </p:cNvPr>
          <p:cNvSpPr txBox="1"/>
          <p:nvPr/>
        </p:nvSpPr>
        <p:spPr>
          <a:xfrm rot="2361181">
            <a:off x="7107788" y="2329196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$30 per person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A9EAE95D-6737-D842-A471-E54F015F7784}"/>
              </a:ext>
            </a:extLst>
          </p:cNvPr>
          <p:cNvSpPr/>
          <p:nvPr/>
        </p:nvSpPr>
        <p:spPr>
          <a:xfrm>
            <a:off x="3083668" y="2343800"/>
            <a:ext cx="301557" cy="49866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90F53-5B45-634E-AA21-3D72F79D035B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$50 per 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B23A-50AF-3841-8B50-BC72BE10B279}"/>
              </a:ext>
            </a:extLst>
          </p:cNvPr>
          <p:cNvSpPr txBox="1"/>
          <p:nvPr/>
        </p:nvSpPr>
        <p:spPr>
          <a:xfrm>
            <a:off x="3385225" y="2473137"/>
            <a:ext cx="72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6329E-6089-E74E-823E-8399128A263D}"/>
              </a:ext>
            </a:extLst>
          </p:cNvPr>
          <p:cNvSpPr txBox="1"/>
          <p:nvPr/>
        </p:nvSpPr>
        <p:spPr>
          <a:xfrm>
            <a:off x="1021404" y="4784015"/>
            <a:ext cx="625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Sobel Test: √b</a:t>
            </a:r>
            <a:r>
              <a:rPr lang="en-US" sz="3200" baseline="30000" dirty="0"/>
              <a:t>2</a:t>
            </a:r>
            <a:r>
              <a:rPr lang="en-US" sz="3200" dirty="0"/>
              <a:t>s</a:t>
            </a:r>
            <a:r>
              <a:rPr lang="en-US" sz="3200" baseline="-25000" dirty="0"/>
              <a:t>a</a:t>
            </a:r>
            <a:r>
              <a:rPr lang="en-US" sz="3200" baseline="30000" dirty="0"/>
              <a:t>2 </a:t>
            </a:r>
            <a:r>
              <a:rPr lang="en-US" sz="3200" dirty="0"/>
              <a:t> + a</a:t>
            </a:r>
            <a:r>
              <a:rPr lang="en-US" sz="3200" baseline="30000" dirty="0"/>
              <a:t>2</a:t>
            </a:r>
            <a:r>
              <a:rPr lang="en-US" sz="3200" dirty="0"/>
              <a:t>s</a:t>
            </a:r>
            <a:r>
              <a:rPr lang="en-US" sz="3200" baseline="-25000" dirty="0"/>
              <a:t>b</a:t>
            </a:r>
            <a:r>
              <a:rPr lang="en-US" sz="3200" baseline="30000" dirty="0"/>
              <a:t>2</a:t>
            </a:r>
          </a:p>
          <a:p>
            <a:endParaRPr lang="en-US" sz="32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F2CB4F-E5D5-5347-9190-4D170990A4A5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906D3-CB64-6040-A84A-20A1321704D2}"/>
              </a:ext>
            </a:extLst>
          </p:cNvPr>
          <p:cNvSpPr txBox="1"/>
          <p:nvPr/>
        </p:nvSpPr>
        <p:spPr>
          <a:xfrm>
            <a:off x="400120" y="5396663"/>
            <a:ext cx="2976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Original Experiment</a:t>
            </a:r>
          </a:p>
        </p:txBody>
      </p:sp>
    </p:spTree>
    <p:extLst>
      <p:ext uri="{BB962C8B-B14F-4D97-AF65-F5344CB8AC3E}">
        <p14:creationId xmlns:p14="http://schemas.microsoft.com/office/powerpoint/2010/main" val="85698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7CEAB-5FE4-8A4F-9EF1-3DE3BF5D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2" descr="Stock clearance stamp Royalty Free Vector Image">
            <a:extLst>
              <a:ext uri="{FF2B5EF4-FFF2-40B4-BE49-F238E27FC236}">
                <a16:creationId xmlns:a16="http://schemas.microsoft.com/office/drawing/2014/main" id="{DD208E6D-A2B6-0843-A414-9D33288EE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BC1C1"/>
              </a:clrFrom>
              <a:clrTo>
                <a:srgbClr val="EBC1C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 bwMode="auto">
          <a:xfrm>
            <a:off x="7061807" y="1268362"/>
            <a:ext cx="4291993" cy="35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ppy Mother'S Day Mother - Free vector graphic on Pixabay">
            <a:extLst>
              <a:ext uri="{FF2B5EF4-FFF2-40B4-BE49-F238E27FC236}">
                <a16:creationId xmlns:a16="http://schemas.microsoft.com/office/drawing/2014/main" id="{AB9399EC-F133-0C4B-983E-CE8A7A96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C1C1"/>
              </a:clrFrom>
              <a:clrTo>
                <a:srgbClr val="EBC1C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82" y="1494934"/>
            <a:ext cx="3686112" cy="31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2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7CEAB-5FE4-8A4F-9EF1-3DE3BF5D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2" descr="Stock clearance stamp Royalty Free Vector Image">
            <a:extLst>
              <a:ext uri="{FF2B5EF4-FFF2-40B4-BE49-F238E27FC236}">
                <a16:creationId xmlns:a16="http://schemas.microsoft.com/office/drawing/2014/main" id="{DD208E6D-A2B6-0843-A414-9D33288EE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BC1C1"/>
              </a:clrFrom>
              <a:clrTo>
                <a:srgbClr val="EBC1C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 bwMode="auto">
          <a:xfrm>
            <a:off x="7061807" y="1268362"/>
            <a:ext cx="4291993" cy="35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ppy Mother'S Day Mother - Free vector graphic on Pixabay">
            <a:extLst>
              <a:ext uri="{FF2B5EF4-FFF2-40B4-BE49-F238E27FC236}">
                <a16:creationId xmlns:a16="http://schemas.microsoft.com/office/drawing/2014/main" id="{AB9399EC-F133-0C4B-983E-CE8A7A96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C1C1"/>
              </a:clrFrom>
              <a:clrTo>
                <a:srgbClr val="EBC1C1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82" y="1494934"/>
            <a:ext cx="3686112" cy="31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79BC8377-7D23-4740-99F3-D23FEA49959F}"/>
              </a:ext>
            </a:extLst>
          </p:cNvPr>
          <p:cNvSpPr/>
          <p:nvPr/>
        </p:nvSpPr>
        <p:spPr>
          <a:xfrm>
            <a:off x="1276441" y="1337188"/>
            <a:ext cx="4021393" cy="3883742"/>
          </a:xfrm>
          <a:prstGeom prst="noSmoking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96CAB7F-2E0D-D44A-A3EE-650B788D3435}"/>
              </a:ext>
            </a:extLst>
          </p:cNvPr>
          <p:cNvSpPr/>
          <p:nvPr/>
        </p:nvSpPr>
        <p:spPr>
          <a:xfrm>
            <a:off x="7273627" y="1362199"/>
            <a:ext cx="4021393" cy="3883742"/>
          </a:xfrm>
          <a:prstGeom prst="noSmoking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4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985CFD-F3AD-C740-8247-940A7C16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CF5CF7EE-7614-6E4E-A488-1CC0C171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5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5D77B6-56AA-4F44-A4A8-7EDBEE71FA0D}"/>
              </a:ext>
            </a:extLst>
          </p:cNvPr>
          <p:cNvSpPr txBox="1"/>
          <p:nvPr/>
        </p:nvSpPr>
        <p:spPr>
          <a:xfrm>
            <a:off x="2438401" y="5576146"/>
            <a:ext cx="585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scribbr.com</a:t>
            </a:r>
            <a:r>
              <a:rPr lang="en-US" sz="1400" dirty="0"/>
              <a:t>/methodology/mediator-vs-moderator/</a:t>
            </a:r>
          </a:p>
        </p:txBody>
      </p:sp>
    </p:spTree>
    <p:extLst>
      <p:ext uri="{BB962C8B-B14F-4D97-AF65-F5344CB8AC3E}">
        <p14:creationId xmlns:p14="http://schemas.microsoft.com/office/powerpoint/2010/main" val="31951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068B-1BE1-DD42-90B5-836CF3ED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2246"/>
            <a:ext cx="7444383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Dressbarn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Email Promo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A765-A387-BB42-9554-D7EF172F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7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3CD6-C6DA-E848-BF59-22C7914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811BB73-6906-2D48-A074-BA14A5E2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95" y="0"/>
            <a:ext cx="4561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37034" y="1494955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37034" y="1494955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</p:spTree>
    <p:extLst>
      <p:ext uri="{BB962C8B-B14F-4D97-AF65-F5344CB8AC3E}">
        <p14:creationId xmlns:p14="http://schemas.microsoft.com/office/powerpoint/2010/main" val="170835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$50 per person</a:t>
            </a:r>
          </a:p>
        </p:txBody>
      </p:sp>
    </p:spTree>
    <p:extLst>
      <p:ext uri="{BB962C8B-B14F-4D97-AF65-F5344CB8AC3E}">
        <p14:creationId xmlns:p14="http://schemas.microsoft.com/office/powerpoint/2010/main" val="369773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5B7E7C-6AC8-E14C-BF48-69D18180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appy Mother'S Day Mother - Free vector graphic on Pixabay">
            <a:extLst>
              <a:ext uri="{FF2B5EF4-FFF2-40B4-BE49-F238E27FC236}">
                <a16:creationId xmlns:a16="http://schemas.microsoft.com/office/drawing/2014/main" id="{8CFBF8F6-CB32-824A-A193-D0E6079B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81" y="0"/>
            <a:ext cx="8097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8400-5746-B048-95F2-B87DAD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Mediator and moderator variables &#10;Mediator variable &#10;Independentvariable &#10;Moderatorvariable &#10;De p variable ">
            <a:extLst>
              <a:ext uri="{FF2B5EF4-FFF2-40B4-BE49-F238E27FC236}">
                <a16:creationId xmlns:a16="http://schemas.microsoft.com/office/drawing/2014/main" id="{D1B02E13-5347-6C45-AAD7-2C8792EE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15" y="823637"/>
            <a:ext cx="7875970" cy="49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627CD-68CA-234E-888B-13F48FB064E6}"/>
              </a:ext>
            </a:extLst>
          </p:cNvPr>
          <p:cNvSpPr/>
          <p:nvPr/>
        </p:nvSpPr>
        <p:spPr>
          <a:xfrm>
            <a:off x="4897821" y="3762702"/>
            <a:ext cx="2375338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84332-FCE4-1140-A95F-184B6FD80067}"/>
              </a:ext>
            </a:extLst>
          </p:cNvPr>
          <p:cNvSpPr/>
          <p:nvPr/>
        </p:nvSpPr>
        <p:spPr>
          <a:xfrm>
            <a:off x="3376783" y="1461337"/>
            <a:ext cx="5386551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17548A-8432-6F47-A4C3-BFC1BD03B381}"/>
              </a:ext>
            </a:extLst>
          </p:cNvPr>
          <p:cNvSpPr/>
          <p:nvPr/>
        </p:nvSpPr>
        <p:spPr>
          <a:xfrm>
            <a:off x="2607012" y="3429000"/>
            <a:ext cx="2042809" cy="477245"/>
          </a:xfrm>
          <a:prstGeom prst="roundRect">
            <a:avLst/>
          </a:prstGeom>
          <a:solidFill>
            <a:srgbClr val="1D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Email Promo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D81FCB-D08E-ED43-93AC-9172BAD2F68D}"/>
              </a:ext>
            </a:extLst>
          </p:cNvPr>
          <p:cNvSpPr/>
          <p:nvPr/>
        </p:nvSpPr>
        <p:spPr>
          <a:xfrm>
            <a:off x="7521160" y="3433385"/>
            <a:ext cx="1924398" cy="477245"/>
          </a:xfrm>
          <a:prstGeom prst="roundRect">
            <a:avLst/>
          </a:prstGeom>
          <a:solidFill>
            <a:srgbClr val="BF5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F0502020204030204" pitchFamily="34" charset="0"/>
              </a:rPr>
              <a:t>Sales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7FE54-FF99-954D-AA09-06433C81173A}"/>
              </a:ext>
            </a:extLst>
          </p:cNvPr>
          <p:cNvSpPr txBox="1"/>
          <p:nvPr/>
        </p:nvSpPr>
        <p:spPr>
          <a:xfrm>
            <a:off x="5210000" y="3141322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$__ per person</a:t>
            </a:r>
          </a:p>
        </p:txBody>
      </p:sp>
      <p:pic>
        <p:nvPicPr>
          <p:cNvPr id="9" name="Picture 2" descr="Happy Mother'S Day Mother - Free vector graphic on Pixabay">
            <a:extLst>
              <a:ext uri="{FF2B5EF4-FFF2-40B4-BE49-F238E27FC236}">
                <a16:creationId xmlns:a16="http://schemas.microsoft.com/office/drawing/2014/main" id="{1E6237BD-5685-874E-B9DC-4F39C957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51" y="4164571"/>
            <a:ext cx="2909676" cy="24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7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11696</TotalTime>
  <Words>266</Words>
  <Application>Microsoft Macintosh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Abadi</vt:lpstr>
      <vt:lpstr>Arial</vt:lpstr>
      <vt:lpstr>Calibri</vt:lpstr>
      <vt:lpstr>Garamond</vt:lpstr>
      <vt:lpstr>Helvetica</vt:lpstr>
      <vt:lpstr>Office Theme</vt:lpstr>
      <vt:lpstr>PowerPoint Presentation</vt:lpstr>
      <vt:lpstr>PowerPoint Presentation</vt:lpstr>
      <vt:lpstr>Dressbarn Email Promo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Dahlke</dc:creator>
  <cp:lastModifiedBy>Ross Dahlke</cp:lastModifiedBy>
  <cp:revision>132</cp:revision>
  <dcterms:created xsi:type="dcterms:W3CDTF">2017-04-12T23:35:09Z</dcterms:created>
  <dcterms:modified xsi:type="dcterms:W3CDTF">2021-04-26T19:51:26Z</dcterms:modified>
</cp:coreProperties>
</file>